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14"/>
  </p:notesMasterIdLst>
  <p:sldIdLst>
    <p:sldId id="334" r:id="rId2"/>
    <p:sldId id="335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5" r:id="rId11"/>
    <p:sldId id="346" r:id="rId12"/>
    <p:sldId id="3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F05"/>
    <a:srgbClr val="13294B"/>
    <a:srgbClr val="006230"/>
    <a:srgbClr val="FCB316"/>
    <a:srgbClr val="005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8"/>
    <p:restoredTop sz="96301"/>
  </p:normalViewPr>
  <p:slideViewPr>
    <p:cSldViewPr snapToGrid="0" snapToObjects="1" showGuides="1">
      <p:cViewPr varScale="1">
        <p:scale>
          <a:sx n="100" d="100"/>
          <a:sy n="100" d="100"/>
        </p:scale>
        <p:origin x="184" y="776"/>
      </p:cViewPr>
      <p:guideLst/>
    </p:cSldViewPr>
  </p:slideViewPr>
  <p:outlineViewPr>
    <p:cViewPr>
      <p:scale>
        <a:sx n="33" d="100"/>
        <a:sy n="33" d="100"/>
      </p:scale>
      <p:origin x="0" y="-16608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39D73C-AF14-7643-8BC7-209F4FB10DDF}" type="datetimeFigureOut">
              <a:rPr lang="en-US" smtClean="0"/>
              <a:pPr/>
              <a:t>5/19/25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52A25F9-16D3-E64A-8639-7B020C319E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7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with her arms out&#10;&#10;AI-generated content may be incorrect.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" t="12206" r="-38" b="6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9330"/>
            <a:ext cx="12196668" cy="686266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1C0079D1-803D-DE1B-5652-C6F9BF6572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718" y="2773876"/>
            <a:ext cx="8956539" cy="13289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18E4FF-C82C-2C02-62F7-AD14532CB7D7}"/>
              </a:ext>
            </a:extLst>
          </p:cNvPr>
          <p:cNvSpPr/>
          <p:nvPr userDrawn="1"/>
        </p:nvSpPr>
        <p:spPr>
          <a:xfrm>
            <a:off x="-4668" y="6145729"/>
            <a:ext cx="585306" cy="7216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7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39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9330"/>
            <a:ext cx="12196668" cy="686266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60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52" r="18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9330"/>
            <a:ext cx="12196668" cy="686266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87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0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333" b="83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9330"/>
            <a:ext cx="12196668" cy="686266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7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9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0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24" b="77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9330"/>
            <a:ext cx="12196668" cy="686266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42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2" b="55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0"/>
            <a:ext cx="12196668" cy="687199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1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D61053-BB04-BC85-55FD-5907BBCC2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337" b="933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FED0F9-C57B-5C54-0C49-16113582E697}"/>
              </a:ext>
            </a:extLst>
          </p:cNvPr>
          <p:cNvSpPr/>
          <p:nvPr userDrawn="1"/>
        </p:nvSpPr>
        <p:spPr>
          <a:xfrm>
            <a:off x="-4667" y="-1"/>
            <a:ext cx="12196668" cy="6871997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9000">
                <a:schemeClr val="tx1">
                  <a:alpha val="77753"/>
                </a:schemeClr>
              </a:gs>
              <a:gs pos="0">
                <a:schemeClr val="tx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BDB094-1C97-D22C-930B-D0E94D65BF79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9" name="Picture 8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F274060E-F9AD-2579-39D3-B4E5F9241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5B24DC-3387-B1AA-3CEE-F321A0EBF2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4977F-37E5-3460-01FD-CE954DAEEE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CDCC28-F1C5-E8CB-7213-9F6E8C8D82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BEE66B-5E24-7542-3AED-55019AFB60DA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3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427F50-0058-9E29-12A3-4BCE22780C70}"/>
              </a:ext>
            </a:extLst>
          </p:cNvPr>
          <p:cNvSpPr/>
          <p:nvPr userDrawn="1"/>
        </p:nvSpPr>
        <p:spPr>
          <a:xfrm>
            <a:off x="-4667" y="6131734"/>
            <a:ext cx="12196668" cy="730931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81000">
                <a:schemeClr val="tx1">
                  <a:alpha val="77753"/>
                </a:schemeClr>
              </a:gs>
              <a:gs pos="0">
                <a:schemeClr val="tx1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85054F-56C2-FEBD-402B-909D1758F1A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687543" y="6430965"/>
            <a:ext cx="4923818" cy="2008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1E029C-90C8-62AD-F707-59E738E32315}"/>
              </a:ext>
            </a:extLst>
          </p:cNvPr>
          <p:cNvGrpSpPr/>
          <p:nvPr userDrawn="1"/>
        </p:nvGrpSpPr>
        <p:grpSpPr>
          <a:xfrm>
            <a:off x="-4666" y="9330"/>
            <a:ext cx="12192001" cy="6858000"/>
            <a:chOff x="-1" y="0"/>
            <a:chExt cx="12192001" cy="6858000"/>
          </a:xfrm>
        </p:grpSpPr>
        <p:pic>
          <p:nvPicPr>
            <p:cNvPr id="10" name="Picture 9" descr="A orange and blue letter i&#10;&#10;AI-generated content may be incorrect.">
              <a:extLst>
                <a:ext uri="{FF2B5EF4-FFF2-40B4-BE49-F238E27FC236}">
                  <a16:creationId xmlns:a16="http://schemas.microsoft.com/office/drawing/2014/main" id="{80E0A592-3110-B8FA-34A1-10A0F0D281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1" y="6127069"/>
              <a:ext cx="585305" cy="730931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5073B27-EF40-847E-3D00-E1648E586C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5304" y="0"/>
              <a:ext cx="0" cy="6858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96376A-7E7B-AF92-763F-53B259FD7B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127069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19E8D3-0932-0D1F-CACF-58CD6B9B6BCE}"/>
              </a:ext>
            </a:extLst>
          </p:cNvPr>
          <p:cNvCxnSpPr>
            <a:cxnSpLocks/>
          </p:cNvCxnSpPr>
          <p:nvPr userDrawn="1"/>
        </p:nvCxnSpPr>
        <p:spPr>
          <a:xfrm>
            <a:off x="6279687" y="6283178"/>
            <a:ext cx="0" cy="448363"/>
          </a:xfrm>
          <a:prstGeom prst="line">
            <a:avLst/>
          </a:prstGeom>
          <a:ln w="9525">
            <a:solidFill>
              <a:srgbClr val="FF5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73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3" r:id="rId2"/>
    <p:sldLayoutId id="2147483736" r:id="rId3"/>
    <p:sldLayoutId id="2147483725" r:id="rId4"/>
    <p:sldLayoutId id="2147483727" r:id="rId5"/>
    <p:sldLayoutId id="2147483738" r:id="rId6"/>
    <p:sldLayoutId id="2147483728" r:id="rId7"/>
    <p:sldLayoutId id="2147483729" r:id="rId8"/>
    <p:sldLayoutId id="2147483730" r:id="rId9"/>
    <p:sldLayoutId id="2147483740" r:id="rId10"/>
    <p:sldLayoutId id="2147483732" r:id="rId11"/>
    <p:sldLayoutId id="214748373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FF5F0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Arial" panose="020B0604020202020204" pitchFamily="34" charset="0"/>
        <a:buNone/>
        <a:defRPr sz="1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30000"/>
        </a:lnSpc>
        <a:spcBef>
          <a:spcPts val="600"/>
        </a:spcBef>
        <a:buClr>
          <a:srgbClr val="FF5F05"/>
        </a:buClr>
        <a:buSzPct val="120000"/>
        <a:buFont typeface="System Font Regular"/>
        <a:buChar char="-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05B424-A3BE-EE79-9E79-F10A74B7EF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Partnership and Progress</a:t>
            </a:r>
          </a:p>
        </p:txBody>
      </p:sp>
    </p:spTree>
    <p:extLst>
      <p:ext uri="{BB962C8B-B14F-4D97-AF65-F5344CB8AC3E}">
        <p14:creationId xmlns:p14="http://schemas.microsoft.com/office/powerpoint/2010/main" val="87414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6B5-4498-8D80-3111-881D0897C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“”">
            <a:extLst>
              <a:ext uri="{FF2B5EF4-FFF2-40B4-BE49-F238E27FC236}">
                <a16:creationId xmlns:a16="http://schemas.microsoft.com/office/drawing/2014/main" id="{E6C2C153-BB13-9F0D-D1F3-E416D242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2954" y="1600328"/>
            <a:ext cx="3544798" cy="1425340"/>
          </a:xfrm>
          <a:prstGeom prst="rect">
            <a:avLst/>
          </a:prstGeom>
        </p:spPr>
      </p:pic>
      <p:pic>
        <p:nvPicPr>
          <p:cNvPr id="2" name="Picture 1" descr="“”">
            <a:extLst>
              <a:ext uri="{FF2B5EF4-FFF2-40B4-BE49-F238E27FC236}">
                <a16:creationId xmlns:a16="http://schemas.microsoft.com/office/drawing/2014/main" id="{E12DF74A-95BC-9A6D-A0D9-C226840A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5665" y="3492156"/>
            <a:ext cx="3539376" cy="14253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E26DBB-5A88-91BF-1601-66A1054D06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ATHLETIC SUCCESS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52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8D821-5E85-1F37-2159-EDC4FF9A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“”">
            <a:extLst>
              <a:ext uri="{FF2B5EF4-FFF2-40B4-BE49-F238E27FC236}">
                <a16:creationId xmlns:a16="http://schemas.microsoft.com/office/drawing/2014/main" id="{43E6ACB5-C251-F588-5F5C-4705EC2C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2954" y="2827650"/>
            <a:ext cx="3544798" cy="12026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DCB3D8-2813-F049-5A31-16C6491453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SELFIES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25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E6C95-CF87-1B0C-0EA4-571C6EB2C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0C42A-0A7B-AEBA-D9D3-768B1F0F3F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Partnership and Progress END</a:t>
            </a:r>
          </a:p>
        </p:txBody>
      </p:sp>
    </p:spTree>
    <p:extLst>
      <p:ext uri="{BB962C8B-B14F-4D97-AF65-F5344CB8AC3E}">
        <p14:creationId xmlns:p14="http://schemas.microsoft.com/office/powerpoint/2010/main" val="267375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numbers">
            <a:extLst>
              <a:ext uri="{FF2B5EF4-FFF2-40B4-BE49-F238E27FC236}">
                <a16:creationId xmlns:a16="http://schemas.microsoft.com/office/drawing/2014/main" id="{D2556108-FEE1-DD32-C16B-29889284B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54" y="3807773"/>
            <a:ext cx="4403544" cy="1359735"/>
          </a:xfrm>
          <a:prstGeom prst="rect">
            <a:avLst/>
          </a:prstGeom>
        </p:spPr>
      </p:pic>
      <p:pic>
        <p:nvPicPr>
          <p:cNvPr id="5" name="Picture 4" descr="“”">
            <a:extLst>
              <a:ext uri="{FF2B5EF4-FFF2-40B4-BE49-F238E27FC236}">
                <a16:creationId xmlns:a16="http://schemas.microsoft.com/office/drawing/2014/main" id="{1BDB5419-CA37-1A8C-0164-F9707E5B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954" y="1074096"/>
            <a:ext cx="2651074" cy="1388152"/>
          </a:xfrm>
          <a:prstGeom prst="rect">
            <a:avLst/>
          </a:prstGeom>
        </p:spPr>
      </p:pic>
      <p:pic>
        <p:nvPicPr>
          <p:cNvPr id="6" name="Picture 5" descr="“”">
            <a:extLst>
              <a:ext uri="{FF2B5EF4-FFF2-40B4-BE49-F238E27FC236}">
                <a16:creationId xmlns:a16="http://schemas.microsoft.com/office/drawing/2014/main" id="{27691648-9278-B2A4-EFD8-7A86697F99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2954" y="2448039"/>
            <a:ext cx="4403544" cy="13597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22D5B29-200E-7551-F2A2-A7CF08E3DF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RECORD ENROLLMENT</a:t>
            </a:r>
          </a:p>
        </p:txBody>
      </p:sp>
    </p:spTree>
    <p:extLst>
      <p:ext uri="{BB962C8B-B14F-4D97-AF65-F5344CB8AC3E}">
        <p14:creationId xmlns:p14="http://schemas.microsoft.com/office/powerpoint/2010/main" val="81994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6E5DA-451A-16F5-AE78-0E7D6CF8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E6E2-4898-61DE-1F62-8D7B96C6F4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FACULTY RECRUITMENT AND RETENTION</a:t>
            </a: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A black background with white text">
            <a:extLst>
              <a:ext uri="{FF2B5EF4-FFF2-40B4-BE49-F238E27FC236}">
                <a16:creationId xmlns:a16="http://schemas.microsoft.com/office/drawing/2014/main" id="{6B33FDA9-829F-F89A-D3F0-0AF6432D6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55" y="2504584"/>
            <a:ext cx="4403543" cy="135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4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B075-C094-6246-0F57-BE9B162A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“”">
            <a:extLst>
              <a:ext uri="{FF2B5EF4-FFF2-40B4-BE49-F238E27FC236}">
                <a16:creationId xmlns:a16="http://schemas.microsoft.com/office/drawing/2014/main" id="{AAAF9F62-0826-DF80-6279-C363E50E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7963" y="2749133"/>
            <a:ext cx="4403544" cy="13597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24BF1B4-D08E-CA94-7764-183AC8B02D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AFFORDABILITY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2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9E8A1-7F6D-6A75-A6CE-C7BE6F51A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“”">
            <a:extLst>
              <a:ext uri="{FF2B5EF4-FFF2-40B4-BE49-F238E27FC236}">
                <a16:creationId xmlns:a16="http://schemas.microsoft.com/office/drawing/2014/main" id="{B1BC4112-3B3F-674F-B471-F8AE3616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7964" y="2749133"/>
            <a:ext cx="4403542" cy="1359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37B8A1-C2F4-801D-616E-1BB848D771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COVID-19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11A6-BFF2-810C-C59A-A2066666A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“”">
            <a:extLst>
              <a:ext uri="{FF2B5EF4-FFF2-40B4-BE49-F238E27FC236}">
                <a16:creationId xmlns:a16="http://schemas.microsoft.com/office/drawing/2014/main" id="{2932591F-1606-0776-906C-590634FA97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7964" y="2749133"/>
            <a:ext cx="4403542" cy="135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50C4B3-4C76-1141-5F63-62DA70B90A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98306"/>
            <a:ext cx="5660573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RECORD-BREAKING RESEARCH EXPENDATURES</a:t>
            </a:r>
            <a:endParaRPr kumimoji="0" lang="en-US" sz="1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38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AC258-4E75-BB8E-C611-9F5FEB8F3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“”">
            <a:extLst>
              <a:ext uri="{FF2B5EF4-FFF2-40B4-BE49-F238E27FC236}">
                <a16:creationId xmlns:a16="http://schemas.microsoft.com/office/drawing/2014/main" id="{3A3D7A33-31E0-355A-1FAD-F6A5D831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7344" y="2749133"/>
            <a:ext cx="3765254" cy="135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81175-53F4-9A07-15AB-69325740D4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ILLINOIS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83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B51F7-32F1-8FFC-61E1-BBD51BE0E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8862-7C8C-3E84-B6F6-A3C8B339CC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CARLE ILLINOIS COLLEGE OF MEDICINE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“”">
            <a:extLst>
              <a:ext uri="{FF2B5EF4-FFF2-40B4-BE49-F238E27FC236}">
                <a16:creationId xmlns:a16="http://schemas.microsoft.com/office/drawing/2014/main" id="{7352BB5C-E589-6FE0-3B6B-1198BE8A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335" y="2667940"/>
            <a:ext cx="2013620" cy="12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F8F3-DB43-C6F5-E984-C08BE8C6F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2A42-D679-E0B7-DC37-8C6A5D36CFC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99" y="6357965"/>
            <a:ext cx="566057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BRAND PLATFORM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“”">
            <a:extLst>
              <a:ext uri="{FF2B5EF4-FFF2-40B4-BE49-F238E27FC236}">
                <a16:creationId xmlns:a16="http://schemas.microsoft.com/office/drawing/2014/main" id="{4728A01A-D9AA-0FA0-B654-D36B455C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44" y="2667352"/>
            <a:ext cx="2038622" cy="12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421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linois">
      <a:dk1>
        <a:srgbClr val="12284B"/>
      </a:dk1>
      <a:lt1>
        <a:srgbClr val="FFFFFF"/>
      </a:lt1>
      <a:dk2>
        <a:srgbClr val="FF542E"/>
      </a:dk2>
      <a:lt2>
        <a:srgbClr val="FFFFFF"/>
      </a:lt2>
      <a:accent1>
        <a:srgbClr val="FF542E"/>
      </a:accent1>
      <a:accent2>
        <a:srgbClr val="12284B"/>
      </a:accent2>
      <a:accent3>
        <a:srgbClr val="FCB316"/>
      </a:accent3>
      <a:accent4>
        <a:srgbClr val="006130"/>
      </a:accent4>
      <a:accent5>
        <a:srgbClr val="007E8E"/>
      </a:accent5>
      <a:accent6>
        <a:srgbClr val="5C0E41"/>
      </a:accent6>
      <a:hlink>
        <a:srgbClr val="1D58A7"/>
      </a:hlink>
      <a:folHlink>
        <a:srgbClr val="C8411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9656</TotalTime>
  <Words>30</Words>
  <Application>Microsoft Macintosh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System Font Regular</vt:lpstr>
      <vt:lpstr>1_Office Theme</vt:lpstr>
      <vt:lpstr>Partnership and Progress</vt:lpstr>
      <vt:lpstr>RECORD ENROLLMENT</vt:lpstr>
      <vt:lpstr>FACULTY RECRUITMENT AND RETENTION </vt:lpstr>
      <vt:lpstr>AFFORDABILITY</vt:lpstr>
      <vt:lpstr>COVID-19</vt:lpstr>
      <vt:lpstr>RECORD-BREAKING RESEARCH EXPENDATURES</vt:lpstr>
      <vt:lpstr>WITH ILLINOIS</vt:lpstr>
      <vt:lpstr>CARLE ILLINOIS COLLEGE OF MEDICINE</vt:lpstr>
      <vt:lpstr>BRAND PLATFORM</vt:lpstr>
      <vt:lpstr>ATHLETIC SUCCESS</vt:lpstr>
      <vt:lpstr>SELFIES</vt:lpstr>
      <vt:lpstr>Partnership and Progress END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(primary logo)</dc:title>
  <dc:subject/>
  <dc:creator>Todd, Marla Jo</dc:creator>
  <cp:keywords/>
  <dc:description/>
  <cp:lastModifiedBy>Potdar, Sourish</cp:lastModifiedBy>
  <cp:revision>116</cp:revision>
  <dcterms:created xsi:type="dcterms:W3CDTF">2019-04-04T19:20:28Z</dcterms:created>
  <dcterms:modified xsi:type="dcterms:W3CDTF">2025-05-20T03:00:49Z</dcterms:modified>
  <cp:category/>
</cp:coreProperties>
</file>