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71" r:id="rId4"/>
  </p:sldMasterIdLst>
  <p:notesMasterIdLst>
    <p:notesMasterId r:id="rId14"/>
  </p:notesMasterIdLst>
  <p:sldIdLst>
    <p:sldId id="272" r:id="rId5"/>
    <p:sldId id="992" r:id="rId6"/>
    <p:sldId id="290" r:id="rId7"/>
    <p:sldId id="980" r:id="rId8"/>
    <p:sldId id="962" r:id="rId9"/>
    <p:sldId id="981" r:id="rId10"/>
    <p:sldId id="986" r:id="rId11"/>
    <p:sldId id="979" r:id="rId12"/>
    <p:sldId id="968" r:id="rId13"/>
  </p:sldIdLst>
  <p:sldSz cx="12192000" cy="6858000"/>
  <p:notesSz cx="7008813" cy="9294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355281-A521-1492-14D3-5313E3B75E4E}" name="Hixson, Brenda Lee" initials="BH" userId="S::bwaller7@uillinois.edu::1924395d-e247-4a88-a431-23d2f0bcdd50" providerId="AD"/>
  <p188:author id="{E2C50087-B01E-6AB3-2154-684A9B0D9FD3}" name="Superfine, Benjamin M" initials="SBM" userId="S::bsuperfi@uic.edu::5f6d4bf2-ffba-43df-b8f9-3ca4342aacad" providerId="AD"/>
  <p188:author id="{BBA1A4E4-F71D-7239-345E-E5B0F3EF8E51}" name="David Merriman" initials="DM" userId="S::dmerrim@uic.edu::97968c94-c6f4-4202-ab03-220db0b9ba9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dani, Roxana" initials="MR" lastIdx="1" clrIdx="0">
    <p:extLst>
      <p:ext uri="{19B8F6BF-5375-455C-9EA6-DF929625EA0E}">
        <p15:presenceInfo xmlns:p15="http://schemas.microsoft.com/office/powerpoint/2012/main" userId="S::rmadan3@illinois.edu::6391ab62-013a-4bba-a512-043e76aa4adf" providerId="AD"/>
      </p:ext>
    </p:extLst>
  </p:cmAuthor>
  <p:cmAuthor id="2" name="Jamey Dunn-Thomason" initials="JDT" lastIdx="0" clrIdx="1">
    <p:extLst>
      <p:ext uri="{19B8F6BF-5375-455C-9EA6-DF929625EA0E}">
        <p15:presenceInfo xmlns:p15="http://schemas.microsoft.com/office/powerpoint/2012/main" userId="Jamey Dunn-Thoma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4B83"/>
    <a:srgbClr val="FF7632"/>
    <a:srgbClr val="F9CBAD"/>
    <a:srgbClr val="89756F"/>
    <a:srgbClr val="F4F84A"/>
    <a:srgbClr val="375623"/>
    <a:srgbClr val="2F5F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92" autoAdjust="0"/>
    <p:restoredTop sz="78058" autoAdjust="0"/>
  </p:normalViewPr>
  <p:slideViewPr>
    <p:cSldViewPr>
      <p:cViewPr varScale="1">
        <p:scale>
          <a:sx n="77" d="100"/>
          <a:sy n="77" d="100"/>
        </p:scale>
        <p:origin x="132" y="222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0" y="-8257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40D6C7-1B75-47E3-81BB-F80A07843B3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323E1E-419B-41B6-8991-C621ADEA32DD}">
      <dgm:prSet/>
      <dgm:spPr/>
      <dgm:t>
        <a:bodyPr/>
        <a:lstStyle/>
        <a:p>
          <a:r>
            <a:rPr lang="en-US" b="1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Working Groups</a:t>
          </a:r>
          <a:endParaRPr lang="en-US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CAAA979D-5784-407E-B662-CA2D6CE84A1D}" type="parTrans" cxnId="{4D4F6848-6F88-416C-838D-90D5F3490243}">
      <dgm:prSet/>
      <dgm:spPr/>
      <dgm:t>
        <a:bodyPr/>
        <a:lstStyle/>
        <a:p>
          <a:endParaRPr lang="en-US"/>
        </a:p>
      </dgm:t>
    </dgm:pt>
    <dgm:pt modelId="{80E15BEF-0594-4DF7-9966-B7C027A169EF}" type="sibTrans" cxnId="{4D4F6848-6F88-416C-838D-90D5F3490243}">
      <dgm:prSet/>
      <dgm:spPr/>
      <dgm:t>
        <a:bodyPr/>
        <a:lstStyle/>
        <a:p>
          <a:endParaRPr lang="en-US"/>
        </a:p>
      </dgm:t>
    </dgm:pt>
    <dgm:pt modelId="{F422C228-C101-4E7B-9747-4EF16A35918C}">
      <dgm:prSet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Equity, Justice, and Human Flourishing</a:t>
          </a:r>
          <a:endParaRPr lang="en-US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  <dgm:extLst>
        <a:ext uri="{E40237B7-FDA0-4F09-8148-C483321AD2D9}">
          <dgm14:cNvPr xmlns:dgm14="http://schemas.microsoft.com/office/drawing/2010/diagram" id="0" name="" descr="Different working groups"/>
        </a:ext>
      </dgm:extLst>
    </dgm:pt>
    <dgm:pt modelId="{677477EB-DB39-4E27-BFB1-1EF38C211991}" type="parTrans" cxnId="{2D37E173-0485-49F6-AC8E-0FBC8030313F}">
      <dgm:prSet/>
      <dgm:spPr/>
      <dgm:t>
        <a:bodyPr/>
        <a:lstStyle/>
        <a:p>
          <a:endParaRPr lang="en-US"/>
        </a:p>
      </dgm:t>
    </dgm:pt>
    <dgm:pt modelId="{1535B354-BEE3-409C-9CFA-66AB60A836E3}" type="sibTrans" cxnId="{2D37E173-0485-49F6-AC8E-0FBC8030313F}">
      <dgm:prSet/>
      <dgm:spPr/>
      <dgm:t>
        <a:bodyPr/>
        <a:lstStyle/>
        <a:p>
          <a:endParaRPr lang="en-US"/>
        </a:p>
      </dgm:t>
    </dgm:pt>
    <dgm:pt modelId="{594EEC8C-37DE-43AD-B3D5-F2ED901A3D1B}">
      <dgm:prSet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Education, Learning, Child and Family Well-Being</a:t>
          </a:r>
          <a:endParaRPr lang="en-US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CF6116F-D4ED-4D80-B661-C0E7C6949784}" type="parTrans" cxnId="{2E22E466-99F5-4F5F-96E8-0444F44A088E}">
      <dgm:prSet/>
      <dgm:spPr/>
      <dgm:t>
        <a:bodyPr/>
        <a:lstStyle/>
        <a:p>
          <a:endParaRPr lang="en-US"/>
        </a:p>
      </dgm:t>
    </dgm:pt>
    <dgm:pt modelId="{09D98A37-2F2A-4740-A2D6-4C3DAD63DA1B}" type="sibTrans" cxnId="{2E22E466-99F5-4F5F-96E8-0444F44A088E}">
      <dgm:prSet/>
      <dgm:spPr/>
      <dgm:t>
        <a:bodyPr/>
        <a:lstStyle/>
        <a:p>
          <a:endParaRPr lang="en-US"/>
        </a:p>
      </dgm:t>
    </dgm:pt>
    <dgm:pt modelId="{2B7B2C44-91E6-4E4B-99D2-CFCFEA422766}">
      <dgm:prSet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Fiscal and Economic Policy</a:t>
          </a:r>
          <a:endParaRPr lang="en-US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AF87495A-00A9-4E40-B33D-0E6573D8B57F}" type="parTrans" cxnId="{BF487D85-3CA9-4B1D-9BDA-34BF14D30788}">
      <dgm:prSet/>
      <dgm:spPr/>
      <dgm:t>
        <a:bodyPr/>
        <a:lstStyle/>
        <a:p>
          <a:endParaRPr lang="en-US"/>
        </a:p>
      </dgm:t>
    </dgm:pt>
    <dgm:pt modelId="{299C031A-1F20-44CF-BC47-A1AF0B1C22F1}" type="sibTrans" cxnId="{BF487D85-3CA9-4B1D-9BDA-34BF14D30788}">
      <dgm:prSet/>
      <dgm:spPr/>
      <dgm:t>
        <a:bodyPr/>
        <a:lstStyle/>
        <a:p>
          <a:endParaRPr lang="en-US"/>
        </a:p>
      </dgm:t>
    </dgm:pt>
    <dgm:pt modelId="{F12C0F12-20B0-49B8-9CEB-67F602C801A7}">
      <dgm:prSet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Substance Use Disorders and Behavioral Health</a:t>
          </a:r>
          <a:endParaRPr lang="en-US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AC19705-D798-4427-A03E-78EBAC9429D2}" type="parTrans" cxnId="{5E7053B6-CF25-44F2-905E-652947ABF9AA}">
      <dgm:prSet/>
      <dgm:spPr/>
      <dgm:t>
        <a:bodyPr/>
        <a:lstStyle/>
        <a:p>
          <a:endParaRPr lang="en-US"/>
        </a:p>
      </dgm:t>
    </dgm:pt>
    <dgm:pt modelId="{7D291BDC-3C87-443F-A587-F801C3E0BF1D}" type="sibTrans" cxnId="{5E7053B6-CF25-44F2-905E-652947ABF9AA}">
      <dgm:prSet/>
      <dgm:spPr/>
      <dgm:t>
        <a:bodyPr/>
        <a:lstStyle/>
        <a:p>
          <a:endParaRPr lang="en-US"/>
        </a:p>
      </dgm:t>
    </dgm:pt>
    <dgm:pt modelId="{72951F80-F144-4009-8148-8378D84442AE}">
      <dgm:prSet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Science and Technology (starting 2024-25)</a:t>
          </a:r>
        </a:p>
      </dgm:t>
    </dgm:pt>
    <dgm:pt modelId="{8919CD86-B375-4AA2-B795-5FD2CDB22448}" type="parTrans" cxnId="{FC94AC49-8A2D-44F8-8D56-C3538EB1E0D4}">
      <dgm:prSet/>
      <dgm:spPr/>
      <dgm:t>
        <a:bodyPr/>
        <a:lstStyle/>
        <a:p>
          <a:endParaRPr lang="en-US"/>
        </a:p>
      </dgm:t>
    </dgm:pt>
    <dgm:pt modelId="{F8F78A7B-0F3F-476F-A1BC-A74FE2197568}" type="sibTrans" cxnId="{FC94AC49-8A2D-44F8-8D56-C3538EB1E0D4}">
      <dgm:prSet/>
      <dgm:spPr/>
      <dgm:t>
        <a:bodyPr/>
        <a:lstStyle/>
        <a:p>
          <a:endParaRPr lang="en-US"/>
        </a:p>
      </dgm:t>
    </dgm:pt>
    <dgm:pt modelId="{9AA313B8-A8B8-2449-AA3B-0D0A5B47FDBC}" type="pres">
      <dgm:prSet presAssocID="{3D40D6C7-1B75-47E3-81BB-F80A07843B3F}" presName="linear" presStyleCnt="0">
        <dgm:presLayoutVars>
          <dgm:dir/>
          <dgm:animLvl val="lvl"/>
          <dgm:resizeHandles val="exact"/>
        </dgm:presLayoutVars>
      </dgm:prSet>
      <dgm:spPr/>
    </dgm:pt>
    <dgm:pt modelId="{CDFA6738-4576-FC46-9AB2-125EEC4A6B08}" type="pres">
      <dgm:prSet presAssocID="{63323E1E-419B-41B6-8991-C621ADEA32DD}" presName="parentLin" presStyleCnt="0"/>
      <dgm:spPr/>
    </dgm:pt>
    <dgm:pt modelId="{2B8474EE-9AFE-9C45-B1EF-D711B3231FAE}" type="pres">
      <dgm:prSet presAssocID="{63323E1E-419B-41B6-8991-C621ADEA32DD}" presName="parentLeftMargin" presStyleLbl="node1" presStyleIdx="0" presStyleCnt="1"/>
      <dgm:spPr/>
    </dgm:pt>
    <dgm:pt modelId="{2E0502A5-9FC0-854A-A54B-403CE55D83B6}" type="pres">
      <dgm:prSet presAssocID="{63323E1E-419B-41B6-8991-C621ADEA32D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3D02A37-C8DE-CE49-A8B9-170BFDF74425}" type="pres">
      <dgm:prSet presAssocID="{63323E1E-419B-41B6-8991-C621ADEA32DD}" presName="negativeSpace" presStyleCnt="0"/>
      <dgm:spPr/>
    </dgm:pt>
    <dgm:pt modelId="{5756DF9C-1770-6E4C-8EE6-4C2D05EC5826}" type="pres">
      <dgm:prSet presAssocID="{63323E1E-419B-41B6-8991-C621ADEA32DD}" presName="childText" presStyleLbl="conFgAcc1" presStyleIdx="0" presStyleCnt="1" custScaleY="112911" custLinFactY="3888" custLinFactNeighborX="-5871" custLinFactNeighborY="100000">
        <dgm:presLayoutVars>
          <dgm:bulletEnabled val="1"/>
        </dgm:presLayoutVars>
      </dgm:prSet>
      <dgm:spPr/>
    </dgm:pt>
  </dgm:ptLst>
  <dgm:cxnLst>
    <dgm:cxn modelId="{0C118903-AF23-384B-8A1A-ED9BFF1DAF73}" type="presOf" srcId="{72951F80-F144-4009-8148-8378D84442AE}" destId="{5756DF9C-1770-6E4C-8EE6-4C2D05EC5826}" srcOrd="0" destOrd="4" presId="urn:microsoft.com/office/officeart/2005/8/layout/list1"/>
    <dgm:cxn modelId="{6AAD340D-6CDB-E748-B577-F0F6467CFB16}" type="presOf" srcId="{63323E1E-419B-41B6-8991-C621ADEA32DD}" destId="{2E0502A5-9FC0-854A-A54B-403CE55D83B6}" srcOrd="1" destOrd="0" presId="urn:microsoft.com/office/officeart/2005/8/layout/list1"/>
    <dgm:cxn modelId="{2E22E466-99F5-4F5F-96E8-0444F44A088E}" srcId="{63323E1E-419B-41B6-8991-C621ADEA32DD}" destId="{594EEC8C-37DE-43AD-B3D5-F2ED901A3D1B}" srcOrd="1" destOrd="0" parTransId="{0CF6116F-D4ED-4D80-B661-C0E7C6949784}" sibTransId="{09D98A37-2F2A-4740-A2D6-4C3DAD63DA1B}"/>
    <dgm:cxn modelId="{4D4F6848-6F88-416C-838D-90D5F3490243}" srcId="{3D40D6C7-1B75-47E3-81BB-F80A07843B3F}" destId="{63323E1E-419B-41B6-8991-C621ADEA32DD}" srcOrd="0" destOrd="0" parTransId="{CAAA979D-5784-407E-B662-CA2D6CE84A1D}" sibTransId="{80E15BEF-0594-4DF7-9966-B7C027A169EF}"/>
    <dgm:cxn modelId="{FC94AC49-8A2D-44F8-8D56-C3538EB1E0D4}" srcId="{63323E1E-419B-41B6-8991-C621ADEA32DD}" destId="{72951F80-F144-4009-8148-8378D84442AE}" srcOrd="4" destOrd="0" parTransId="{8919CD86-B375-4AA2-B795-5FD2CDB22448}" sibTransId="{F8F78A7B-0F3F-476F-A1BC-A74FE2197568}"/>
    <dgm:cxn modelId="{2D37E173-0485-49F6-AC8E-0FBC8030313F}" srcId="{63323E1E-419B-41B6-8991-C621ADEA32DD}" destId="{F422C228-C101-4E7B-9747-4EF16A35918C}" srcOrd="0" destOrd="0" parTransId="{677477EB-DB39-4E27-BFB1-1EF38C211991}" sibTransId="{1535B354-BEE3-409C-9CFA-66AB60A836E3}"/>
    <dgm:cxn modelId="{E1112357-5D75-0B4B-892A-3C2918C25D6A}" type="presOf" srcId="{3D40D6C7-1B75-47E3-81BB-F80A07843B3F}" destId="{9AA313B8-A8B8-2449-AA3B-0D0A5B47FDBC}" srcOrd="0" destOrd="0" presId="urn:microsoft.com/office/officeart/2005/8/layout/list1"/>
    <dgm:cxn modelId="{BF487D85-3CA9-4B1D-9BDA-34BF14D30788}" srcId="{63323E1E-419B-41B6-8991-C621ADEA32DD}" destId="{2B7B2C44-91E6-4E4B-99D2-CFCFEA422766}" srcOrd="2" destOrd="0" parTransId="{AF87495A-00A9-4E40-B33D-0E6573D8B57F}" sibTransId="{299C031A-1F20-44CF-BC47-A1AF0B1C22F1}"/>
    <dgm:cxn modelId="{AA494BA8-3113-0947-8D8B-E607922A6DF3}" type="presOf" srcId="{594EEC8C-37DE-43AD-B3D5-F2ED901A3D1B}" destId="{5756DF9C-1770-6E4C-8EE6-4C2D05EC5826}" srcOrd="0" destOrd="1" presId="urn:microsoft.com/office/officeart/2005/8/layout/list1"/>
    <dgm:cxn modelId="{8D0975AB-2665-D948-BD9B-7FF922C40574}" type="presOf" srcId="{2B7B2C44-91E6-4E4B-99D2-CFCFEA422766}" destId="{5756DF9C-1770-6E4C-8EE6-4C2D05EC5826}" srcOrd="0" destOrd="2" presId="urn:microsoft.com/office/officeart/2005/8/layout/list1"/>
    <dgm:cxn modelId="{B585B6AC-3B51-0648-B00C-227A30CC3D00}" type="presOf" srcId="{63323E1E-419B-41B6-8991-C621ADEA32DD}" destId="{2B8474EE-9AFE-9C45-B1EF-D711B3231FAE}" srcOrd="0" destOrd="0" presId="urn:microsoft.com/office/officeart/2005/8/layout/list1"/>
    <dgm:cxn modelId="{5E7053B6-CF25-44F2-905E-652947ABF9AA}" srcId="{63323E1E-419B-41B6-8991-C621ADEA32DD}" destId="{F12C0F12-20B0-49B8-9CEB-67F602C801A7}" srcOrd="3" destOrd="0" parTransId="{3AC19705-D798-4427-A03E-78EBAC9429D2}" sibTransId="{7D291BDC-3C87-443F-A587-F801C3E0BF1D}"/>
    <dgm:cxn modelId="{F79CEDB6-AFD7-F94F-A344-239406A70E5D}" type="presOf" srcId="{F12C0F12-20B0-49B8-9CEB-67F602C801A7}" destId="{5756DF9C-1770-6E4C-8EE6-4C2D05EC5826}" srcOrd="0" destOrd="3" presId="urn:microsoft.com/office/officeart/2005/8/layout/list1"/>
    <dgm:cxn modelId="{68E82FD3-6EA4-3D43-93DB-C7DBC60AC4B7}" type="presOf" srcId="{F422C228-C101-4E7B-9747-4EF16A35918C}" destId="{5756DF9C-1770-6E4C-8EE6-4C2D05EC5826}" srcOrd="0" destOrd="0" presId="urn:microsoft.com/office/officeart/2005/8/layout/list1"/>
    <dgm:cxn modelId="{76A5CEB1-16E5-2B42-A394-42F8BA655D98}" type="presParOf" srcId="{9AA313B8-A8B8-2449-AA3B-0D0A5B47FDBC}" destId="{CDFA6738-4576-FC46-9AB2-125EEC4A6B08}" srcOrd="0" destOrd="0" presId="urn:microsoft.com/office/officeart/2005/8/layout/list1"/>
    <dgm:cxn modelId="{56123BDA-467D-F24E-9EE6-E9F5E8BEB758}" type="presParOf" srcId="{CDFA6738-4576-FC46-9AB2-125EEC4A6B08}" destId="{2B8474EE-9AFE-9C45-B1EF-D711B3231FAE}" srcOrd="0" destOrd="0" presId="urn:microsoft.com/office/officeart/2005/8/layout/list1"/>
    <dgm:cxn modelId="{3F67AECF-B33B-4D4A-B297-A4228009EF26}" type="presParOf" srcId="{CDFA6738-4576-FC46-9AB2-125EEC4A6B08}" destId="{2E0502A5-9FC0-854A-A54B-403CE55D83B6}" srcOrd="1" destOrd="0" presId="urn:microsoft.com/office/officeart/2005/8/layout/list1"/>
    <dgm:cxn modelId="{2C2CCADC-FCA2-E345-B403-139ADE9C8765}" type="presParOf" srcId="{9AA313B8-A8B8-2449-AA3B-0D0A5B47FDBC}" destId="{93D02A37-C8DE-CE49-A8B9-170BFDF74425}" srcOrd="1" destOrd="0" presId="urn:microsoft.com/office/officeart/2005/8/layout/list1"/>
    <dgm:cxn modelId="{29C3DFD2-CC0B-7446-B414-59F5BC548AE8}" type="presParOf" srcId="{9AA313B8-A8B8-2449-AA3B-0D0A5B47FDBC}" destId="{5756DF9C-1770-6E4C-8EE6-4C2D05EC582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56DF9C-1770-6E4C-8EE6-4C2D05EC5826}">
      <dsp:nvSpPr>
        <dsp:cNvPr id="0" name=""/>
        <dsp:cNvSpPr/>
      </dsp:nvSpPr>
      <dsp:spPr>
        <a:xfrm>
          <a:off x="0" y="377780"/>
          <a:ext cx="8852808" cy="32116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076" tIns="437388" rIns="68707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100" i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Equity, Justice, and Human Flourishing</a:t>
          </a:r>
          <a:endParaRPr lang="en-US" sz="21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100" i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Education, Learning, Child and Family Well-Being</a:t>
          </a:r>
          <a:endParaRPr lang="en-US" sz="21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100" i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Fiscal and Economic Policy</a:t>
          </a:r>
          <a:endParaRPr lang="en-US" sz="21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100" i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Substance Use Disorders and Behavioral Health</a:t>
          </a:r>
          <a:endParaRPr lang="en-US" sz="21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Science and Technology (starting 2024-25)</a:t>
          </a:r>
        </a:p>
      </dsp:txBody>
      <dsp:txXfrm>
        <a:off x="0" y="377780"/>
        <a:ext cx="8852808" cy="3211696"/>
      </dsp:txXfrm>
    </dsp:sp>
    <dsp:sp modelId="{2E0502A5-9FC0-854A-A54B-403CE55D83B6}">
      <dsp:nvSpPr>
        <dsp:cNvPr id="0" name=""/>
        <dsp:cNvSpPr/>
      </dsp:nvSpPr>
      <dsp:spPr>
        <a:xfrm>
          <a:off x="442640" y="33910"/>
          <a:ext cx="6196965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31" tIns="0" rIns="23423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Working Groups</a:t>
          </a:r>
          <a:endParaRPr lang="en-US" sz="21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472902" y="64172"/>
        <a:ext cx="6136441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D8752F15-9382-481E-AEA4-3F02850C5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9FA28C4-561C-4512-8FA8-6B7804BBBC7E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0B191C0-DA89-49BE-BC1F-B0ED4D9321A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971925" y="0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3" name="Rectangle 4">
            <a:extLst>
              <a:ext uri="{FF2B5EF4-FFF2-40B4-BE49-F238E27FC236}">
                <a16:creationId xmlns:a16="http://schemas.microsoft.com/office/drawing/2014/main" id="{E59B1BC2-80FF-4F93-93F3-791E6508C91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06400" y="696913"/>
            <a:ext cx="6196013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8E22C0-A7EF-4F05-AD82-41B5F37CB25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35038" y="4416425"/>
            <a:ext cx="5138737" cy="418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717BA16-8099-4BFC-B5AC-609D9B8B4C8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91F68E31-8EEC-4FDC-8EA4-CD523342AC7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0A679DA-FC0C-41E5-952D-7287ED44D41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ABE8B-ECDD-11AF-DDD7-440793F58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4B22A4-BCAA-7ADD-4D5A-67ACBFDEC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A7C96D-3795-F184-4ECB-775DB60B7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6ECC6-9311-AA65-AA5A-358FC6DBDB3A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0A679DA-FC0C-41E5-952D-7287ED44D413}" type="slidenum">
              <a:rPr lang="en-GB" altLang="en-US" smtClean="0"/>
              <a:pPr>
                <a:defRPr/>
              </a:pPr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92527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0A679DA-FC0C-41E5-952D-7287ED44D413}" type="slidenum">
              <a:rPr lang="en-GB" altLang="en-US" smtClean="0"/>
              <a:pPr>
                <a:defRPr/>
              </a:pPr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5809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7D37E-F77C-1080-9332-1321C4924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69669F-18C1-1E17-9CDA-5588420F9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CA1415-C609-9D1E-BC81-9A085C43F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CA751-0C6F-7C41-5946-C15975254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954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110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1CD82-0C4D-50F4-C07A-E17A7FAEC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DD73DC-0FBA-F17D-D338-D2145BCD7C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4AA563-991B-2834-B2F2-AD262147F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44080-5D98-CCBD-97ED-993662CC52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140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939D4-C175-5439-103E-26E5DC511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81DFE8-D246-F5D2-1196-C82972FF02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347997-DCD5-013B-D71D-CC038D4D6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/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90199-D8EB-080D-2FCE-EFF30F2E2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8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99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0A679DA-FC0C-41E5-952D-7287ED44D413}" type="slidenum">
              <a:rPr lang="en-GB" altLang="en-US" smtClean="0"/>
              <a:pPr>
                <a:defRPr/>
              </a:pPr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179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9A2D6D-FD98-431D-9DD7-1E8B0DEEE993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5264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21FC4-72D6-47E4-8383-EDABC8EF6059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7700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A1C48-6055-4732-A6F6-FFC1FD0B2FF5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9680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641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04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B977B8-DE59-4919-8FFF-71522113DE5E}"/>
              </a:ext>
            </a:extLst>
          </p:cNvPr>
          <p:cNvSpPr txBox="1">
            <a:spLocks/>
          </p:cNvSpPr>
          <p:nvPr userDrawn="1"/>
        </p:nvSpPr>
        <p:spPr>
          <a:xfrm>
            <a:off x="745601" y="2139457"/>
            <a:ext cx="11065401" cy="2306637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1143813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698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04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65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3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90ECCEC9-725D-49C6-8096-E7021C01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0A29B2-7BDB-4463-94AD-975EDA52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649"/>
            <a:ext cx="10515600" cy="353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76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04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ECE2A-2C3A-40D3-9D41-ADE8FF380DF5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81829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85ACB-C76F-4962-AA03-5AC53758F199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01396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FF122-241B-4768-8D83-BCD2960DAE15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233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5E4BB-3967-4931-9047-27219F50598B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436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9C902E-5478-4A58-A6A6-935ED780E9BA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60275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A8047-EF94-4594-A4BA-40B4C4E0FD35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9210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C35D70-39EF-48BE-A298-CD8C91338B07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63759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D0938-01E9-42F3-BCFA-39D39E742697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12575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198455-E057-487E-91D8-3EF410CD75A5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9322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F1DE2C-D316-45C8-92A5-CADEDE3056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824208"/>
            <a:ext cx="7239000" cy="4114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  <a:t>UNIVERSITY </a:t>
            </a:r>
            <a:br>
              <a:rPr lang="en-US" sz="360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</a:br>
            <a:r>
              <a:rPr lang="en-US" sz="360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  <a:t>SENATES CONFERENCE</a:t>
            </a:r>
            <a:br>
              <a:rPr lang="en-US" sz="360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</a:br>
            <a:endParaRPr lang="en-US" sz="3600" dirty="0">
              <a:solidFill>
                <a:srgbClr val="13294B"/>
              </a:solidFill>
              <a:latin typeface="Oswald SemiBold" pitchFamily="2" charset="0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  <a:t>Cross-University Faculty Collaboration</a:t>
            </a:r>
            <a:br>
              <a:rPr lang="en-US" sz="320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</a:br>
            <a:r>
              <a:rPr lang="en-US" sz="320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  <a:t>through the</a:t>
            </a:r>
            <a:br>
              <a:rPr lang="en-US" sz="320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</a:br>
            <a:r>
              <a:rPr lang="en-US" sz="320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  <a:t>Institute of Government and Public Affairs</a:t>
            </a:r>
            <a:br>
              <a:rPr lang="en-US" sz="240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</a:br>
            <a:br>
              <a:rPr lang="en-US" sz="240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</a:br>
            <a:r>
              <a:rPr lang="en-US" sz="180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  <a:t>University of Illinois System  |  Board of Trustees</a:t>
            </a:r>
            <a:br>
              <a:rPr lang="en-US" sz="180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</a:br>
            <a:r>
              <a:rPr lang="en-US" sz="180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  <a:t>November 14, 2024</a:t>
            </a:r>
            <a:br>
              <a:rPr lang="en-US" sz="2400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</a:br>
            <a:endParaRPr lang="en-US" sz="2400" dirty="0">
              <a:solidFill>
                <a:srgbClr val="13294B"/>
              </a:solidFill>
              <a:latin typeface="Oswald SemiBold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8E6C1B-CFA9-46B7-BB1A-465E20502049}"/>
              </a:ext>
            </a:extLst>
          </p:cNvPr>
          <p:cNvSpPr txBox="1"/>
          <p:nvPr/>
        </p:nvSpPr>
        <p:spPr>
          <a:xfrm>
            <a:off x="609600" y="5181600"/>
            <a:ext cx="488605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455A4"/>
                </a:solidFill>
                <a:latin typeface="Lato Black" panose="020F0A02020204030203" pitchFamily="34" charset="0"/>
              </a:rPr>
              <a:t>Steven D. Schwinn</a:t>
            </a:r>
          </a:p>
          <a:p>
            <a:r>
              <a:rPr lang="en-US" sz="1350" dirty="0">
                <a:solidFill>
                  <a:srgbClr val="0455A4"/>
                </a:solidFill>
                <a:latin typeface="Lato Black" panose="020F0A02020204030203" pitchFamily="34" charset="0"/>
              </a:rPr>
              <a:t>USC Member, UIC</a:t>
            </a:r>
          </a:p>
          <a:p>
            <a:r>
              <a:rPr lang="en-US" sz="1350" dirty="0">
                <a:solidFill>
                  <a:srgbClr val="0455A4"/>
                </a:solidFill>
                <a:latin typeface="Lato Black" panose="020F0A02020204030203" pitchFamily="34" charset="0"/>
              </a:rPr>
              <a:t>Professor of Law and</a:t>
            </a:r>
          </a:p>
          <a:p>
            <a:r>
              <a:rPr lang="en-US" sz="1350" dirty="0">
                <a:solidFill>
                  <a:srgbClr val="0455A4"/>
                </a:solidFill>
                <a:latin typeface="Lato Black" panose="020F0A02020204030203" pitchFamily="34" charset="0"/>
              </a:rPr>
              <a:t>Associate Dean for Faculty Research and Development</a:t>
            </a:r>
          </a:p>
          <a:p>
            <a:r>
              <a:rPr lang="en-US" sz="1350" dirty="0">
                <a:solidFill>
                  <a:srgbClr val="0455A4"/>
                </a:solidFill>
                <a:latin typeface="Lato Black" panose="020F0A02020204030203" pitchFamily="34" charset="0"/>
              </a:rPr>
              <a:t>UIC School of Law</a:t>
            </a:r>
          </a:p>
          <a:p>
            <a:r>
              <a:rPr lang="en-US" sz="1350" dirty="0">
                <a:solidFill>
                  <a:srgbClr val="0455A4"/>
                </a:solidFill>
                <a:latin typeface="Lato Black" panose="020F0A02020204030203" pitchFamily="34" charset="0"/>
              </a:rPr>
              <a:t>schwinn@uic.edu</a:t>
            </a:r>
          </a:p>
        </p:txBody>
      </p:sp>
    </p:spTree>
    <p:extLst>
      <p:ext uri="{BB962C8B-B14F-4D97-AF65-F5344CB8AC3E}">
        <p14:creationId xmlns:p14="http://schemas.microsoft.com/office/powerpoint/2010/main" val="272711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36546-206C-209D-499D-33DC4349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74A412-E590-1B94-2CD9-58EBD9DED5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646113"/>
            <a:ext cx="4419600" cy="8921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rtl="0" eaLnBrk="1" latinLnBrk="0" hangingPunct="1"/>
            <a:r>
              <a:rPr lang="en-US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  <a:t>IGPA: WHAT IS IT?</a:t>
            </a:r>
            <a:endParaRPr lang="en-US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A99C481-8546-C88C-B05B-24716CEF034D}"/>
              </a:ext>
            </a:extLst>
          </p:cNvPr>
          <p:cNvSpPr txBox="1">
            <a:spLocks/>
          </p:cNvSpPr>
          <p:nvPr/>
        </p:nvSpPr>
        <p:spPr>
          <a:xfrm>
            <a:off x="714104" y="1822670"/>
            <a:ext cx="4619896" cy="43583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en-US" sz="2400" b="1" i="1" dirty="0"/>
              <a:t>The People’s Policy Think Tank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ACD4A-4EA4-CCD2-1BAE-21C4CD0B9D3F}"/>
              </a:ext>
            </a:extLst>
          </p:cNvPr>
          <p:cNvSpPr txBox="1"/>
          <p:nvPr/>
        </p:nvSpPr>
        <p:spPr>
          <a:xfrm>
            <a:off x="2514600" y="2258505"/>
            <a:ext cx="5084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>
              <a:defRPr/>
            </a:pPr>
            <a:r>
              <a:rPr lang="en-US" alt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 Superfine</a:t>
            </a:r>
          </a:p>
          <a:p>
            <a:pPr eaLnBrk="1" fontAlgn="auto" hangingPunct="1">
              <a:spcBef>
                <a:spcPct val="0"/>
              </a:spcBef>
              <a:buFont typeface="Wingdings 2" charset="2"/>
              <a:buNone/>
              <a:defRPr/>
            </a:pPr>
            <a:r>
              <a:rPr lang="en-US" alt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Senior Director, IGPA</a:t>
            </a:r>
          </a:p>
          <a:p>
            <a:pPr eaLnBrk="1" fontAlgn="auto" hangingPunct="1">
              <a:spcBef>
                <a:spcPct val="0"/>
              </a:spcBef>
              <a:buFont typeface="Wingdings 2" charset="2"/>
              <a:buNone/>
              <a:defRPr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Professor, Educational Policy Studies Department</a:t>
            </a:r>
          </a:p>
          <a:p>
            <a:pPr eaLnBrk="1" fontAlgn="auto" hangingPunct="1">
              <a:spcBef>
                <a:spcPct val="0"/>
              </a:spcBef>
              <a:buFont typeface="Wingdings 2" charset="2"/>
              <a:buNone/>
              <a:defRPr/>
            </a:pPr>
            <a:r>
              <a:rPr lang="en-US" alt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Illinois Chicago</a:t>
            </a:r>
          </a:p>
          <a:p>
            <a:pPr eaLnBrk="1" fontAlgn="auto" hangingPunct="1">
              <a:spcBef>
                <a:spcPct val="0"/>
              </a:spcBef>
              <a:buFont typeface="Wingdings 2" charset="2"/>
              <a:buNone/>
              <a:defRPr/>
            </a:pPr>
            <a:r>
              <a:rPr lang="en-US" alt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bsuperfi@uic.edu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CAAF46-C1B0-156B-2004-E3ED6DE86481}"/>
              </a:ext>
            </a:extLst>
          </p:cNvPr>
          <p:cNvSpPr txBox="1"/>
          <p:nvPr/>
        </p:nvSpPr>
        <p:spPr>
          <a:xfrm>
            <a:off x="533400" y="3657600"/>
            <a:ext cx="7239000" cy="30469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IGPA includes scholars across disciplines, and across the three universities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IGPA scholars provide objective, non-partisan, and evidence-based research and analysis of public policy issues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IGPA connects our research with public policy and public-policy makers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139C42-5F94-1628-E0A7-12478EB9E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3000" y="1533324"/>
            <a:ext cx="1087862" cy="66876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914617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CABA-72E0-35CB-443B-84B43BBA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64" y="729138"/>
            <a:ext cx="5203855" cy="779802"/>
          </a:xfrm>
        </p:spPr>
        <p:txBody>
          <a:bodyPr>
            <a:normAutofit/>
          </a:bodyPr>
          <a:lstStyle/>
          <a:p>
            <a:r>
              <a:rPr lang="en-US" b="1" cap="all" dirty="0">
                <a:solidFill>
                  <a:srgbClr val="13294B"/>
                </a:solidFill>
                <a:latin typeface="Oswald SemiBold" pitchFamily="2" charset="0"/>
              </a:rPr>
              <a:t>How IGPA Does it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E3ACD2-E951-7B1F-DB10-87F35C252A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155192" y="1824946"/>
            <a:ext cx="6499150" cy="3661454"/>
          </a:xfrm>
        </p:spPr>
        <p:txBody>
          <a:bodyPr>
            <a:normAutofit fontScale="92500"/>
          </a:bodyPr>
          <a:lstStyle/>
          <a:p>
            <a:pPr marL="342900" lvl="2" indent="-342900">
              <a:spcAft>
                <a:spcPts val="1200"/>
              </a:spcAft>
            </a:pPr>
            <a:r>
              <a:rPr lang="en-US" sz="3200" dirty="0">
                <a:latin typeface="+mn-lt"/>
              </a:rPr>
              <a:t>Faculty collaborations</a:t>
            </a:r>
          </a:p>
          <a:p>
            <a:pPr marL="342900" lvl="2" indent="-342900">
              <a:spcAft>
                <a:spcPts val="1200"/>
              </a:spcAft>
            </a:pPr>
            <a:r>
              <a:rPr lang="en-US" sz="3200" dirty="0">
                <a:latin typeface="+mn-lt"/>
              </a:rPr>
              <a:t>Policy analyses </a:t>
            </a:r>
          </a:p>
          <a:p>
            <a:pPr marL="342900" lvl="2" indent="-342900">
              <a:spcAft>
                <a:spcPts val="1200"/>
              </a:spcAft>
            </a:pPr>
            <a:r>
              <a:rPr lang="en-US" sz="3200" dirty="0">
                <a:latin typeface="+mn-lt"/>
              </a:rPr>
              <a:t>Partnerships and ad hoc projects</a:t>
            </a:r>
          </a:p>
          <a:p>
            <a:pPr marL="342900" lvl="2" indent="-342900">
              <a:spcAft>
                <a:spcPts val="1200"/>
              </a:spcAft>
            </a:pPr>
            <a:r>
              <a:rPr lang="en-US" sz="3200" dirty="0">
                <a:latin typeface="+mn-lt"/>
              </a:rPr>
              <a:t>Funding for promising and relevant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faculty research</a:t>
            </a:r>
          </a:p>
          <a:p>
            <a:pPr marL="342900" lvl="2" indent="-342900">
              <a:spcAft>
                <a:spcPts val="1200"/>
              </a:spcAft>
            </a:pPr>
            <a:r>
              <a:rPr lang="en-US" sz="3200" dirty="0">
                <a:latin typeface="+mn-lt"/>
              </a:rPr>
              <a:t>Events/outreach for media and public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1C6A9C-7637-AAF9-6573-943A368E2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3000" y="1533324"/>
            <a:ext cx="1087862" cy="66876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61727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960C3-2E05-B46F-B08C-1D2C56FB0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E2AE47C-B98B-89FF-3E36-47CB38B028B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2755" y="685800"/>
            <a:ext cx="7886700" cy="6942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j-ea"/>
                <a:cs typeface="+mj-cs"/>
              </a:rPr>
              <a:t>Faculty Collaboration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DDC04-FFC0-A860-4F56-FCF96ADBF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38" b="96462" l="1050" r="98350">
                        <a14:foregroundMark x1="18905" y1="80923" x2="13203" y2="72308"/>
                        <a14:foregroundMark x1="8812" y1="44993" x2="7577" y2="37308"/>
                        <a14:foregroundMark x1="9926" y1="51919" x2="9268" y2="47831"/>
                        <a14:foregroundMark x1="13203" y1="72308" x2="12481" y2="67816"/>
                        <a14:foregroundMark x1="7577" y1="37308" x2="10578" y2="29615"/>
                        <a14:foregroundMark x1="10578" y1="29615" x2="35484" y2="5538"/>
                        <a14:foregroundMark x1="35484" y1="5538" x2="53638" y2="3077"/>
                        <a14:foregroundMark x1="53638" y1="3077" x2="73518" y2="9692"/>
                        <a14:foregroundMark x1="73518" y1="9692" x2="93848" y2="34308"/>
                        <a14:foregroundMark x1="93848" y1="34308" x2="96099" y2="50692"/>
                        <a14:foregroundMark x1="96099" y1="50692" x2="91223" y2="70462"/>
                        <a14:foregroundMark x1="91223" y1="70462" x2="77719" y2="87692"/>
                        <a14:foregroundMark x1="77719" y1="87692" x2="33533" y2="96769"/>
                        <a14:foregroundMark x1="33533" y1="96769" x2="21305" y2="82385"/>
                        <a14:foregroundMark x1="21305" y1="82385" x2="16129" y2="81231"/>
                        <a14:foregroundMark x1="4351" y1="37769" x2="3901" y2="48000"/>
                        <a14:foregroundMark x1="3901" y1="48000" x2="7727" y2="66385"/>
                        <a14:foregroundMark x1="7727" y1="66385" x2="7427" y2="68077"/>
                        <a14:foregroundMark x1="4201" y1="37000" x2="1350" y2="44692"/>
                        <a14:foregroundMark x1="1350" y1="44692" x2="1800" y2="60385"/>
                        <a14:foregroundMark x1="33758" y1="5615" x2="46062" y2="5000"/>
                        <a14:foregroundMark x1="46062" y1="5000" x2="62716" y2="6000"/>
                        <a14:foregroundMark x1="62716" y1="6000" x2="67742" y2="8000"/>
                        <a14:foregroundMark x1="39460" y1="2692" x2="58740" y2="2846"/>
                        <a14:foregroundMark x1="91148" y1="32769" x2="94374" y2="59692"/>
                        <a14:foregroundMark x1="94374" y1="59692" x2="93173" y2="66846"/>
                        <a14:foregroundMark x1="93173" y1="66846" x2="93173" y2="66846"/>
                        <a14:foregroundMark x1="96399" y1="42846" x2="98350" y2="57385"/>
                        <a14:foregroundMark x1="98350" y1="57385" x2="97749" y2="62308"/>
                        <a14:backgroundMark x1="8852" y1="55385" x2="11553" y2="63385"/>
                        <a14:backgroundMark x1="8477" y1="55538" x2="10053" y2="53923"/>
                        <a14:backgroundMark x1="11403" y1="63846" x2="13128" y2="67769"/>
                        <a14:backgroundMark x1="9752" y1="55077" x2="11403" y2="57692"/>
                        <a14:backgroundMark x1="9302" y1="54462" x2="10353" y2="53615"/>
                        <a14:backgroundMark x1="8177" y1="46154" x2="9302" y2="45769"/>
                        <a14:backgroundMark x1="9602" y1="54308" x2="9902" y2="54154"/>
                        <a14:backgroundMark x1="9302" y1="55385" x2="9302" y2="54308"/>
                        <a14:backgroundMark x1="11853" y1="64154" x2="12678" y2="67769"/>
                        <a14:backgroundMark x1="10653" y1="62923" x2="12828" y2="64462"/>
                        <a14:backgroundMark x1="9302" y1="53769" x2="11553" y2="54154"/>
                        <a14:backgroundMark x1="8852" y1="53769" x2="9602" y2="53308"/>
                        <a14:backgroundMark x1="8327" y1="45308" x2="9152" y2="46462"/>
                        <a14:backgroundMark x1="8852" y1="46308" x2="9002" y2="46769"/>
                        <a14:backgroundMark x1="9002" y1="45000" x2="9752" y2="47692"/>
                        <a14:backgroundMark x1="9002" y1="53154" x2="10653" y2="5361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8200" y="3138098"/>
            <a:ext cx="1993836" cy="194593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DCE26-6E08-10F4-3E1E-B98BDAAD3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818413"/>
            <a:ext cx="10744200" cy="51315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125+ faculty affiliates from across all three universities and system-level units</a:t>
            </a:r>
            <a:endParaRPr lang="en-U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B304B-24F5-78D1-4A67-098EDA07C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94" y="2437617"/>
            <a:ext cx="1121938" cy="4425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AD3CF2-7C16-37A9-E44F-98240701A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64" y="3032465"/>
            <a:ext cx="1905000" cy="3267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E7A552-2647-BCCF-7AB4-8A41A75CA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9" r="1127"/>
          <a:stretch/>
        </p:blipFill>
        <p:spPr>
          <a:xfrm>
            <a:off x="6722062" y="3541129"/>
            <a:ext cx="1907794" cy="365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AF920D-92B6-C7DD-7058-6CFDF83E0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208" y="3297196"/>
            <a:ext cx="960825" cy="592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4E6E07A-2424-285D-B529-333F605F8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75652" y="4003971"/>
            <a:ext cx="1447533" cy="653615"/>
            <a:chOff x="7160895" y="4872396"/>
            <a:chExt cx="1547797" cy="62795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B4CF95D-B98A-26AF-24BE-FB0B227C2725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60895" y="4872397"/>
              <a:ext cx="1119039" cy="62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D33DCB-3A85-617B-75E5-833FA9CE8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6295" t="6653" r="21081" b="24388"/>
            <a:stretch/>
          </p:blipFill>
          <p:spPr>
            <a:xfrm>
              <a:off x="8229600" y="4872396"/>
              <a:ext cx="479092" cy="62613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C09A5DA-BB56-CF76-8136-AA4355A1E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88" y="4838576"/>
            <a:ext cx="1800413" cy="3600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755BF7-CE1D-B414-65C6-5AD50F28E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7" y="5302248"/>
            <a:ext cx="1761867" cy="4517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C0DA5F-AFA9-CC0F-8EE9-D6CD309AE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624" y="4693578"/>
            <a:ext cx="1228392" cy="5486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E309EC-D452-ABAA-1D1A-4D7299394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97" y="5403243"/>
            <a:ext cx="1800479" cy="3112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5556C67-DD11-8C19-6EEB-2A51AA596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03735" y="4099608"/>
            <a:ext cx="1303136" cy="432947"/>
            <a:chOff x="7086601" y="3383743"/>
            <a:chExt cx="1746719" cy="62795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6CAEC2E-9327-BF47-E87A-CC78718D75DC}"/>
                </a:ext>
              </a:extLst>
            </p:cNvPr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1" y="3383744"/>
              <a:ext cx="1267628" cy="62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55AE4E8-578E-4AE8-5E13-1BE8FA8DA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6295" t="6653" r="21081" b="24388"/>
            <a:stretch/>
          </p:blipFill>
          <p:spPr>
            <a:xfrm>
              <a:off x="8354228" y="3383743"/>
              <a:ext cx="479092" cy="626131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40EE5A3-6911-8287-C497-E37C13470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05" y="2558065"/>
            <a:ext cx="1072640" cy="4032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FADFEC-D450-9C8F-A0E4-0C93EBD10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14" y="2778646"/>
            <a:ext cx="1251664" cy="2920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AB6EBF-1824-319C-6437-F753DCE4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3000" y="1533324"/>
            <a:ext cx="1087862" cy="66876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15963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438C6C-CD47-41C4-BFFC-4A908F589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5800" y="1685724"/>
            <a:ext cx="1087862" cy="66876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9740762-515F-13FE-A0F1-0B62AA7E658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600" y="685799"/>
            <a:ext cx="11049000" cy="20574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j-ea"/>
                <a:cs typeface="+mj-cs"/>
              </a:rPr>
              <a:t>FACULTY COLLABORATION: working groups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5" name="TextBox 12" descr="Different faculty working groups">
            <a:extLst>
              <a:ext uri="{FF2B5EF4-FFF2-40B4-BE49-F238E27FC236}">
                <a16:creationId xmlns:a16="http://schemas.microsoft.com/office/drawing/2014/main" id="{5AEAA0C5-9688-8EC2-B074-AC3B98C3C0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8420378"/>
              </p:ext>
            </p:extLst>
          </p:nvPr>
        </p:nvGraphicFramePr>
        <p:xfrm>
          <a:off x="1229731" y="2057400"/>
          <a:ext cx="8852808" cy="3589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4065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6BCEF-9A71-A951-EA71-EDB157A68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E295F0-EC66-F8BF-A3E5-84535B834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2759" y="1486795"/>
            <a:ext cx="1087862" cy="66876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0C7353-8196-5FE9-2589-77CF17D64D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90600" y="685800"/>
            <a:ext cx="8863692" cy="6942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j-ea"/>
                <a:cs typeface="+mj-cs"/>
              </a:rPr>
              <a:t>POLICY ANALYSES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2528D-3C80-884C-3EF2-2FA2528ED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8896">
            <a:off x="2149826" y="3321696"/>
            <a:ext cx="1699629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3A2F5-4721-4287-D84E-70E2BD4DE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9543">
            <a:off x="2129145" y="2892626"/>
            <a:ext cx="1762699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244CC0-02C1-611F-B0F3-BF7A5D9BE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756">
            <a:off x="2339829" y="2715095"/>
            <a:ext cx="1708728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45712B-44F4-6FC6-8E2F-CBF1C58C8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191">
            <a:off x="2683013" y="2474498"/>
            <a:ext cx="1645596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0B813B-D6B7-7003-336E-48E6BA323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0596">
            <a:off x="3028601" y="2287058"/>
            <a:ext cx="172212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959422-4913-C4AD-808B-8237AA0E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391">
            <a:off x="3458355" y="2148276"/>
            <a:ext cx="1733085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9C884D-ED52-400A-BFA0-3E10A5503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056">
            <a:off x="3784043" y="2076049"/>
            <a:ext cx="1711444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48FDB6-BC07-23A5-6CBB-7093025DC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807">
            <a:off x="4098565" y="1941710"/>
            <a:ext cx="1764153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46312F-D9D3-579D-57E8-25C84DBF0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31" y="2026066"/>
            <a:ext cx="1737059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40EA41-5D00-6954-9261-C315F680E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546">
            <a:off x="5126276" y="2023025"/>
            <a:ext cx="1688060" cy="228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E4FA4C-DAC7-CD5C-5F45-D3F9C34A2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725">
            <a:off x="5562046" y="2038174"/>
            <a:ext cx="1749919" cy="228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F288A6-758B-19E2-0B16-F3507115D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677">
            <a:off x="6086708" y="2104757"/>
            <a:ext cx="1763158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F9F1EC-D520-B097-B123-8F590537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369">
            <a:off x="6554964" y="2144956"/>
            <a:ext cx="1788211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05E66F-03D4-5978-6D71-BC4F3DD28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933">
            <a:off x="7039989" y="2266052"/>
            <a:ext cx="1680763" cy="228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87F802-71C7-F623-D237-A31669433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3019">
            <a:off x="7398280" y="2342497"/>
            <a:ext cx="1737360" cy="2286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BB4082-2AE7-5818-E013-21D167046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3785">
            <a:off x="7743384" y="2618084"/>
            <a:ext cx="1750575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78D9E-8D5E-0807-4487-276A6078A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605">
            <a:off x="8101973" y="2767851"/>
            <a:ext cx="1725855" cy="2286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CD3831-3CFE-14C2-DC8D-EA23B4B4E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604">
            <a:off x="8338722" y="3000093"/>
            <a:ext cx="1748563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0E5E5F-9E81-E911-7898-F79D0932F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6620">
            <a:off x="8351789" y="3197381"/>
            <a:ext cx="175810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0FB52-B905-4C0D-E757-4000878F6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4BF9B7B-CA38-6A40-4FD7-0FF25B83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383" y="1014287"/>
            <a:ext cx="4282984" cy="859847"/>
          </a:xfrm>
        </p:spPr>
        <p:txBody>
          <a:bodyPr>
            <a:noAutofit/>
          </a:bodyPr>
          <a:lstStyle/>
          <a:p>
            <a:pPr algn="ctr"/>
            <a:r>
              <a:rPr lang="en-US" b="1" cap="all" dirty="0">
                <a:solidFill>
                  <a:srgbClr val="13294B"/>
                </a:solidFill>
                <a:latin typeface="Oswald SemiBold" pitchFamily="2" charset="0"/>
              </a:rPr>
              <a:t>PARTNERSHIPS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7C4D6-1D73-01BC-96D9-FE7884740112}"/>
              </a:ext>
            </a:extLst>
          </p:cNvPr>
          <p:cNvSpPr txBox="1"/>
          <p:nvPr/>
        </p:nvSpPr>
        <p:spPr>
          <a:xfrm>
            <a:off x="1896999" y="1641434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government and</a:t>
            </a:r>
          </a:p>
          <a:p>
            <a:pPr algn="ctr"/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non-governmental organizations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43240D4-F8D8-D94C-8076-DFCB0CC04BE6}"/>
              </a:ext>
            </a:extLst>
          </p:cNvPr>
          <p:cNvSpPr txBox="1">
            <a:spLocks/>
          </p:cNvSpPr>
          <p:nvPr/>
        </p:nvSpPr>
        <p:spPr>
          <a:xfrm>
            <a:off x="5772150" y="2438154"/>
            <a:ext cx="6191250" cy="990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cap="all" dirty="0">
                <a:solidFill>
                  <a:srgbClr val="13294B"/>
                </a:solidFill>
                <a:latin typeface="Oswald SemiBold" pitchFamily="2" charset="0"/>
              </a:rPr>
              <a:t>On-Demand projects</a:t>
            </a:r>
            <a:endParaRPr lang="en-US" sz="4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DD5AA-47B6-356F-FD2C-C0D4EA55A0EF}"/>
              </a:ext>
            </a:extLst>
          </p:cNvPr>
          <p:cNvSpPr txBox="1"/>
          <p:nvPr/>
        </p:nvSpPr>
        <p:spPr>
          <a:xfrm>
            <a:off x="5772150" y="3127320"/>
            <a:ext cx="5276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Responding quickly to </a:t>
            </a:r>
            <a:b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immediate policy needs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BBDFAEB-0772-A2E9-B510-01EE8B1933EE}"/>
              </a:ext>
            </a:extLst>
          </p:cNvPr>
          <p:cNvSpPr txBox="1">
            <a:spLocks/>
          </p:cNvSpPr>
          <p:nvPr/>
        </p:nvSpPr>
        <p:spPr>
          <a:xfrm>
            <a:off x="2825116" y="4493075"/>
            <a:ext cx="8223884" cy="13506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cap="all" dirty="0">
                <a:solidFill>
                  <a:srgbClr val="13294B"/>
                </a:solidFill>
                <a:latin typeface="Oswald SemiBold" pitchFamily="2" charset="0"/>
              </a:rPr>
              <a:t>Funding for research</a:t>
            </a:r>
            <a:endParaRPr lang="en-US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938808-BDA7-BCB6-4548-C4CDDD7E2C07}"/>
              </a:ext>
            </a:extLst>
          </p:cNvPr>
          <p:cNvSpPr txBox="1"/>
          <p:nvPr/>
        </p:nvSpPr>
        <p:spPr>
          <a:xfrm>
            <a:off x="2895601" y="5168394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Resources for scholarly initiatives</a:t>
            </a:r>
          </a:p>
        </p:txBody>
      </p:sp>
    </p:spTree>
    <p:extLst>
      <p:ext uri="{BB962C8B-B14F-4D97-AF65-F5344CB8AC3E}">
        <p14:creationId xmlns:p14="http://schemas.microsoft.com/office/powerpoint/2010/main" val="3155615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060" y="4986522"/>
            <a:ext cx="2743200" cy="7760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b="1" cap="all" dirty="0">
                <a:solidFill>
                  <a:srgbClr val="214B8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EVENTS</a:t>
            </a:r>
            <a:endParaRPr lang="en-US" sz="2800" b="1" dirty="0">
              <a:solidFill>
                <a:srgbClr val="214B8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E1CBCE-1A1B-BA09-4E6A-6D74B5483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2" y="582712"/>
            <a:ext cx="4086645" cy="3483864"/>
          </a:xfrm>
          <a:prstGeom prst="rect">
            <a:avLst/>
          </a:prstGeom>
        </p:spPr>
      </p:pic>
      <p:pic>
        <p:nvPicPr>
          <p:cNvPr id="6" name="Picture 5" descr="Logo for UNDEBATES">
            <a:extLst>
              <a:ext uri="{FF2B5EF4-FFF2-40B4-BE49-F238E27FC236}">
                <a16:creationId xmlns:a16="http://schemas.microsoft.com/office/drawing/2014/main" id="{9C263F59-8213-CDAF-E238-D78B2FF39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87" y="1515650"/>
            <a:ext cx="4142232" cy="569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7F698B-C0D7-2E4B-E0D6-E1B1AA1AABB5}"/>
              </a:ext>
            </a:extLst>
          </p:cNvPr>
          <p:cNvSpPr txBox="1"/>
          <p:nvPr/>
        </p:nvSpPr>
        <p:spPr>
          <a:xfrm>
            <a:off x="3940781" y="4772795"/>
            <a:ext cx="6841237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September 11, Undebate 1: Foreign Policy (Urbana)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September 17, Undebate 2: Reproductive Health (Springfield)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October 3, Undebate 3: Immigration (Chicago)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FC6A10-9D28-C12E-9A47-1A4F1A957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654" y="2306903"/>
            <a:ext cx="1592998" cy="668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045B1-51BB-0D7F-98EA-AA89C4D62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1463" y="2324644"/>
            <a:ext cx="1487121" cy="396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2D372F-46EE-0E77-0987-968E54179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9740" y="2858972"/>
            <a:ext cx="1310564" cy="11924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A14398-8DF7-BA9A-6ED4-241AD9760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6617" y="3043443"/>
            <a:ext cx="874783" cy="84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71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BBE801-5BA3-51E3-1E8E-9823595F79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787862"/>
            <a:ext cx="9448800" cy="707886"/>
          </a:xfrm>
          <a:prstGeom prst="rect">
            <a:avLst/>
          </a:prstGeom>
        </p:spPr>
        <p:txBody>
          <a:bodyPr>
            <a:noAutofit/>
          </a:bodyPr>
          <a:lstStyle/>
          <a:p>
            <a:pPr rtl="0" eaLnBrk="1" latinLnBrk="0" hangingPunct="1"/>
            <a:r>
              <a:rPr lang="en-US" dirty="0">
                <a:solidFill>
                  <a:srgbClr val="13294B"/>
                </a:solidFill>
                <a:latin typeface="Oswald SemiBold" pitchFamily="2" charset="0"/>
                <a:ea typeface="+mn-ea"/>
                <a:cs typeface="+mn-cs"/>
              </a:rPr>
              <a:t>QUESTIONS AND COMMENTS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C309B1-AE76-84FA-636C-3A5F7654E65F}"/>
              </a:ext>
            </a:extLst>
          </p:cNvPr>
          <p:cNvSpPr txBox="1"/>
          <p:nvPr/>
        </p:nvSpPr>
        <p:spPr>
          <a:xfrm>
            <a:off x="1905000" y="2462618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IGPA Online:</a:t>
            </a:r>
          </a:p>
          <a:p>
            <a:pPr algn="ctr"/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www.igpa.uillinois.edu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3824F9-7BE3-F5A7-B676-5D0FE12E9ECA}"/>
              </a:ext>
            </a:extLst>
          </p:cNvPr>
          <p:cNvSpPr txBox="1"/>
          <p:nvPr/>
        </p:nvSpPr>
        <p:spPr>
          <a:xfrm>
            <a:off x="1092759" y="4030683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>
              <a:defRPr/>
            </a:pPr>
            <a:r>
              <a:rPr lang="en-US" altLang="en-US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 Superfine</a:t>
            </a:r>
          </a:p>
          <a:p>
            <a:pPr eaLnBrk="1" fontAlgn="auto" hangingPunct="1">
              <a:spcBef>
                <a:spcPct val="0"/>
              </a:spcBef>
              <a:buFont typeface="Wingdings 2" charset="2"/>
              <a:buNone/>
              <a:defRPr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Senior Director, IGPA</a:t>
            </a:r>
          </a:p>
          <a:p>
            <a:pPr eaLnBrk="1" fontAlgn="auto" hangingPunct="1">
              <a:spcBef>
                <a:spcPct val="0"/>
              </a:spcBef>
              <a:buFont typeface="Wingdings 2" charset="2"/>
              <a:buNone/>
              <a:defRPr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Professor, Educational Policy Studies Department</a:t>
            </a:r>
          </a:p>
          <a:p>
            <a:pPr eaLnBrk="1" fontAlgn="auto" hangingPunct="1">
              <a:spcBef>
                <a:spcPct val="0"/>
              </a:spcBef>
              <a:buFont typeface="Wingdings 2" charset="2"/>
              <a:buNone/>
              <a:defRPr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Illinois Chicago</a:t>
            </a:r>
          </a:p>
          <a:p>
            <a:pPr eaLnBrk="1" fontAlgn="auto" hangingPunct="1">
              <a:spcBef>
                <a:spcPct val="0"/>
              </a:spcBef>
              <a:buFont typeface="Wingdings 2" charset="2"/>
              <a:buNone/>
              <a:defRPr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bsuperfi@uic.edu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2B8A5C-7F2D-E89B-85C1-21A79F95D2E3}"/>
              </a:ext>
            </a:extLst>
          </p:cNvPr>
          <p:cNvSpPr txBox="1"/>
          <p:nvPr/>
        </p:nvSpPr>
        <p:spPr>
          <a:xfrm>
            <a:off x="4267200" y="4030683"/>
            <a:ext cx="3276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">
              <a:defRPr/>
            </a:pPr>
            <a:r>
              <a:rPr lang="en-US" altLang="en-US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Steven D. Schwinn</a:t>
            </a:r>
          </a:p>
          <a:p>
            <a:pPr marL="18288">
              <a:defRPr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USC Member</a:t>
            </a:r>
          </a:p>
          <a:p>
            <a:pPr marL="18288">
              <a:defRPr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Professor of Law and</a:t>
            </a:r>
          </a:p>
          <a:p>
            <a:pPr marL="18288">
              <a:defRPr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Associate Dean for Research and Faculty Development</a:t>
            </a:r>
          </a:p>
          <a:p>
            <a:pPr marL="18288">
              <a:defRPr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Illinois Chicago</a:t>
            </a:r>
          </a:p>
          <a:p>
            <a:pPr marL="18288">
              <a:defRPr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schwinn@uic.edu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B8A661-06F3-B90F-A550-3F22EF768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0600" y="1602439"/>
            <a:ext cx="1087862" cy="66876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031851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5e8bec8-6ccc-49de-a894-346f7783f46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7FA4E9D8BE2A4D90D620F1E801C881" ma:contentTypeVersion="12" ma:contentTypeDescription="Create a new document." ma:contentTypeScope="" ma:versionID="17e04a2f57ce17b04f1dc10498cc9dd4">
  <xsd:schema xmlns:xsd="http://www.w3.org/2001/XMLSchema" xmlns:xs="http://www.w3.org/2001/XMLSchema" xmlns:p="http://schemas.microsoft.com/office/2006/metadata/properties" xmlns:ns3="95e8bec8-6ccc-49de-a894-346f7783f46e" targetNamespace="http://schemas.microsoft.com/office/2006/metadata/properties" ma:root="true" ma:fieldsID="44d737cb566cd330849bf38545169f94" ns3:_="">
    <xsd:import namespace="95e8bec8-6ccc-49de-a894-346f7783f4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e8bec8-6ccc-49de-a894-346f7783f4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D1EC4-E480-48E8-B858-F5C2A2C112BC}">
  <ds:schemaRefs>
    <ds:schemaRef ds:uri="http://schemas.openxmlformats.org/package/2006/metadata/core-properties"/>
    <ds:schemaRef ds:uri="http://purl.org/dc/elements/1.1/"/>
    <ds:schemaRef ds:uri="http://purl.org/dc/dcmitype/"/>
    <ds:schemaRef ds:uri="95e8bec8-6ccc-49de-a894-346f7783f46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71E976C-5D3D-456C-8452-7891CA4D7A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167747-3EA6-49C7-80B9-7E7EF330A1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e8bec8-6ccc-49de-a894-346f7783f4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202cd47-7a56-4baa-99e3-e3b71a7c77dd}" enabled="0" method="" siteId="{e202cd47-7a56-4baa-99e3-e3b71a7c77d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33061</TotalTime>
  <Words>338</Words>
  <Application>Microsoft Office PowerPoint</Application>
  <PresentationFormat>Widescreen</PresentationFormat>
  <Paragraphs>70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Lato</vt:lpstr>
      <vt:lpstr>Lato Black</vt:lpstr>
      <vt:lpstr>Oswald SemiBold</vt:lpstr>
      <vt:lpstr>StarSymbol</vt:lpstr>
      <vt:lpstr>Times New Roman</vt:lpstr>
      <vt:lpstr>Wingdings 2</vt:lpstr>
      <vt:lpstr>Office 2013 - 2022 Theme</vt:lpstr>
      <vt:lpstr>UNIVERSITY  SENATES CONFERENCE  Cross-University Faculty Collaboration through the Institute of Government and Public Affairs  University of Illinois System  |  Board of Trustees November 14, 2024 </vt:lpstr>
      <vt:lpstr>IGPA: WHAT IS IT?</vt:lpstr>
      <vt:lpstr>How IGPA Does it</vt:lpstr>
      <vt:lpstr>Faculty Collaboration</vt:lpstr>
      <vt:lpstr>FACULTY COLLABORATION: working groups</vt:lpstr>
      <vt:lpstr>POLICY ANALYSES</vt:lpstr>
      <vt:lpstr>PARTNERSHIPS</vt:lpstr>
      <vt:lpstr>EVENTS</vt:lpstr>
      <vt:lpstr>QUESTIONS AND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Institute of Government and Public Affairs Putting Faculty in Conversation with Policymakers</dc:title>
  <dc:creator>Madani, Roxana</dc:creator>
  <cp:lastModifiedBy>Potdar, Sourish (Student Worker)</cp:lastModifiedBy>
  <cp:revision>590</cp:revision>
  <dcterms:created xsi:type="dcterms:W3CDTF">2020-10-05T17:59:22Z</dcterms:created>
  <dcterms:modified xsi:type="dcterms:W3CDTF">2024-11-06T21:41:45Z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0x010100E57FA4E9D8BE2A4D90D620F1E801C881</vt:lpwstr>
  </property>
</Properties>
</file>