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694" r:id="rId5"/>
    <p:sldMasterId id="2147483713" r:id="rId6"/>
    <p:sldMasterId id="2147483726" r:id="rId7"/>
  </p:sldMasterIdLst>
  <p:notesMasterIdLst>
    <p:notesMasterId r:id="rId25"/>
  </p:notesMasterIdLst>
  <p:sldIdLst>
    <p:sldId id="324" r:id="rId8"/>
    <p:sldId id="538" r:id="rId9"/>
    <p:sldId id="539" r:id="rId10"/>
    <p:sldId id="557" r:id="rId11"/>
    <p:sldId id="257" r:id="rId12"/>
    <p:sldId id="608" r:id="rId13"/>
    <p:sldId id="551" r:id="rId14"/>
    <p:sldId id="606" r:id="rId15"/>
    <p:sldId id="612" r:id="rId16"/>
    <p:sldId id="607" r:id="rId17"/>
    <p:sldId id="611" r:id="rId18"/>
    <p:sldId id="609" r:id="rId19"/>
    <p:sldId id="613" r:id="rId20"/>
    <p:sldId id="548" r:id="rId21"/>
    <p:sldId id="541" r:id="rId22"/>
    <p:sldId id="597" r:id="rId23"/>
    <p:sldId id="554"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hr, Sarah Marie" initials="ZSM" lastIdx="1" clrIdx="0"/>
  <p:cmAuthor id="2" name="Graham, Lorraine Paula" initials="GLP" lastIdx="1" clrIdx="1">
    <p:extLst>
      <p:ext uri="{19B8F6BF-5375-455C-9EA6-DF929625EA0E}">
        <p15:presenceInfo xmlns:p15="http://schemas.microsoft.com/office/powerpoint/2012/main" userId="S::lpgraham@illinois.edu::45a50b55-a1a1-4ad7-a346-c63d3513494c" providerId="AD"/>
      </p:ext>
    </p:extLst>
  </p:cmAuthor>
  <p:cmAuthor id="3" name="Ghosh, Avijit" initials="GA" lastIdx="4" clrIdx="2">
    <p:extLst>
      <p:ext uri="{19B8F6BF-5375-455C-9EA6-DF929625EA0E}">
        <p15:presenceInfo xmlns:p15="http://schemas.microsoft.com/office/powerpoint/2012/main" userId="S::ghosha@illinois.edu::ec7d7acd-7f98-4df6-a7f9-4f94768a6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73E1"/>
    <a:srgbClr val="699BFF"/>
    <a:srgbClr val="8BB2FF"/>
    <a:srgbClr val="000000"/>
    <a:srgbClr val="003366"/>
    <a:srgbClr val="C00000"/>
    <a:srgbClr val="E84A27"/>
    <a:srgbClr val="0556A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napToObjects="1">
      <p:cViewPr varScale="1">
        <p:scale>
          <a:sx n="109" d="100"/>
          <a:sy n="109" d="100"/>
        </p:scale>
        <p:origin x="216" y="2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15385134881936"/>
          <c:y val="3.6324930675034742E-2"/>
          <c:w val="0.486127188338907"/>
          <c:h val="0.81101656081761397"/>
        </c:manualLayout>
      </c:layout>
      <c:pieChart>
        <c:varyColors val="1"/>
        <c:ser>
          <c:idx val="0"/>
          <c:order val="0"/>
          <c:tx>
            <c:strRef>
              <c:f>Sheet1!$B$1</c:f>
              <c:strCache>
                <c:ptCount val="1"/>
                <c:pt idx="0">
                  <c:v>FY 2024</c:v>
                </c:pt>
              </c:strCache>
            </c:strRef>
          </c:tx>
          <c:spPr>
            <a:ln>
              <a:noFill/>
            </a:ln>
          </c:spPr>
          <c:dPt>
            <c:idx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1-E18D-427E-8DC5-B65C7AD31D38}"/>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3-E18D-427E-8DC5-B65C7AD31D38}"/>
              </c:ext>
            </c:extLst>
          </c:dPt>
          <c:dPt>
            <c:idx val="2"/>
            <c:bubble3D val="0"/>
            <c:spPr>
              <a:noFill/>
              <a:ln w="19050">
                <a:noFill/>
              </a:ln>
              <a:effectLst/>
            </c:spPr>
            <c:extLst>
              <c:ext xmlns:c16="http://schemas.microsoft.com/office/drawing/2014/chart" uri="{C3380CC4-5D6E-409C-BE32-E72D297353CC}">
                <c16:uniqueId val="{00000005-E18D-427E-8DC5-B65C7AD31D38}"/>
              </c:ext>
            </c:extLst>
          </c:dPt>
          <c:dPt>
            <c:idx val="3"/>
            <c:bubble3D val="0"/>
            <c:spPr>
              <a:noFill/>
              <a:ln w="19050">
                <a:noFill/>
              </a:ln>
              <a:effectLst/>
            </c:spPr>
            <c:extLst>
              <c:ext xmlns:c16="http://schemas.microsoft.com/office/drawing/2014/chart" uri="{C3380CC4-5D6E-409C-BE32-E72D297353CC}">
                <c16:uniqueId val="{00000007-E18D-427E-8DC5-B65C7AD31D38}"/>
              </c:ext>
            </c:extLst>
          </c:dPt>
          <c:dPt>
            <c:idx val="4"/>
            <c:bubble3D val="0"/>
            <c:spPr>
              <a:solidFill>
                <a:schemeClr val="accent6">
                  <a:lumMod val="50000"/>
                </a:schemeClr>
              </a:solidFill>
              <a:ln w="19050">
                <a:noFill/>
              </a:ln>
              <a:effectLst/>
            </c:spPr>
            <c:extLst>
              <c:ext xmlns:c16="http://schemas.microsoft.com/office/drawing/2014/chart" uri="{C3380CC4-5D6E-409C-BE32-E72D297353CC}">
                <c16:uniqueId val="{00000009-E18D-427E-8DC5-B65C7AD31D38}"/>
              </c:ext>
            </c:extLst>
          </c:dPt>
          <c:dPt>
            <c:idx val="5"/>
            <c:bubble3D val="0"/>
            <c:spPr>
              <a:solidFill>
                <a:schemeClr val="accent6">
                  <a:lumMod val="75000"/>
                </a:schemeClr>
              </a:solidFill>
              <a:ln w="19050">
                <a:noFill/>
              </a:ln>
              <a:effectLst/>
            </c:spPr>
            <c:extLst>
              <c:ext xmlns:c16="http://schemas.microsoft.com/office/drawing/2014/chart" uri="{C3380CC4-5D6E-409C-BE32-E72D297353CC}">
                <c16:uniqueId val="{0000000B-E18D-427E-8DC5-B65C7AD31D38}"/>
              </c:ext>
            </c:extLst>
          </c:dPt>
          <c:dPt>
            <c:idx val="6"/>
            <c:bubble3D val="0"/>
            <c:spPr>
              <a:solidFill>
                <a:schemeClr val="accent6"/>
              </a:solidFill>
              <a:ln w="19050">
                <a:noFill/>
              </a:ln>
              <a:effectLst/>
            </c:spPr>
            <c:extLst>
              <c:ext xmlns:c16="http://schemas.microsoft.com/office/drawing/2014/chart" uri="{C3380CC4-5D6E-409C-BE32-E72D297353CC}">
                <c16:uniqueId val="{0000000D-E18D-427E-8DC5-B65C7AD31D38}"/>
              </c:ext>
            </c:extLst>
          </c:dPt>
          <c:dPt>
            <c:idx val="7"/>
            <c:bubble3D val="0"/>
            <c:spPr>
              <a:solidFill>
                <a:schemeClr val="accent6"/>
              </a:solidFill>
              <a:ln w="19050">
                <a:noFill/>
              </a:ln>
              <a:effectLst/>
            </c:spPr>
            <c:extLst>
              <c:ext xmlns:c16="http://schemas.microsoft.com/office/drawing/2014/chart" uri="{C3380CC4-5D6E-409C-BE32-E72D297353CC}">
                <c16:uniqueId val="{0000000F-E18D-427E-8DC5-B65C7AD31D38}"/>
              </c:ext>
            </c:extLst>
          </c:dPt>
          <c:dLbls>
            <c:dLbl>
              <c:idx val="0"/>
              <c:layout>
                <c:manualLayout>
                  <c:x val="1.2916825723125096E-2"/>
                  <c:y val="1.341637596630723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8D-427E-8DC5-B65C7AD31D38}"/>
                </c:ext>
              </c:extLst>
            </c:dLbl>
            <c:dLbl>
              <c:idx val="1"/>
              <c:layout>
                <c:manualLayout>
                  <c:x val="9.1446310844157004E-3"/>
                  <c:y val="-3.5847917205301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8D-427E-8DC5-B65C7AD31D38}"/>
                </c:ext>
              </c:extLst>
            </c:dLbl>
            <c:dLbl>
              <c:idx val="2"/>
              <c:delete val="1"/>
              <c:extLst>
                <c:ext xmlns:c15="http://schemas.microsoft.com/office/drawing/2012/chart" uri="{CE6537A1-D6FC-4f65-9D91-7224C49458BB}"/>
                <c:ext xmlns:c16="http://schemas.microsoft.com/office/drawing/2014/chart" uri="{C3380CC4-5D6E-409C-BE32-E72D297353CC}">
                  <c16:uniqueId val="{00000005-E18D-427E-8DC5-B65C7AD31D38}"/>
                </c:ext>
              </c:extLst>
            </c:dLbl>
            <c:dLbl>
              <c:idx val="3"/>
              <c:delete val="1"/>
              <c:extLst>
                <c:ext xmlns:c15="http://schemas.microsoft.com/office/drawing/2012/chart" uri="{CE6537A1-D6FC-4f65-9D91-7224C49458BB}"/>
                <c:ext xmlns:c16="http://schemas.microsoft.com/office/drawing/2014/chart" uri="{C3380CC4-5D6E-409C-BE32-E72D297353CC}">
                  <c16:uniqueId val="{00000007-E18D-427E-8DC5-B65C7AD31D38}"/>
                </c:ext>
              </c:extLst>
            </c:dLbl>
            <c:dLbl>
              <c:idx val="4"/>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8D-427E-8DC5-B65C7AD31D38}"/>
                </c:ext>
              </c:extLst>
            </c:dLbl>
            <c:dLbl>
              <c:idx val="5"/>
              <c:delete val="1"/>
              <c:extLst>
                <c:ext xmlns:c15="http://schemas.microsoft.com/office/drawing/2012/chart" uri="{CE6537A1-D6FC-4f65-9D91-7224C49458BB}">
                  <c15:layout>
                    <c:manualLayout>
                      <c:w val="0.14123156575109172"/>
                      <c:h val="6.7072490704191412E-2"/>
                    </c:manualLayout>
                  </c15:layout>
                </c:ext>
                <c:ext xmlns:c16="http://schemas.microsoft.com/office/drawing/2014/chart" uri="{C3380CC4-5D6E-409C-BE32-E72D297353CC}">
                  <c16:uniqueId val="{0000000B-E18D-427E-8DC5-B65C7AD31D38}"/>
                </c:ext>
              </c:extLst>
            </c:dLbl>
            <c:dLbl>
              <c:idx val="6"/>
              <c:delete val="1"/>
              <c:extLst>
                <c:ext xmlns:c15="http://schemas.microsoft.com/office/drawing/2012/chart" uri="{CE6537A1-D6FC-4f65-9D91-7224C49458BB}"/>
                <c:ext xmlns:c16="http://schemas.microsoft.com/office/drawing/2014/chart" uri="{C3380CC4-5D6E-409C-BE32-E72D297353CC}">
                  <c16:uniqueId val="{0000000D-E18D-427E-8DC5-B65C7AD31D38}"/>
                </c:ext>
              </c:extLst>
            </c:dLbl>
            <c:dLbl>
              <c:idx val="7"/>
              <c:delete val="1"/>
              <c:extLst>
                <c:ext xmlns:c15="http://schemas.microsoft.com/office/drawing/2012/chart" uri="{CE6537A1-D6FC-4f65-9D91-7224C49458BB}"/>
                <c:ext xmlns:c16="http://schemas.microsoft.com/office/drawing/2014/chart" uri="{C3380CC4-5D6E-409C-BE32-E72D297353CC}">
                  <c16:uniqueId val="{0000000F-E18D-427E-8DC5-B65C7AD31D38}"/>
                </c:ext>
              </c:extLst>
            </c:dLbl>
            <c:dLbl>
              <c:idx val="8"/>
              <c:layout>
                <c:manualLayout>
                  <c:x val="9.7222222222222196E-2"/>
                  <c:y val="0"/>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8D-427E-8DC5-B65C7AD31D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PELL</c:v>
                </c:pt>
                <c:pt idx="1">
                  <c:v>MAP</c:v>
                </c:pt>
                <c:pt idx="2">
                  <c:v>Institutional Grants, Scholarships, Fellowships</c:v>
                </c:pt>
                <c:pt idx="3">
                  <c:v>Tuition Waivers</c:v>
                </c:pt>
                <c:pt idx="4">
                  <c:v>Other</c:v>
                </c:pt>
                <c:pt idx="5">
                  <c:v>Other Fed/State</c:v>
                </c:pt>
                <c:pt idx="6">
                  <c:v>CARES</c:v>
                </c:pt>
              </c:strCache>
            </c:strRef>
          </c:cat>
          <c:val>
            <c:numRef>
              <c:f>Sheet1!$B$2:$B$8</c:f>
              <c:numCache>
                <c:formatCode>General</c:formatCode>
                <c:ptCount val="7"/>
                <c:pt idx="0">
                  <c:v>116.3408</c:v>
                </c:pt>
                <c:pt idx="1">
                  <c:v>156.178</c:v>
                </c:pt>
                <c:pt idx="2">
                  <c:v>245.20269999999999</c:v>
                </c:pt>
                <c:pt idx="3">
                  <c:v>52.3187</c:v>
                </c:pt>
                <c:pt idx="4">
                  <c:v>27.4573</c:v>
                </c:pt>
                <c:pt idx="5">
                  <c:v>32.991599999999998</c:v>
                </c:pt>
              </c:numCache>
            </c:numRef>
          </c:val>
          <c:extLst>
            <c:ext xmlns:c16="http://schemas.microsoft.com/office/drawing/2014/chart" uri="{C3380CC4-5D6E-409C-BE32-E72D297353CC}">
              <c16:uniqueId val="{00000011-E18D-427E-8DC5-B65C7AD31D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 2024</c:v>
                </c:pt>
              </c:strCache>
            </c:strRef>
          </c:tx>
          <c:spPr>
            <a:ln>
              <a:noFill/>
            </a:ln>
          </c:spPr>
          <c:dPt>
            <c:idx val="0"/>
            <c:bubble3D val="0"/>
            <c:spPr>
              <a:noFill/>
              <a:ln w="19050">
                <a:noFill/>
              </a:ln>
              <a:effectLst/>
            </c:spPr>
            <c:extLst>
              <c:ext xmlns:c16="http://schemas.microsoft.com/office/drawing/2014/chart" uri="{C3380CC4-5D6E-409C-BE32-E72D297353CC}">
                <c16:uniqueId val="{00000001-36D8-4018-A306-33613E7B3C9F}"/>
              </c:ext>
            </c:extLst>
          </c:dPt>
          <c:dPt>
            <c:idx val="1"/>
            <c:bubble3D val="0"/>
            <c:spPr>
              <a:noFill/>
              <a:ln w="19050">
                <a:noFill/>
              </a:ln>
              <a:effectLst/>
            </c:spPr>
            <c:extLst>
              <c:ext xmlns:c16="http://schemas.microsoft.com/office/drawing/2014/chart" uri="{C3380CC4-5D6E-409C-BE32-E72D297353CC}">
                <c16:uniqueId val="{00000003-36D8-4018-A306-33613E7B3C9F}"/>
              </c:ext>
            </c:extLst>
          </c:dPt>
          <c:dPt>
            <c:idx val="2"/>
            <c:bubble3D val="0"/>
            <c:spPr>
              <a:solidFill>
                <a:schemeClr val="accent1">
                  <a:lumMod val="75000"/>
                </a:schemeClr>
              </a:solidFill>
              <a:ln w="19050">
                <a:noFill/>
              </a:ln>
              <a:effectLst/>
            </c:spPr>
            <c:extLst>
              <c:ext xmlns:c16="http://schemas.microsoft.com/office/drawing/2014/chart" uri="{C3380CC4-5D6E-409C-BE32-E72D297353CC}">
                <c16:uniqueId val="{00000005-36D8-4018-A306-33613E7B3C9F}"/>
              </c:ext>
            </c:extLst>
          </c:dPt>
          <c:dPt>
            <c:idx val="3"/>
            <c:bubble3D val="0"/>
            <c:spPr>
              <a:solidFill>
                <a:schemeClr val="accent1"/>
              </a:solidFill>
              <a:ln w="19050">
                <a:noFill/>
              </a:ln>
              <a:effectLst/>
            </c:spPr>
            <c:extLst>
              <c:ext xmlns:c16="http://schemas.microsoft.com/office/drawing/2014/chart" uri="{C3380CC4-5D6E-409C-BE32-E72D297353CC}">
                <c16:uniqueId val="{00000007-36D8-4018-A306-33613E7B3C9F}"/>
              </c:ext>
            </c:extLst>
          </c:dPt>
          <c:dPt>
            <c:idx val="4"/>
            <c:bubble3D val="0"/>
            <c:spPr>
              <a:noFill/>
              <a:ln w="19050">
                <a:noFill/>
              </a:ln>
              <a:effectLst/>
            </c:spPr>
            <c:extLst>
              <c:ext xmlns:c16="http://schemas.microsoft.com/office/drawing/2014/chart" uri="{C3380CC4-5D6E-409C-BE32-E72D297353CC}">
                <c16:uniqueId val="{00000009-36D8-4018-A306-33613E7B3C9F}"/>
              </c:ext>
            </c:extLst>
          </c:dPt>
          <c:dPt>
            <c:idx val="5"/>
            <c:bubble3D val="0"/>
            <c:spPr>
              <a:noFill/>
              <a:ln w="19050">
                <a:noFill/>
              </a:ln>
              <a:effectLst/>
            </c:spPr>
            <c:extLst>
              <c:ext xmlns:c16="http://schemas.microsoft.com/office/drawing/2014/chart" uri="{C3380CC4-5D6E-409C-BE32-E72D297353CC}">
                <c16:uniqueId val="{0000000B-36D8-4018-A306-33613E7B3C9F}"/>
              </c:ext>
            </c:extLst>
          </c:dPt>
          <c:dPt>
            <c:idx val="6"/>
            <c:bubble3D val="0"/>
            <c:spPr>
              <a:noFill/>
              <a:ln w="19050">
                <a:noFill/>
              </a:ln>
              <a:effectLst/>
            </c:spPr>
            <c:extLst>
              <c:ext xmlns:c16="http://schemas.microsoft.com/office/drawing/2014/chart" uri="{C3380CC4-5D6E-409C-BE32-E72D297353CC}">
                <c16:uniqueId val="{0000000D-36D8-4018-A306-33613E7B3C9F}"/>
              </c:ext>
            </c:extLst>
          </c:dPt>
          <c:dPt>
            <c:idx val="7"/>
            <c:bubble3D val="0"/>
            <c:spPr>
              <a:noFill/>
              <a:ln w="19050">
                <a:noFill/>
              </a:ln>
              <a:effectLst/>
            </c:spPr>
            <c:extLst>
              <c:ext xmlns:c16="http://schemas.microsoft.com/office/drawing/2014/chart" uri="{C3380CC4-5D6E-409C-BE32-E72D297353CC}">
                <c16:uniqueId val="{0000000F-36D8-4018-A306-33613E7B3C9F}"/>
              </c:ext>
            </c:extLst>
          </c:dPt>
          <c:dLbls>
            <c:dLbl>
              <c:idx val="0"/>
              <c:delete val="1"/>
              <c:extLst>
                <c:ext xmlns:c15="http://schemas.microsoft.com/office/drawing/2012/chart" uri="{CE6537A1-D6FC-4f65-9D91-7224C49458BB}"/>
                <c:ext xmlns:c16="http://schemas.microsoft.com/office/drawing/2014/chart" uri="{C3380CC4-5D6E-409C-BE32-E72D297353CC}">
                  <c16:uniqueId val="{00000001-36D8-4018-A306-33613E7B3C9F}"/>
                </c:ext>
              </c:extLst>
            </c:dLbl>
            <c:dLbl>
              <c:idx val="1"/>
              <c:delete val="1"/>
              <c:extLst>
                <c:ext xmlns:c15="http://schemas.microsoft.com/office/drawing/2012/chart" uri="{CE6537A1-D6FC-4f65-9D91-7224C49458BB}"/>
                <c:ext xmlns:c16="http://schemas.microsoft.com/office/drawing/2014/chart" uri="{C3380CC4-5D6E-409C-BE32-E72D297353CC}">
                  <c16:uniqueId val="{00000003-36D8-4018-A306-33613E7B3C9F}"/>
                </c:ext>
              </c:extLst>
            </c:dLbl>
            <c:dLbl>
              <c:idx val="2"/>
              <c:layout>
                <c:manualLayout>
                  <c:x val="-6.6244355468913538E-2"/>
                  <c:y val="-8.143350448262129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D8-4018-A306-33613E7B3C9F}"/>
                </c:ext>
              </c:extLst>
            </c:dLbl>
            <c:dLbl>
              <c:idx val="3"/>
              <c:layout>
                <c:manualLayout>
                  <c:x val="7.8446576727531428E-3"/>
                  <c:y val="0.1017918806032766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3494083648803885"/>
                      <c:h val="0.17676887151620438"/>
                    </c:manualLayout>
                  </c15:layout>
                </c:ext>
                <c:ext xmlns:c16="http://schemas.microsoft.com/office/drawing/2014/chart" uri="{C3380CC4-5D6E-409C-BE32-E72D297353CC}">
                  <c16:uniqueId val="{00000007-36D8-4018-A306-33613E7B3C9F}"/>
                </c:ext>
              </c:extLst>
            </c:dLbl>
            <c:dLbl>
              <c:idx val="4"/>
              <c:delete val="1"/>
              <c:extLst>
                <c:ext xmlns:c15="http://schemas.microsoft.com/office/drawing/2012/chart" uri="{CE6537A1-D6FC-4f65-9D91-7224C49458BB}"/>
                <c:ext xmlns:c16="http://schemas.microsoft.com/office/drawing/2014/chart" uri="{C3380CC4-5D6E-409C-BE32-E72D297353CC}">
                  <c16:uniqueId val="{00000009-36D8-4018-A306-33613E7B3C9F}"/>
                </c:ext>
              </c:extLst>
            </c:dLbl>
            <c:dLbl>
              <c:idx val="5"/>
              <c:layout>
                <c:manualLayout>
                  <c:x val="0.11036809267730832"/>
                  <c:y val="-3.776490220536864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D8-4018-A306-33613E7B3C9F}"/>
                </c:ext>
              </c:extLst>
            </c:dLbl>
            <c:dLbl>
              <c:idx val="6"/>
              <c:delete val="1"/>
              <c:extLst>
                <c:ext xmlns:c15="http://schemas.microsoft.com/office/drawing/2012/chart" uri="{CE6537A1-D6FC-4f65-9D91-7224C49458BB}"/>
                <c:ext xmlns:c16="http://schemas.microsoft.com/office/drawing/2014/chart" uri="{C3380CC4-5D6E-409C-BE32-E72D297353CC}">
                  <c16:uniqueId val="{0000000D-36D8-4018-A306-33613E7B3C9F}"/>
                </c:ext>
              </c:extLst>
            </c:dLbl>
            <c:dLbl>
              <c:idx val="7"/>
              <c:delete val="1"/>
              <c:extLst>
                <c:ext xmlns:c15="http://schemas.microsoft.com/office/drawing/2012/chart" uri="{CE6537A1-D6FC-4f65-9D91-7224C49458BB}"/>
                <c:ext xmlns:c16="http://schemas.microsoft.com/office/drawing/2014/chart" uri="{C3380CC4-5D6E-409C-BE32-E72D297353CC}">
                  <c16:uniqueId val="{0000000F-36D8-4018-A306-33613E7B3C9F}"/>
                </c:ext>
              </c:extLst>
            </c:dLbl>
            <c:dLbl>
              <c:idx val="8"/>
              <c:layout>
                <c:manualLayout>
                  <c:x val="9.7222222222222196E-2"/>
                  <c:y val="0"/>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6D8-4018-A306-33613E7B3C9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Sheet1!$A$2:$A$8</c:f>
              <c:strCache>
                <c:ptCount val="7"/>
                <c:pt idx="0">
                  <c:v>PELL</c:v>
                </c:pt>
                <c:pt idx="1">
                  <c:v>MAP</c:v>
                </c:pt>
                <c:pt idx="2">
                  <c:v>Institutional Grants, Scholarships, Fellowships</c:v>
                </c:pt>
                <c:pt idx="3">
                  <c:v>Tuition Waivers</c:v>
                </c:pt>
                <c:pt idx="4">
                  <c:v>Other</c:v>
                </c:pt>
                <c:pt idx="5">
                  <c:v>Other Fed/State</c:v>
                </c:pt>
                <c:pt idx="6">
                  <c:v>CARES</c:v>
                </c:pt>
              </c:strCache>
            </c:strRef>
          </c:cat>
          <c:val>
            <c:numRef>
              <c:f>Sheet1!$B$2:$B$8</c:f>
              <c:numCache>
                <c:formatCode>General</c:formatCode>
                <c:ptCount val="7"/>
                <c:pt idx="0">
                  <c:v>116.3408</c:v>
                </c:pt>
                <c:pt idx="1">
                  <c:v>156.178</c:v>
                </c:pt>
                <c:pt idx="2">
                  <c:v>245.20269999999999</c:v>
                </c:pt>
                <c:pt idx="3">
                  <c:v>52.3187</c:v>
                </c:pt>
                <c:pt idx="4">
                  <c:v>27.4573</c:v>
                </c:pt>
                <c:pt idx="5">
                  <c:v>32.991599999999998</c:v>
                </c:pt>
              </c:numCache>
            </c:numRef>
          </c:val>
          <c:extLst>
            <c:ext xmlns:c16="http://schemas.microsoft.com/office/drawing/2014/chart" uri="{C3380CC4-5D6E-409C-BE32-E72D297353CC}">
              <c16:uniqueId val="{00000011-36D8-4018-A306-33613E7B3C9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Sheet1!$A$2</c:f>
              <c:strCache>
                <c:ptCount val="1"/>
                <c:pt idx="0">
                  <c:v>MAP</c:v>
                </c:pt>
              </c:strCache>
            </c:strRef>
          </c:tx>
          <c:spPr>
            <a:solidFill>
              <a:schemeClr val="accent6">
                <a:lumMod val="40000"/>
                <a:lumOff val="60000"/>
              </a:schemeClr>
            </a:solidFill>
            <a:ln>
              <a:noFill/>
            </a:ln>
            <a:effectLst/>
          </c:spPr>
          <c:invertIfNegative val="0"/>
          <c:cat>
            <c:strRef>
              <c:f>Sheet1!$B$1:$C$1</c:f>
              <c:strCache>
                <c:ptCount val="2"/>
                <c:pt idx="0">
                  <c:v>FY 2014</c:v>
                </c:pt>
                <c:pt idx="1">
                  <c:v>FY 2024</c:v>
                </c:pt>
              </c:strCache>
            </c:strRef>
          </c:cat>
          <c:val>
            <c:numRef>
              <c:f>Sheet1!$B$2:$C$2</c:f>
              <c:numCache>
                <c:formatCode>General</c:formatCode>
                <c:ptCount val="2"/>
                <c:pt idx="0">
                  <c:v>61.290799999999997</c:v>
                </c:pt>
                <c:pt idx="1">
                  <c:v>156.178</c:v>
                </c:pt>
              </c:numCache>
            </c:numRef>
          </c:val>
          <c:extLst>
            <c:ext xmlns:c16="http://schemas.microsoft.com/office/drawing/2014/chart" uri="{C3380CC4-5D6E-409C-BE32-E72D297353CC}">
              <c16:uniqueId val="{00000000-E22F-4670-9306-AAF8868619A4}"/>
            </c:ext>
          </c:extLst>
        </c:ser>
        <c:ser>
          <c:idx val="1"/>
          <c:order val="1"/>
          <c:tx>
            <c:strRef>
              <c:f>Sheet1!$A$3</c:f>
              <c:strCache>
                <c:ptCount val="1"/>
                <c:pt idx="0">
                  <c:v>PELL</c:v>
                </c:pt>
              </c:strCache>
            </c:strRef>
          </c:tx>
          <c:spPr>
            <a:solidFill>
              <a:schemeClr val="accent6">
                <a:lumMod val="60000"/>
                <a:lumOff val="40000"/>
              </a:schemeClr>
            </a:solidFill>
            <a:ln>
              <a:noFill/>
            </a:ln>
            <a:effectLst/>
          </c:spPr>
          <c:invertIfNegative val="0"/>
          <c:cat>
            <c:strRef>
              <c:f>Sheet1!$B$1:$C$1</c:f>
              <c:strCache>
                <c:ptCount val="2"/>
                <c:pt idx="0">
                  <c:v>FY 2014</c:v>
                </c:pt>
                <c:pt idx="1">
                  <c:v>FY 2024</c:v>
                </c:pt>
              </c:strCache>
            </c:strRef>
          </c:cat>
          <c:val>
            <c:numRef>
              <c:f>Sheet1!$B$3:$C$3</c:f>
              <c:numCache>
                <c:formatCode>General</c:formatCode>
                <c:ptCount val="2"/>
                <c:pt idx="0">
                  <c:v>72.744</c:v>
                </c:pt>
                <c:pt idx="1">
                  <c:v>116.3408</c:v>
                </c:pt>
              </c:numCache>
            </c:numRef>
          </c:val>
          <c:extLst>
            <c:ext xmlns:c16="http://schemas.microsoft.com/office/drawing/2014/chart" uri="{C3380CC4-5D6E-409C-BE32-E72D297353CC}">
              <c16:uniqueId val="{00000001-E22F-4670-9306-AAF8868619A4}"/>
            </c:ext>
          </c:extLst>
        </c:ser>
        <c:ser>
          <c:idx val="2"/>
          <c:order val="2"/>
          <c:tx>
            <c:strRef>
              <c:f>Sheet1!$A$4</c:f>
              <c:strCache>
                <c:ptCount val="1"/>
              </c:strCache>
            </c:strRef>
          </c:tx>
          <c:spPr>
            <a:solidFill>
              <a:schemeClr val="accent6"/>
            </a:solidFill>
            <a:ln>
              <a:noFill/>
            </a:ln>
            <a:effectLst/>
          </c:spPr>
          <c:invertIfNegative val="0"/>
          <c:cat>
            <c:strRef>
              <c:f>Sheet1!$B$1:$C$1</c:f>
              <c:strCache>
                <c:ptCount val="2"/>
                <c:pt idx="0">
                  <c:v>FY 2014</c:v>
                </c:pt>
                <c:pt idx="1">
                  <c:v>FY 2024</c:v>
                </c:pt>
              </c:strCache>
            </c:strRef>
          </c:cat>
          <c:val>
            <c:numRef>
              <c:f>Sheet1!$B$4:$C$4</c:f>
              <c:numCache>
                <c:formatCode>General</c:formatCode>
                <c:ptCount val="2"/>
              </c:numCache>
            </c:numRef>
          </c:val>
          <c:extLst>
            <c:ext xmlns:c16="http://schemas.microsoft.com/office/drawing/2014/chart" uri="{C3380CC4-5D6E-409C-BE32-E72D297353CC}">
              <c16:uniqueId val="{00000002-E22F-4670-9306-AAF8868619A4}"/>
            </c:ext>
          </c:extLst>
        </c:ser>
        <c:ser>
          <c:idx val="3"/>
          <c:order val="3"/>
          <c:tx>
            <c:strRef>
              <c:f>Sheet1!$A$5</c:f>
              <c:strCache>
                <c:ptCount val="1"/>
                <c:pt idx="0">
                  <c:v>Other Fed/State Scholarships, Grants, Fellowships</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4-E22F-4670-9306-AAF8868619A4}"/>
              </c:ext>
            </c:extLst>
          </c:dPt>
          <c:cat>
            <c:strRef>
              <c:f>Sheet1!$B$1:$C$1</c:f>
              <c:strCache>
                <c:ptCount val="2"/>
                <c:pt idx="0">
                  <c:v>FY 2014</c:v>
                </c:pt>
                <c:pt idx="1">
                  <c:v>FY 2024</c:v>
                </c:pt>
              </c:strCache>
            </c:strRef>
          </c:cat>
          <c:val>
            <c:numRef>
              <c:f>Sheet1!$B$5:$C$5</c:f>
              <c:numCache>
                <c:formatCode>General</c:formatCode>
                <c:ptCount val="2"/>
                <c:pt idx="0">
                  <c:v>13.225199999999999</c:v>
                </c:pt>
                <c:pt idx="1">
                  <c:v>32.991599999999998</c:v>
                </c:pt>
              </c:numCache>
            </c:numRef>
          </c:val>
          <c:extLst>
            <c:ext xmlns:c16="http://schemas.microsoft.com/office/drawing/2014/chart" uri="{C3380CC4-5D6E-409C-BE32-E72D297353CC}">
              <c16:uniqueId val="{00000005-E22F-4670-9306-AAF8868619A4}"/>
            </c:ext>
          </c:extLst>
        </c:ser>
        <c:ser>
          <c:idx val="4"/>
          <c:order val="4"/>
          <c:tx>
            <c:strRef>
              <c:f>Sheet1!$A$6</c:f>
              <c:strCache>
                <c:ptCount val="1"/>
                <c:pt idx="0">
                  <c:v>Other Sources Scholarships, Grants</c:v>
                </c:pt>
              </c:strCache>
            </c:strRef>
          </c:tx>
          <c:spPr>
            <a:solidFill>
              <a:schemeClr val="accent6">
                <a:lumMod val="50000"/>
              </a:schemeClr>
            </a:solidFill>
            <a:ln>
              <a:noFill/>
            </a:ln>
            <a:effectLst/>
          </c:spPr>
          <c:invertIfNegative val="0"/>
          <c:cat>
            <c:strRef>
              <c:f>Sheet1!$B$1:$C$1</c:f>
              <c:strCache>
                <c:ptCount val="2"/>
                <c:pt idx="0">
                  <c:v>FY 2014</c:v>
                </c:pt>
                <c:pt idx="1">
                  <c:v>FY 2024</c:v>
                </c:pt>
              </c:strCache>
            </c:strRef>
          </c:cat>
          <c:val>
            <c:numRef>
              <c:f>Sheet1!$B$6:$C$6</c:f>
              <c:numCache>
                <c:formatCode>General</c:formatCode>
                <c:ptCount val="2"/>
                <c:pt idx="0">
                  <c:v>15.850300000000001</c:v>
                </c:pt>
                <c:pt idx="1">
                  <c:v>27.4573</c:v>
                </c:pt>
              </c:numCache>
            </c:numRef>
          </c:val>
          <c:extLst>
            <c:ext xmlns:c16="http://schemas.microsoft.com/office/drawing/2014/chart" uri="{C3380CC4-5D6E-409C-BE32-E72D297353CC}">
              <c16:uniqueId val="{00000006-E22F-4670-9306-AAF8868619A4}"/>
            </c:ext>
          </c:extLst>
        </c:ser>
        <c:ser>
          <c:idx val="5"/>
          <c:order val="5"/>
          <c:tx>
            <c:strRef>
              <c:f>Sheet1!$A$7</c:f>
              <c:strCache>
                <c:ptCount val="1"/>
                <c:pt idx="0">
                  <c:v>Other Institutional Grants, Scholarships, Fellowships</c:v>
                </c:pt>
              </c:strCache>
            </c:strRef>
          </c:tx>
          <c:spPr>
            <a:solidFill>
              <a:schemeClr val="accent1">
                <a:lumMod val="75000"/>
              </a:schemeClr>
            </a:solidFill>
            <a:ln>
              <a:noFill/>
            </a:ln>
            <a:effectLst/>
          </c:spPr>
          <c:invertIfNegative val="0"/>
          <c:cat>
            <c:strRef>
              <c:f>Sheet1!$B$1:$C$1</c:f>
              <c:strCache>
                <c:ptCount val="2"/>
                <c:pt idx="0">
                  <c:v>FY 2014</c:v>
                </c:pt>
                <c:pt idx="1">
                  <c:v>FY 2024</c:v>
                </c:pt>
              </c:strCache>
            </c:strRef>
          </c:cat>
          <c:val>
            <c:numRef>
              <c:f>Sheet1!$B$7:$C$7</c:f>
              <c:numCache>
                <c:formatCode>General</c:formatCode>
                <c:ptCount val="2"/>
                <c:pt idx="0" formatCode="#,##0.000">
                  <c:v>148.62190000000001</c:v>
                </c:pt>
                <c:pt idx="1">
                  <c:v>245.20269999999999</c:v>
                </c:pt>
              </c:numCache>
            </c:numRef>
          </c:val>
          <c:extLst>
            <c:ext xmlns:c16="http://schemas.microsoft.com/office/drawing/2014/chart" uri="{C3380CC4-5D6E-409C-BE32-E72D297353CC}">
              <c16:uniqueId val="{00000007-E22F-4670-9306-AAF8868619A4}"/>
            </c:ext>
          </c:extLst>
        </c:ser>
        <c:ser>
          <c:idx val="6"/>
          <c:order val="6"/>
          <c:tx>
            <c:strRef>
              <c:f>Sheet1!$A$8</c:f>
              <c:strCache>
                <c:ptCount val="1"/>
                <c:pt idx="0">
                  <c:v>Waivers</c:v>
                </c:pt>
              </c:strCache>
            </c:strRef>
          </c:tx>
          <c:spPr>
            <a:solidFill>
              <a:schemeClr val="accent1"/>
            </a:solidFill>
            <a:ln>
              <a:noFill/>
            </a:ln>
            <a:effectLst/>
          </c:spPr>
          <c:invertIfNegative val="0"/>
          <c:cat>
            <c:strRef>
              <c:f>Sheet1!$B$1:$C$1</c:f>
              <c:strCache>
                <c:ptCount val="2"/>
                <c:pt idx="0">
                  <c:v>FY 2014</c:v>
                </c:pt>
                <c:pt idx="1">
                  <c:v>FY 2024</c:v>
                </c:pt>
              </c:strCache>
            </c:strRef>
          </c:cat>
          <c:val>
            <c:numRef>
              <c:f>Sheet1!$B$8:$C$8</c:f>
              <c:numCache>
                <c:formatCode>General</c:formatCode>
                <c:ptCount val="2"/>
                <c:pt idx="0">
                  <c:v>44.369399999999999</c:v>
                </c:pt>
                <c:pt idx="1">
                  <c:v>52.3187</c:v>
                </c:pt>
              </c:numCache>
            </c:numRef>
          </c:val>
          <c:extLst>
            <c:ext xmlns:c16="http://schemas.microsoft.com/office/drawing/2014/chart" uri="{C3380CC4-5D6E-409C-BE32-E72D297353CC}">
              <c16:uniqueId val="{00000008-E22F-4670-9306-AAF8868619A4}"/>
            </c:ext>
          </c:extLst>
        </c:ser>
        <c:dLbls>
          <c:showLegendKey val="0"/>
          <c:showVal val="0"/>
          <c:showCatName val="0"/>
          <c:showSerName val="0"/>
          <c:showPercent val="0"/>
          <c:showBubbleSize val="0"/>
        </c:dLbls>
        <c:gapWidth val="100"/>
        <c:overlap val="100"/>
        <c:axId val="245126760"/>
        <c:axId val="245127144"/>
      </c:barChart>
      <c:catAx>
        <c:axId val="245126760"/>
        <c:scaling>
          <c:orientation val="minMax"/>
        </c:scaling>
        <c:delete val="0"/>
        <c:axPos val="b"/>
        <c:numFmt formatCode="General" sourceLinked="1"/>
        <c:majorTickMark val="none"/>
        <c:minorTickMark val="none"/>
        <c:tickLblPos val="nextTo"/>
        <c:spPr>
          <a:noFill/>
          <a:ln w="9525" cap="flat" cmpd="sng" algn="ctr">
            <a:solidFill>
              <a:srgbClr val="00336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45127144"/>
        <c:crosses val="autoZero"/>
        <c:auto val="1"/>
        <c:lblAlgn val="ctr"/>
        <c:lblOffset val="100"/>
        <c:noMultiLvlLbl val="0"/>
      </c:catAx>
      <c:valAx>
        <c:axId val="245127144"/>
        <c:scaling>
          <c:orientation val="minMax"/>
        </c:scaling>
        <c:delete val="0"/>
        <c:axPos val="l"/>
        <c:majorGridlines>
          <c:spPr>
            <a:ln w="9525" cap="flat" cmpd="sng" algn="ctr">
              <a:solidFill>
                <a:srgbClr val="003366"/>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451267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Pays Zero</c:v>
                </c:pt>
              </c:strCache>
            </c:strRef>
          </c:tx>
          <c:spPr>
            <a:solidFill>
              <a:srgbClr val="A7A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UIUC</c:v>
                </c:pt>
                <c:pt idx="1">
                  <c:v>UIC</c:v>
                </c:pt>
                <c:pt idx="2">
                  <c:v>UIS</c:v>
                </c:pt>
              </c:strCache>
            </c:strRef>
          </c:cat>
          <c:val>
            <c:numRef>
              <c:f>Sheet1!$B$2:$B$4</c:f>
              <c:numCache>
                <c:formatCode>0%</c:formatCode>
                <c:ptCount val="3"/>
                <c:pt idx="0">
                  <c:v>0.37</c:v>
                </c:pt>
                <c:pt idx="1">
                  <c:v>0.44</c:v>
                </c:pt>
                <c:pt idx="2">
                  <c:v>0.5</c:v>
                </c:pt>
              </c:numCache>
            </c:numRef>
          </c:val>
          <c:extLst>
            <c:ext xmlns:c16="http://schemas.microsoft.com/office/drawing/2014/chart" uri="{C3380CC4-5D6E-409C-BE32-E72D297353CC}">
              <c16:uniqueId val="{00000000-D05D-4812-8A72-281F2B7D0C94}"/>
            </c:ext>
          </c:extLst>
        </c:ser>
        <c:ser>
          <c:idx val="1"/>
          <c:order val="1"/>
          <c:tx>
            <c:strRef>
              <c:f>Sheet1!$C$1</c:f>
              <c:strCache>
                <c:ptCount val="1"/>
                <c:pt idx="0">
                  <c:v>Less than $3K</c:v>
                </c:pt>
              </c:strCache>
            </c:strRef>
          </c:tx>
          <c:spPr>
            <a:solidFill>
              <a:schemeClr val="accent2"/>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0082-47E5-B073-BECDEC351884}"/>
              </c:ext>
            </c:extLst>
          </c:dPt>
          <c:dPt>
            <c:idx val="2"/>
            <c:invertIfNegative val="0"/>
            <c:bubble3D val="0"/>
            <c:spPr>
              <a:solidFill>
                <a:srgbClr val="003366"/>
              </a:solidFill>
              <a:ln>
                <a:noFill/>
              </a:ln>
              <a:effectLst/>
            </c:spPr>
            <c:extLst>
              <c:ext xmlns:c16="http://schemas.microsoft.com/office/drawing/2014/chart" uri="{C3380CC4-5D6E-409C-BE32-E72D297353CC}">
                <c16:uniqueId val="{00000001-0082-47E5-B073-BECDEC35188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UIUC</c:v>
                </c:pt>
                <c:pt idx="1">
                  <c:v>UIC</c:v>
                </c:pt>
                <c:pt idx="2">
                  <c:v>UIS</c:v>
                </c:pt>
              </c:strCache>
            </c:strRef>
          </c:cat>
          <c:val>
            <c:numRef>
              <c:f>Sheet1!$C$2:$C$4</c:f>
              <c:numCache>
                <c:formatCode>0%</c:formatCode>
                <c:ptCount val="3"/>
                <c:pt idx="0">
                  <c:v>0.44</c:v>
                </c:pt>
                <c:pt idx="1">
                  <c:v>0.61</c:v>
                </c:pt>
                <c:pt idx="2">
                  <c:v>0.7</c:v>
                </c:pt>
              </c:numCache>
            </c:numRef>
          </c:val>
          <c:extLst>
            <c:ext xmlns:c16="http://schemas.microsoft.com/office/drawing/2014/chart" uri="{C3380CC4-5D6E-409C-BE32-E72D297353CC}">
              <c16:uniqueId val="{00000001-D05D-4812-8A72-281F2B7D0C94}"/>
            </c:ext>
          </c:extLst>
        </c:ser>
        <c:dLbls>
          <c:showLegendKey val="0"/>
          <c:showVal val="0"/>
          <c:showCatName val="0"/>
          <c:showSerName val="0"/>
          <c:showPercent val="0"/>
          <c:showBubbleSize val="0"/>
        </c:dLbls>
        <c:gapWidth val="219"/>
        <c:overlap val="-27"/>
        <c:axId val="860109456"/>
        <c:axId val="860103224"/>
      </c:barChart>
      <c:catAx>
        <c:axId val="86010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0103224"/>
        <c:crosses val="autoZero"/>
        <c:auto val="1"/>
        <c:lblAlgn val="ctr"/>
        <c:lblOffset val="100"/>
        <c:noMultiLvlLbl val="0"/>
      </c:catAx>
      <c:valAx>
        <c:axId val="860103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6010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Sheet1!$C$1</c:f>
              <c:strCache>
                <c:ptCount val="1"/>
                <c:pt idx="0">
                  <c:v>Student Enrollment</c:v>
                </c:pt>
              </c:strCache>
            </c:strRef>
          </c:tx>
          <c:spPr>
            <a:solidFill>
              <a:srgbClr val="002060"/>
            </a:solidFill>
            <a:ln>
              <a:noFill/>
            </a:ln>
            <a:effectLst/>
          </c:spPr>
          <c:invertIfNegative val="0"/>
          <c:cat>
            <c:numRef>
              <c:f>Sheet1!$A$2:$A$17</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Sheet1!$C$2:$C$17</c:f>
              <c:numCache>
                <c:formatCode>#,##0</c:formatCode>
                <c:ptCount val="10"/>
                <c:pt idx="0">
                  <c:v>80292</c:v>
                </c:pt>
                <c:pt idx="1">
                  <c:v>81499</c:v>
                </c:pt>
                <c:pt idx="2">
                  <c:v>83711</c:v>
                </c:pt>
                <c:pt idx="3">
                  <c:v>85960</c:v>
                </c:pt>
                <c:pt idx="4" formatCode="General">
                  <c:v>89270</c:v>
                </c:pt>
                <c:pt idx="5" formatCode="General">
                  <c:v>90343</c:v>
                </c:pt>
                <c:pt idx="6" formatCode="General">
                  <c:v>94750</c:v>
                </c:pt>
                <c:pt idx="7" formatCode="General">
                  <c:v>94861</c:v>
                </c:pt>
                <c:pt idx="8" formatCode="General">
                  <c:v>94746</c:v>
                </c:pt>
                <c:pt idx="9" formatCode="General">
                  <c:v>97772</c:v>
                </c:pt>
              </c:numCache>
            </c:numRef>
          </c:val>
          <c:extLst>
            <c:ext xmlns:c16="http://schemas.microsoft.com/office/drawing/2014/chart" uri="{C3380CC4-5D6E-409C-BE32-E72D297353CC}">
              <c16:uniqueId val="{00000000-B53E-4EB2-A68C-407DF44FA4C5}"/>
            </c:ext>
          </c:extLst>
        </c:ser>
        <c:dLbls>
          <c:showLegendKey val="0"/>
          <c:showVal val="0"/>
          <c:showCatName val="0"/>
          <c:showSerName val="0"/>
          <c:showPercent val="0"/>
          <c:showBubbleSize val="0"/>
        </c:dLbls>
        <c:gapWidth val="75"/>
        <c:axId val="-1104113584"/>
        <c:axId val="-1104118480"/>
      </c:barChart>
      <c:lineChart>
        <c:grouping val="standard"/>
        <c:varyColors val="0"/>
        <c:ser>
          <c:idx val="0"/>
          <c:order val="0"/>
          <c:tx>
            <c:strRef>
              <c:f>Sheet1!$B$1</c:f>
              <c:strCache>
                <c:ptCount val="1"/>
                <c:pt idx="0">
                  <c:v>Tenure System Faculty</c:v>
                </c:pt>
              </c:strCache>
            </c:strRef>
          </c:tx>
          <c:spPr>
            <a:ln w="69850" cap="rnd">
              <a:solidFill>
                <a:schemeClr val="bg1">
                  <a:lumMod val="65000"/>
                </a:schemeClr>
              </a:solidFill>
              <a:round/>
            </a:ln>
            <a:effectLst/>
          </c:spPr>
          <c:marker>
            <c:symbol val="diamond"/>
            <c:size val="12"/>
            <c:spPr>
              <a:solidFill>
                <a:schemeClr val="bg1">
                  <a:lumMod val="65000"/>
                </a:schemeClr>
              </a:solidFill>
              <a:ln w="9525">
                <a:solidFill>
                  <a:schemeClr val="bg1">
                    <a:lumMod val="65000"/>
                  </a:schemeClr>
                </a:solidFill>
              </a:ln>
              <a:effectLst/>
            </c:spPr>
          </c:marker>
          <c:cat>
            <c:numRef>
              <c:f>Sheet1!$A$2:$A$17</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Sheet1!$B$2:$B$17</c:f>
              <c:numCache>
                <c:formatCode>#,##0</c:formatCode>
                <c:ptCount val="10"/>
                <c:pt idx="0">
                  <c:v>3267</c:v>
                </c:pt>
                <c:pt idx="1">
                  <c:v>3247</c:v>
                </c:pt>
                <c:pt idx="2">
                  <c:v>3253</c:v>
                </c:pt>
                <c:pt idx="3">
                  <c:v>3277</c:v>
                </c:pt>
                <c:pt idx="4" formatCode="General">
                  <c:v>3333</c:v>
                </c:pt>
                <c:pt idx="5" formatCode="General">
                  <c:v>3399</c:v>
                </c:pt>
                <c:pt idx="6" formatCode="General">
                  <c:v>3368</c:v>
                </c:pt>
                <c:pt idx="7" formatCode="General">
                  <c:v>3340</c:v>
                </c:pt>
                <c:pt idx="8" formatCode="General">
                  <c:v>3452</c:v>
                </c:pt>
                <c:pt idx="9" formatCode="General">
                  <c:v>3539</c:v>
                </c:pt>
              </c:numCache>
            </c:numRef>
          </c:val>
          <c:smooth val="0"/>
          <c:extLst>
            <c:ext xmlns:c16="http://schemas.microsoft.com/office/drawing/2014/chart" uri="{C3380CC4-5D6E-409C-BE32-E72D297353CC}">
              <c16:uniqueId val="{00000001-B53E-4EB2-A68C-407DF44FA4C5}"/>
            </c:ext>
          </c:extLst>
        </c:ser>
        <c:dLbls>
          <c:showLegendKey val="0"/>
          <c:showVal val="0"/>
          <c:showCatName val="0"/>
          <c:showSerName val="0"/>
          <c:showPercent val="0"/>
          <c:showBubbleSize val="0"/>
        </c:dLbls>
        <c:marker val="1"/>
        <c:smooth val="0"/>
        <c:axId val="-1101561504"/>
        <c:axId val="-1101559872"/>
      </c:lineChart>
      <c:valAx>
        <c:axId val="-110411848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mn-cs"/>
              </a:defRPr>
            </a:pPr>
            <a:endParaRPr lang="en-US"/>
          </a:p>
        </c:txPr>
        <c:crossAx val="-1104113584"/>
        <c:crosses val="autoZero"/>
        <c:crossBetween val="between"/>
        <c:majorUnit val="10000"/>
        <c:minorUnit val="1000"/>
      </c:valAx>
      <c:catAx>
        <c:axId val="-11041135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mn-cs"/>
              </a:defRPr>
            </a:pPr>
            <a:endParaRPr lang="en-US"/>
          </a:p>
        </c:txPr>
        <c:crossAx val="-1104118480"/>
        <c:crosses val="autoZero"/>
        <c:auto val="1"/>
        <c:lblAlgn val="ctr"/>
        <c:lblOffset val="100"/>
        <c:noMultiLvlLbl val="0"/>
      </c:catAx>
      <c:valAx>
        <c:axId val="-1101559872"/>
        <c:scaling>
          <c:orientation val="minMax"/>
          <c:max val="6000"/>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mn-cs"/>
              </a:defRPr>
            </a:pPr>
            <a:endParaRPr lang="en-US"/>
          </a:p>
        </c:txPr>
        <c:crossAx val="-1101561504"/>
        <c:crosses val="max"/>
        <c:crossBetween val="between"/>
      </c:valAx>
      <c:catAx>
        <c:axId val="-1101561504"/>
        <c:scaling>
          <c:orientation val="minMax"/>
        </c:scaling>
        <c:delete val="1"/>
        <c:axPos val="b"/>
        <c:numFmt formatCode="General" sourceLinked="1"/>
        <c:majorTickMark val="out"/>
        <c:minorTickMark val="none"/>
        <c:tickLblPos val="nextTo"/>
        <c:crossAx val="-1101559872"/>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5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5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25926046264525399"/>
          <c:y val="5.7101849486093127E-2"/>
          <c:w val="0.48147907470949208"/>
          <c:h val="5.9899468684982138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21242331011094E-2"/>
          <c:y val="2.8821645765460046E-2"/>
          <c:w val="0.92937875766898892"/>
          <c:h val="0.87104622871046233"/>
        </c:manualLayout>
      </c:layout>
      <c:lineChart>
        <c:grouping val="standard"/>
        <c:varyColors val="0"/>
        <c:ser>
          <c:idx val="2"/>
          <c:order val="0"/>
          <c:tx>
            <c:strRef>
              <c:f>Sheet1!$A$3</c:f>
              <c:strCache>
                <c:ptCount val="1"/>
                <c:pt idx="0">
                  <c:v>CPI (less energy)</c:v>
                </c:pt>
              </c:strCache>
            </c:strRef>
          </c:tx>
          <c:spPr>
            <a:ln w="38099">
              <a:solidFill>
                <a:srgbClr val="0000FF"/>
              </a:solidFill>
              <a:prstDash val="solid"/>
            </a:ln>
          </c:spPr>
          <c:marker>
            <c:symbol val="circle"/>
            <c:size val="8"/>
            <c:spPr>
              <a:solidFill>
                <a:srgbClr val="000000"/>
              </a:solidFill>
              <a:ln>
                <a:solidFill>
                  <a:schemeClr val="tx1"/>
                </a:solidFill>
                <a:prstDash val="solid"/>
              </a:ln>
            </c:spPr>
          </c:marker>
          <c:cat>
            <c:numRef>
              <c:f>Sheet1!$B$1:$R$1</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Sheet1!$B$3:$R$3</c:f>
              <c:numCache>
                <c:formatCode>0.0%</c:formatCode>
                <c:ptCount val="17"/>
                <c:pt idx="0">
                  <c:v>0</c:v>
                </c:pt>
                <c:pt idx="1">
                  <c:v>1.9511110304262481E-2</c:v>
                </c:pt>
                <c:pt idx="2">
                  <c:v>4.2898119236075803E-2</c:v>
                </c:pt>
                <c:pt idx="3">
                  <c:v>5.9545421538014558E-2</c:v>
                </c:pt>
                <c:pt idx="4">
                  <c:v>8.0676784547236854E-2</c:v>
                </c:pt>
                <c:pt idx="5">
                  <c:v>9.977942778302222E-2</c:v>
                </c:pt>
                <c:pt idx="6">
                  <c:v>0.12128294967685709</c:v>
                </c:pt>
                <c:pt idx="7">
                  <c:v>0.1390104204487691</c:v>
                </c:pt>
                <c:pt idx="8">
                  <c:v>0.1633369036380799</c:v>
                </c:pt>
                <c:pt idx="9">
                  <c:v>0.18771331058020482</c:v>
                </c:pt>
                <c:pt idx="10">
                  <c:v>0.20768735022874141</c:v>
                </c:pt>
                <c:pt idx="11">
                  <c:v>0.2579015685135429</c:v>
                </c:pt>
                <c:pt idx="12">
                  <c:v>0.34057984169631822</c:v>
                </c:pt>
                <c:pt idx="13">
                  <c:v>0.40699999999999997</c:v>
                </c:pt>
                <c:pt idx="14">
                  <c:v>0.45100000000000001</c:v>
                </c:pt>
                <c:pt idx="15">
                  <c:v>0.495</c:v>
                </c:pt>
                <c:pt idx="16">
                  <c:v>0.53200000000000003</c:v>
                </c:pt>
              </c:numCache>
            </c:numRef>
          </c:val>
          <c:smooth val="0"/>
          <c:extLst>
            <c:ext xmlns:c16="http://schemas.microsoft.com/office/drawing/2014/chart" uri="{C3380CC4-5D6E-409C-BE32-E72D297353CC}">
              <c16:uniqueId val="{00000000-BDC4-4521-9A73-8A5721120867}"/>
            </c:ext>
          </c:extLst>
        </c:ser>
        <c:ser>
          <c:idx val="3"/>
          <c:order val="1"/>
          <c:tx>
            <c:strRef>
              <c:f>Sheet1!$A$4</c:f>
              <c:strCache>
                <c:ptCount val="1"/>
                <c:pt idx="0">
                  <c:v>U of I State Appropriations</c:v>
                </c:pt>
              </c:strCache>
            </c:strRef>
          </c:tx>
          <c:spPr>
            <a:ln w="38099">
              <a:solidFill>
                <a:srgbClr val="C00000"/>
              </a:solidFill>
              <a:prstDash val="solid"/>
            </a:ln>
          </c:spPr>
          <c:marker>
            <c:symbol val="circle"/>
            <c:size val="8"/>
            <c:spPr>
              <a:noFill/>
              <a:ln>
                <a:noFill/>
                <a:prstDash val="solid"/>
              </a:ln>
            </c:spPr>
          </c:marker>
          <c:cat>
            <c:numRef>
              <c:f>Sheet1!$B$1:$R$1</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Sheet1!$B$4:$R$4</c:f>
              <c:numCache>
                <c:formatCode>General</c:formatCode>
                <c:ptCount val="17"/>
                <c:pt idx="5" formatCode="0.0%">
                  <c:v>-0.14799999999999999</c:v>
                </c:pt>
                <c:pt idx="6" formatCode="0.0%">
                  <c:v>-0.14599999999999999</c:v>
                </c:pt>
                <c:pt idx="7" formatCode="0.0%">
                  <c:v>-0.14299999999999999</c:v>
                </c:pt>
              </c:numCache>
            </c:numRef>
          </c:val>
          <c:smooth val="0"/>
          <c:extLst>
            <c:ext xmlns:c16="http://schemas.microsoft.com/office/drawing/2014/chart" uri="{C3380CC4-5D6E-409C-BE32-E72D297353CC}">
              <c16:uniqueId val="{00000001-BDC4-4521-9A73-8A5721120867}"/>
            </c:ext>
          </c:extLst>
        </c:ser>
        <c:ser>
          <c:idx val="1"/>
          <c:order val="2"/>
          <c:tx>
            <c:strRef>
              <c:f>Sheet1!$A$5</c:f>
              <c:strCache>
                <c:ptCount val="1"/>
                <c:pt idx="0">
                  <c:v>U of I State Appropriations</c:v>
                </c:pt>
              </c:strCache>
            </c:strRef>
          </c:tx>
          <c:spPr>
            <a:ln w="38100">
              <a:solidFill>
                <a:srgbClr val="C00000"/>
              </a:solidFill>
              <a:prstDash val="solid"/>
              <a:headEnd type="none"/>
              <a:tailEnd type="none"/>
            </a:ln>
          </c:spPr>
          <c:marker>
            <c:symbol val="circle"/>
            <c:size val="8"/>
            <c:spPr>
              <a:solidFill>
                <a:schemeClr val="tx1"/>
              </a:solidFill>
              <a:ln w="0" cap="rnd">
                <a:solidFill>
                  <a:srgbClr val="000000"/>
                </a:solidFill>
                <a:prstDash val="sysDash"/>
              </a:ln>
            </c:spPr>
          </c:marker>
          <c:cat>
            <c:numRef>
              <c:f>Sheet1!$B$1:$R$1</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Sheet1!$B$5:$R$5</c:f>
              <c:numCache>
                <c:formatCode>0.0%</c:formatCode>
                <c:ptCount val="17"/>
                <c:pt idx="0">
                  <c:v>0</c:v>
                </c:pt>
                <c:pt idx="1">
                  <c:v>-8.1988804741521232E-2</c:v>
                </c:pt>
                <c:pt idx="2">
                  <c:v>-9.2525518603885415E-2</c:v>
                </c:pt>
                <c:pt idx="3">
                  <c:v>-0.12808692788936452</c:v>
                </c:pt>
                <c:pt idx="4">
                  <c:v>-0.12676983865656899</c:v>
                </c:pt>
                <c:pt idx="5">
                  <c:v>-0.14759301942706612</c:v>
                </c:pt>
                <c:pt idx="7">
                  <c:v>-0.1434310174514323</c:v>
                </c:pt>
                <c:pt idx="8">
                  <c:v>-0.2321238063878828</c:v>
                </c:pt>
                <c:pt idx="9">
                  <c:v>-0.21680605861047086</c:v>
                </c:pt>
                <c:pt idx="10">
                  <c:v>-0.1807441554165295</c:v>
                </c:pt>
                <c:pt idx="11">
                  <c:v>-0.1807441554165295</c:v>
                </c:pt>
                <c:pt idx="12">
                  <c:v>-0.14399999999999999</c:v>
                </c:pt>
                <c:pt idx="13">
                  <c:v>-0.13698781692459669</c:v>
                </c:pt>
                <c:pt idx="14">
                  <c:v>-8.1000000000000003E-2</c:v>
                </c:pt>
                <c:pt idx="15">
                  <c:v>-6.4000000000000001E-2</c:v>
                </c:pt>
              </c:numCache>
            </c:numRef>
          </c:val>
          <c:smooth val="0"/>
          <c:extLst>
            <c:ext xmlns:c16="http://schemas.microsoft.com/office/drawing/2014/chart" uri="{C3380CC4-5D6E-409C-BE32-E72D297353CC}">
              <c16:uniqueId val="{00000002-BDC4-4521-9A73-8A5721120867}"/>
            </c:ext>
          </c:extLst>
        </c:ser>
        <c:dLbls>
          <c:showLegendKey val="0"/>
          <c:showVal val="0"/>
          <c:showCatName val="0"/>
          <c:showSerName val="0"/>
          <c:showPercent val="0"/>
          <c:showBubbleSize val="0"/>
        </c:dLbls>
        <c:marker val="1"/>
        <c:smooth val="0"/>
        <c:axId val="127196160"/>
        <c:axId val="127202432"/>
      </c:lineChart>
      <c:catAx>
        <c:axId val="12719616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Times New Roman"/>
                <a:cs typeface="Times New Roman"/>
              </a:defRPr>
            </a:pPr>
            <a:endParaRPr lang="en-US"/>
          </a:p>
        </c:txPr>
        <c:crossAx val="127202432"/>
        <c:crossesAt val="-3"/>
        <c:auto val="1"/>
        <c:lblAlgn val="ctr"/>
        <c:lblOffset val="100"/>
        <c:tickLblSkip val="1"/>
        <c:tickMarkSkip val="1"/>
        <c:noMultiLvlLbl val="0"/>
      </c:catAx>
      <c:valAx>
        <c:axId val="127202432"/>
        <c:scaling>
          <c:orientation val="minMax"/>
          <c:max val="0.60000000000000009"/>
          <c:min val="-0.30000000000000004"/>
        </c:scaling>
        <c:delete val="0"/>
        <c:axPos val="l"/>
        <c:majorGridlines>
          <c:spPr>
            <a:ln w="3175">
              <a:no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Times New Roman"/>
                <a:cs typeface="Times New Roman"/>
              </a:defRPr>
            </a:pPr>
            <a:endParaRPr lang="en-US"/>
          </a:p>
        </c:txPr>
        <c:crossAx val="127196160"/>
        <c:crosses val="autoZero"/>
        <c:crossBetween val="between"/>
        <c:majorUnit val="0.1"/>
      </c:valAx>
      <c:spPr>
        <a:noFill/>
        <a:ln w="25400">
          <a:noFill/>
        </a:ln>
      </c:spPr>
    </c:plotArea>
    <c:plotVisOnly val="1"/>
    <c:dispBlanksAs val="gap"/>
    <c:showDLblsOverMax val="0"/>
  </c:chart>
  <c:spPr>
    <a:noFill/>
    <a:ln>
      <a:noFill/>
    </a:ln>
  </c:spPr>
  <c:txPr>
    <a:bodyPr/>
    <a:lstStyle/>
    <a:p>
      <a:pPr>
        <a:defRPr sz="17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29020858139303E-2"/>
          <c:y val="2.357744112483354E-2"/>
          <c:w val="0.91557098765432099"/>
          <c:h val="0.86889618850176198"/>
        </c:manualLayout>
      </c:layout>
      <c:barChart>
        <c:barDir val="col"/>
        <c:grouping val="stacked"/>
        <c:varyColors val="0"/>
        <c:ser>
          <c:idx val="0"/>
          <c:order val="0"/>
          <c:tx>
            <c:strRef>
              <c:f>Sheet1!$A$2</c:f>
              <c:strCache>
                <c:ptCount val="1"/>
                <c:pt idx="0">
                  <c:v>State Funded Utilities</c:v>
                </c:pt>
              </c:strCache>
            </c:strRef>
          </c:tx>
          <c:spPr>
            <a:solidFill>
              <a:srgbClr val="002060"/>
            </a:solidFill>
            <a:ln w="15875">
              <a:noFill/>
            </a:ln>
          </c:spPr>
          <c:invertIfNegative val="0"/>
          <c:dPt>
            <c:idx val="2"/>
            <c:invertIfNegative val="0"/>
            <c:bubble3D val="0"/>
            <c:extLst>
              <c:ext xmlns:c16="http://schemas.microsoft.com/office/drawing/2014/chart" uri="{C3380CC4-5D6E-409C-BE32-E72D297353CC}">
                <c16:uniqueId val="{00000001-B2BA-4101-BD20-11D3680C14B1}"/>
              </c:ext>
            </c:extLst>
          </c:dPt>
          <c:dPt>
            <c:idx val="3"/>
            <c:invertIfNegative val="0"/>
            <c:bubble3D val="0"/>
            <c:extLst>
              <c:ext xmlns:c16="http://schemas.microsoft.com/office/drawing/2014/chart" uri="{C3380CC4-5D6E-409C-BE32-E72D297353CC}">
                <c16:uniqueId val="{00000003-B2BA-4101-BD20-11D3680C14B1}"/>
              </c:ext>
            </c:extLst>
          </c:dPt>
          <c:dPt>
            <c:idx val="4"/>
            <c:invertIfNegative val="0"/>
            <c:bubble3D val="0"/>
            <c:spPr>
              <a:solidFill>
                <a:srgbClr val="2D73E1"/>
              </a:solidFill>
              <a:ln w="15875">
                <a:noFill/>
              </a:ln>
            </c:spPr>
            <c:extLst>
              <c:ext xmlns:c16="http://schemas.microsoft.com/office/drawing/2014/chart" uri="{C3380CC4-5D6E-409C-BE32-E72D297353CC}">
                <c16:uniqueId val="{00000005-B2BA-4101-BD20-11D3680C14B1}"/>
              </c:ext>
            </c:extLst>
          </c:dPt>
          <c:dPt>
            <c:idx val="5"/>
            <c:invertIfNegative val="0"/>
            <c:bubble3D val="0"/>
            <c:spPr>
              <a:solidFill>
                <a:srgbClr val="699BFF"/>
              </a:solidFill>
              <a:ln w="15875">
                <a:noFill/>
              </a:ln>
            </c:spPr>
            <c:extLst>
              <c:ext xmlns:c16="http://schemas.microsoft.com/office/drawing/2014/chart" uri="{C3380CC4-5D6E-409C-BE32-E72D297353CC}">
                <c16:uniqueId val="{00000006-B393-4F41-A5DB-D89BA45EDF41}"/>
              </c:ext>
            </c:extLst>
          </c:dPt>
          <c:dPt>
            <c:idx val="6"/>
            <c:invertIfNegative val="0"/>
            <c:bubble3D val="0"/>
            <c:spPr>
              <a:solidFill>
                <a:srgbClr val="8BB2FF"/>
              </a:solidFill>
              <a:ln w="15875">
                <a:noFill/>
              </a:ln>
            </c:spPr>
            <c:extLst>
              <c:ext xmlns:c16="http://schemas.microsoft.com/office/drawing/2014/chart" uri="{C3380CC4-5D6E-409C-BE32-E72D297353CC}">
                <c16:uniqueId val="{00000007-C7A5-4294-B949-660AF71E60C1}"/>
              </c:ext>
            </c:extLst>
          </c:dPt>
          <c:cat>
            <c:strRef>
              <c:f>Sheet1!$B$1:$H$1</c:f>
              <c:strCache>
                <c:ptCount val="7"/>
                <c:pt idx="0">
                  <c:v>Actual
2021</c:v>
                </c:pt>
                <c:pt idx="1">
                  <c:v>Actual
2022</c:v>
                </c:pt>
                <c:pt idx="2">
                  <c:v>Actual
2023</c:v>
                </c:pt>
                <c:pt idx="3">
                  <c:v>Actual
2024</c:v>
                </c:pt>
                <c:pt idx="4">
                  <c:v>Budget
2025</c:v>
                </c:pt>
                <c:pt idx="5">
                  <c:v>Projected
2026</c:v>
                </c:pt>
                <c:pt idx="6">
                  <c:v>Projected
2027</c:v>
                </c:pt>
              </c:strCache>
            </c:strRef>
          </c:cat>
          <c:val>
            <c:numRef>
              <c:f>Sheet1!$B$2:$H$2</c:f>
              <c:numCache>
                <c:formatCode>General</c:formatCode>
                <c:ptCount val="7"/>
                <c:pt idx="0">
                  <c:v>80000</c:v>
                </c:pt>
                <c:pt idx="1">
                  <c:v>88650</c:v>
                </c:pt>
                <c:pt idx="2">
                  <c:v>97350</c:v>
                </c:pt>
                <c:pt idx="3">
                  <c:v>100377</c:v>
                </c:pt>
                <c:pt idx="4">
                  <c:v>105735</c:v>
                </c:pt>
                <c:pt idx="5">
                  <c:v>112826</c:v>
                </c:pt>
                <c:pt idx="6">
                  <c:v>119789</c:v>
                </c:pt>
              </c:numCache>
            </c:numRef>
          </c:val>
          <c:extLst>
            <c:ext xmlns:c16="http://schemas.microsoft.com/office/drawing/2014/chart" uri="{C3380CC4-5D6E-409C-BE32-E72D297353CC}">
              <c16:uniqueId val="{00000006-B2BA-4101-BD20-11D3680C14B1}"/>
            </c:ext>
          </c:extLst>
        </c:ser>
        <c:dLbls>
          <c:showLegendKey val="0"/>
          <c:showVal val="0"/>
          <c:showCatName val="0"/>
          <c:showSerName val="0"/>
          <c:showPercent val="0"/>
          <c:showBubbleSize val="0"/>
        </c:dLbls>
        <c:gapWidth val="75"/>
        <c:axId val="2140463104"/>
        <c:axId val="2140476160"/>
      </c:barChart>
      <c:catAx>
        <c:axId val="2140463104"/>
        <c:scaling>
          <c:orientation val="minMax"/>
        </c:scaling>
        <c:delete val="0"/>
        <c:axPos val="b"/>
        <c:numFmt formatCode="General" sourceLinked="0"/>
        <c:majorTickMark val="out"/>
        <c:minorTickMark val="none"/>
        <c:tickLblPos val="nextTo"/>
        <c:txPr>
          <a:bodyPr/>
          <a:lstStyle/>
          <a:p>
            <a:pPr>
              <a:defRPr sz="1400" b="1" i="0" baseline="0">
                <a:latin typeface="Calibi"/>
              </a:defRPr>
            </a:pPr>
            <a:endParaRPr lang="en-US"/>
          </a:p>
        </c:txPr>
        <c:crossAx val="2140476160"/>
        <c:crosses val="autoZero"/>
        <c:auto val="1"/>
        <c:lblAlgn val="ctr"/>
        <c:lblOffset val="100"/>
        <c:noMultiLvlLbl val="0"/>
      </c:catAx>
      <c:valAx>
        <c:axId val="2140476160"/>
        <c:scaling>
          <c:orientation val="minMax"/>
          <c:max val="121000"/>
          <c:min val="0"/>
        </c:scaling>
        <c:delete val="0"/>
        <c:axPos val="l"/>
        <c:numFmt formatCode="&quot;$&quot;#,##0&quot;&quot;" sourceLinked="0"/>
        <c:majorTickMark val="out"/>
        <c:minorTickMark val="none"/>
        <c:tickLblPos val="nextTo"/>
        <c:txPr>
          <a:bodyPr/>
          <a:lstStyle/>
          <a:p>
            <a:pPr>
              <a:defRPr sz="1400" b="1" i="0" baseline="0">
                <a:latin typeface="Calibri" panose="020F0502020204030204" pitchFamily="34" charset="0"/>
              </a:defRPr>
            </a:pPr>
            <a:endParaRPr lang="en-US"/>
          </a:p>
        </c:txPr>
        <c:crossAx val="2140463104"/>
        <c:crosses val="autoZero"/>
        <c:crossBetween val="between"/>
        <c:majorUnit val="20000"/>
        <c:minorUnit val="10000"/>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08" tIns="46655" rIns="93308" bIns="46655" rtlCol="0"/>
          <a:lstStyle>
            <a:lvl1pPr algn="l">
              <a:defRPr sz="1200" b="0" i="0">
                <a:latin typeface="Avenir Book"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08" tIns="46655" rIns="93308" bIns="46655" rtlCol="0"/>
          <a:lstStyle>
            <a:lvl1pPr algn="r">
              <a:defRPr sz="1200" b="0" i="0">
                <a:latin typeface="Avenir Book" charset="0"/>
              </a:defRPr>
            </a:lvl1pPr>
          </a:lstStyle>
          <a:p>
            <a:fld id="{1805B479-0BC6-4441-8713-8572ADA9407C}" type="datetimeFigureOut">
              <a:rPr lang="en-US" smtClean="0"/>
              <a:pPr/>
              <a:t>11/7/24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8" tIns="46655" rIns="93308" bIns="46655"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08" tIns="46655" rIns="93308" bIns="4665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08" tIns="46655" rIns="93308" bIns="46655" rtlCol="0" anchor="b"/>
          <a:lstStyle>
            <a:lvl1pPr algn="l">
              <a:defRPr sz="1200" b="0" i="0">
                <a:latin typeface="Avenir Book" charset="0"/>
              </a:defRPr>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08" tIns="46655" rIns="93308" bIns="46655" rtlCol="0" anchor="b"/>
          <a:lstStyle>
            <a:lvl1pPr algn="r">
              <a:defRPr sz="1200" b="0" i="0">
                <a:latin typeface="Avenir Book" charset="0"/>
              </a:defRPr>
            </a:lvl1pPr>
          </a:lstStyle>
          <a:p>
            <a:fld id="{BBD21709-6166-EE47-A75A-7D2D6B1AE382}" type="slidenum">
              <a:rPr lang="en-US" smtClean="0"/>
              <a:pPr/>
              <a:t>‹#›</a:t>
            </a:fld>
            <a:endParaRPr lang="en-US" dirty="0"/>
          </a:p>
        </p:txBody>
      </p:sp>
    </p:spTree>
    <p:extLst>
      <p:ext uri="{BB962C8B-B14F-4D97-AF65-F5344CB8AC3E}">
        <p14:creationId xmlns:p14="http://schemas.microsoft.com/office/powerpoint/2010/main" val="90745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charset="0"/>
        <a:ea typeface="+mn-ea"/>
        <a:cs typeface="+mn-cs"/>
      </a:defRPr>
    </a:lvl1pPr>
    <a:lvl2pPr marL="457200" algn="l" defTabSz="914400" rtl="0" eaLnBrk="1" latinLnBrk="0" hangingPunct="1">
      <a:defRPr sz="1200" b="0" i="0" kern="1200">
        <a:solidFill>
          <a:schemeClr val="tx1"/>
        </a:solidFill>
        <a:latin typeface="Avenir Book" charset="0"/>
        <a:ea typeface="+mn-ea"/>
        <a:cs typeface="+mn-cs"/>
      </a:defRPr>
    </a:lvl2pPr>
    <a:lvl3pPr marL="914400" algn="l" defTabSz="914400" rtl="0" eaLnBrk="1" latinLnBrk="0" hangingPunct="1">
      <a:defRPr sz="1200" b="0" i="0" kern="1200">
        <a:solidFill>
          <a:schemeClr val="tx1"/>
        </a:solidFill>
        <a:latin typeface="Avenir Book" charset="0"/>
        <a:ea typeface="+mn-ea"/>
        <a:cs typeface="+mn-cs"/>
      </a:defRPr>
    </a:lvl3pPr>
    <a:lvl4pPr marL="1371600" algn="l" defTabSz="914400" rtl="0" eaLnBrk="1" latinLnBrk="0" hangingPunct="1">
      <a:defRPr sz="1200" b="0" i="0" kern="1200">
        <a:solidFill>
          <a:schemeClr val="tx1"/>
        </a:solidFill>
        <a:latin typeface="Avenir Book" charset="0"/>
        <a:ea typeface="+mn-ea"/>
        <a:cs typeface="+mn-cs"/>
      </a:defRPr>
    </a:lvl4pPr>
    <a:lvl5pPr marL="1828800" algn="l" defTabSz="914400" rtl="0" eaLnBrk="1" latinLnBrk="0" hangingPunct="1">
      <a:defRPr sz="1200" b="0" i="0" kern="1200">
        <a:solidFill>
          <a:schemeClr val="tx1"/>
        </a:solidFill>
        <a:latin typeface="Avenir Book"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082">
              <a:defRPr/>
            </a:pPr>
            <a:fld id="{E82D61CB-F0B2-416C-AF13-90F90B71FCB7}" type="slidenum">
              <a:rPr lang="en-US">
                <a:solidFill>
                  <a:prstClr val="black"/>
                </a:solidFill>
                <a:latin typeface="Calibri" panose="020F0502020204030204"/>
              </a:rPr>
              <a:pPr defTabSz="93308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5069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lnSpc>
                <a:spcPts val="1530"/>
              </a:lnSpc>
              <a:defRPr/>
            </a:pPr>
            <a:r>
              <a:rPr lang="en-US" dirty="0"/>
              <a:t>We also continue to expand institutional financial aid, which has increased to $298 million over the last decade. Institutional aid still provides more aid than Pell and MAP combined ($273M). Total Federal and State Aid = $306M; Other private sources $27M</a:t>
            </a:r>
          </a:p>
          <a:p>
            <a:endParaRPr lang="en-US" dirty="0"/>
          </a:p>
        </p:txBody>
      </p:sp>
      <p:sp>
        <p:nvSpPr>
          <p:cNvPr id="4" name="Slide Number Placeholder 3"/>
          <p:cNvSpPr>
            <a:spLocks noGrp="1"/>
          </p:cNvSpPr>
          <p:nvPr>
            <p:ph type="sldNum" sz="quarter" idx="5"/>
          </p:nvPr>
        </p:nvSpPr>
        <p:spPr/>
        <p:txBody>
          <a:bodyPr/>
          <a:lstStyle/>
          <a:p>
            <a:fld id="{BBD21709-6166-EE47-A75A-7D2D6B1AE382}" type="slidenum">
              <a:rPr lang="en-US" smtClean="0"/>
              <a:pPr/>
              <a:t>4</a:t>
            </a:fld>
            <a:endParaRPr lang="en-US" dirty="0"/>
          </a:p>
        </p:txBody>
      </p:sp>
    </p:spTree>
    <p:extLst>
      <p:ext uri="{BB962C8B-B14F-4D97-AF65-F5344CB8AC3E}">
        <p14:creationId xmlns:p14="http://schemas.microsoft.com/office/powerpoint/2010/main" val="396450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BBD21709-6166-EE47-A75A-7D2D6B1AE382}" type="slidenum">
              <a:rPr lang="en-US">
                <a:solidFill>
                  <a:prstClr val="black"/>
                </a:solidFill>
                <a:latin typeface="Arial" panose="020B0604020202020204" pitchFamily="34" charset="0"/>
              </a:rPr>
              <a:pPr defTabSz="933237">
                <a:defRPr/>
              </a:pPr>
              <a:t>5</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90234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709-6166-EE47-A75A-7D2D6B1AE382}" type="slidenum">
              <a:rPr lang="en-US" smtClean="0"/>
              <a:pPr/>
              <a:t>9</a:t>
            </a:fld>
            <a:endParaRPr lang="en-US" dirty="0"/>
          </a:p>
        </p:txBody>
      </p:sp>
    </p:spTree>
    <p:extLst>
      <p:ext uri="{BB962C8B-B14F-4D97-AF65-F5344CB8AC3E}">
        <p14:creationId xmlns:p14="http://schemas.microsoft.com/office/powerpoint/2010/main" val="35580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BBD21709-6166-EE47-A75A-7D2D6B1AE382}" type="slidenum">
              <a:rPr lang="en-US">
                <a:solidFill>
                  <a:prstClr val="black"/>
                </a:solidFill>
                <a:latin typeface="Arial" panose="020B0604020202020204" pitchFamily="34" charset="0"/>
              </a:rPr>
              <a:pPr defTabSz="933237">
                <a:defRPr/>
              </a:pPr>
              <a:t>14</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24781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 of I System is grateful for the release of cost escalation funding in the last fiscal year, but the release of these funds from our existing capital renewal budget left little to no funding for other critical capital renewal projects. We are requesting that $68 million of funding from the FY 2025 $450 million capital appropriation for public universities be</a:t>
            </a:r>
          </a:p>
          <a:p>
            <a:r>
              <a:rPr lang="en-US" dirty="0"/>
              <a:t>allocated specifically to the University of Illinois to replace the capital renewal funds used to cover these</a:t>
            </a:r>
          </a:p>
          <a:p>
            <a:r>
              <a:rPr lang="en-US" dirty="0"/>
              <a:t>cost escalations.</a:t>
            </a:r>
          </a:p>
        </p:txBody>
      </p:sp>
      <p:sp>
        <p:nvSpPr>
          <p:cNvPr id="4" name="Slide Number Placeholder 3"/>
          <p:cNvSpPr>
            <a:spLocks noGrp="1"/>
          </p:cNvSpPr>
          <p:nvPr>
            <p:ph type="sldNum" sz="quarter" idx="5"/>
          </p:nvPr>
        </p:nvSpPr>
        <p:spPr/>
        <p:txBody>
          <a:bodyPr/>
          <a:lstStyle/>
          <a:p>
            <a:pPr defTabSz="933237">
              <a:defRPr/>
            </a:pPr>
            <a:fld id="{BBD21709-6166-EE47-A75A-7D2D6B1AE382}" type="slidenum">
              <a:rPr lang="en-US">
                <a:solidFill>
                  <a:prstClr val="black"/>
                </a:solidFill>
                <a:latin typeface="Arial" panose="020B0604020202020204" pitchFamily="34" charset="0"/>
              </a:rPr>
              <a:pPr defTabSz="933237">
                <a:defRPr/>
              </a:pPr>
              <a:t>16</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184000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30279" r="24152" b="24042"/>
          <a:stretch/>
        </p:blipFill>
        <p:spPr>
          <a:xfrm>
            <a:off x="-1" y="-1"/>
            <a:ext cx="12192001" cy="3716613"/>
          </a:xfrm>
          <a:prstGeom prst="rect">
            <a:avLst/>
          </a:prstGeom>
        </p:spPr>
      </p:pic>
      <p:sp>
        <p:nvSpPr>
          <p:cNvPr id="7" name="Rectangle 6"/>
          <p:cNvSpPr/>
          <p:nvPr/>
        </p:nvSpPr>
        <p:spPr>
          <a:xfrm>
            <a:off x="0" y="3721768"/>
            <a:ext cx="12192000" cy="3136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Book" charset="0"/>
            </a:endParaRPr>
          </a:p>
        </p:txBody>
      </p:sp>
      <p:sp>
        <p:nvSpPr>
          <p:cNvPr id="2" name="Title 1"/>
          <p:cNvSpPr>
            <a:spLocks noGrp="1"/>
          </p:cNvSpPr>
          <p:nvPr>
            <p:ph type="ctrTitle" hasCustomPrompt="1"/>
          </p:nvPr>
        </p:nvSpPr>
        <p:spPr>
          <a:xfrm>
            <a:off x="805405" y="4100212"/>
            <a:ext cx="10548395" cy="727507"/>
          </a:xfrm>
        </p:spPr>
        <p:txBody>
          <a:bodyPr anchor="b">
            <a:normAutofit/>
          </a:bodyPr>
          <a:lstStyle>
            <a:lvl1pPr algn="ctr">
              <a:defRPr sz="4400" b="0"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0E6A27A-1F21-4C59-9CA1-0C49BF480FCA}"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sp>
        <p:nvSpPr>
          <p:cNvPr id="19" name="Text Placeholder 2"/>
          <p:cNvSpPr>
            <a:spLocks noGrp="1"/>
          </p:cNvSpPr>
          <p:nvPr>
            <p:ph type="body" idx="1"/>
          </p:nvPr>
        </p:nvSpPr>
        <p:spPr>
          <a:xfrm>
            <a:off x="831850" y="4827720"/>
            <a:ext cx="10515600" cy="514302"/>
          </a:xfrm>
        </p:spPr>
        <p:txBody>
          <a:bodyPr/>
          <a:lstStyle>
            <a:lvl1pPr marL="0" indent="0" algn="ctr">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3" hasCustomPrompt="1"/>
          </p:nvPr>
        </p:nvSpPr>
        <p:spPr>
          <a:xfrm>
            <a:off x="821802" y="5585708"/>
            <a:ext cx="10515600" cy="514302"/>
          </a:xfrm>
        </p:spPr>
        <p:txBody>
          <a:bodyPr/>
          <a:lstStyle>
            <a:lvl1pPr marL="0" indent="0" algn="ctr">
              <a:buNone/>
              <a:defRPr sz="24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Time Location</a:t>
            </a: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6002"/>
          <a:stretch/>
        </p:blipFill>
        <p:spPr>
          <a:xfrm>
            <a:off x="3015047" y="191171"/>
            <a:ext cx="8448879" cy="509194"/>
          </a:xfrm>
          <a:prstGeom prst="rect">
            <a:avLst/>
          </a:prstGeom>
          <a:effectLst>
            <a:outerShdw blurRad="50800" dist="76200" dir="2700000" algn="tl" rotWithShape="0">
              <a:prstClr val="black">
                <a:alpha val="40000"/>
              </a:prstClr>
            </a:outerShdw>
          </a:effectLst>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b="32815"/>
          <a:stretch/>
        </p:blipFill>
        <p:spPr>
          <a:xfrm>
            <a:off x="752518" y="212377"/>
            <a:ext cx="1962823" cy="816354"/>
          </a:xfrm>
          <a:prstGeom prst="rect">
            <a:avLst/>
          </a:prstGeom>
          <a:effectLst/>
        </p:spPr>
      </p:pic>
      <p:pic>
        <p:nvPicPr>
          <p:cNvPr id="5" name="Picture 4">
            <a:extLst>
              <a:ext uri="{FF2B5EF4-FFF2-40B4-BE49-F238E27FC236}">
                <a16:creationId xmlns:a16="http://schemas.microsoft.com/office/drawing/2014/main" id="{85B15EE8-F6F8-5046-8C05-78C8C058638C}"/>
              </a:ext>
            </a:extLst>
          </p:cNvPr>
          <p:cNvPicPr>
            <a:picLocks noChangeAspect="1"/>
          </p:cNvPicPr>
          <p:nvPr userDrawn="1"/>
        </p:nvPicPr>
        <p:blipFill>
          <a:blip r:embed="rId6"/>
          <a:stretch>
            <a:fillRect/>
          </a:stretch>
        </p:blipFill>
        <p:spPr>
          <a:xfrm>
            <a:off x="4559230" y="6504279"/>
            <a:ext cx="3040743" cy="2171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A66842-B4B7-4B35-837D-4E30AF97FCAC}"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a:extLst>
              <a:ext uri="{FF2B5EF4-FFF2-40B4-BE49-F238E27FC236}">
                <a16:creationId xmlns:a16="http://schemas.microsoft.com/office/drawing/2014/main" id="{25E28948-D260-FE46-9899-902E02D2EA5C}"/>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DEE5E-CDEB-4640-8E2D-169487D20771}" type="datetime1">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0425-4BE7-4157-8812-4D12657AEB50}" type="slidenum">
              <a:rPr lang="en-US" smtClean="0"/>
              <a:t>‹#›</a:t>
            </a:fld>
            <a:endParaRPr lang="en-US" dirty="0"/>
          </a:p>
        </p:txBody>
      </p:sp>
      <p:pic>
        <p:nvPicPr>
          <p:cNvPr id="7" name="Picture 6">
            <a:extLst>
              <a:ext uri="{FF2B5EF4-FFF2-40B4-BE49-F238E27FC236}">
                <a16:creationId xmlns:a16="http://schemas.microsoft.com/office/drawing/2014/main" id="{F768E8ED-230A-4A9B-9F82-B34DC78857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pic>
        <p:nvPicPr>
          <p:cNvPr id="9" name="Picture 8">
            <a:extLst>
              <a:ext uri="{FF2B5EF4-FFF2-40B4-BE49-F238E27FC236}">
                <a16:creationId xmlns:a16="http://schemas.microsoft.com/office/drawing/2014/main" id="{1AB2BBCB-5B73-4274-AEF6-B742D6076EF7}"/>
              </a:ext>
            </a:extLst>
          </p:cNvPr>
          <p:cNvPicPr>
            <a:picLocks noChangeAspect="1"/>
          </p:cNvPicPr>
          <p:nvPr userDrawn="1"/>
        </p:nvPicPr>
        <p:blipFill>
          <a:blip r:embed="rId3"/>
          <a:stretch>
            <a:fillRect/>
          </a:stretch>
        </p:blipFill>
        <p:spPr>
          <a:xfrm>
            <a:off x="0" y="6673273"/>
            <a:ext cx="12192000" cy="184727"/>
          </a:xfrm>
          <a:prstGeom prst="rect">
            <a:avLst/>
          </a:prstGeom>
        </p:spPr>
      </p:pic>
    </p:spTree>
    <p:extLst>
      <p:ext uri="{BB962C8B-B14F-4D97-AF65-F5344CB8AC3E}">
        <p14:creationId xmlns:p14="http://schemas.microsoft.com/office/powerpoint/2010/main" val="177339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D3AB56-D6B6-44F9-BDA2-89FAEDAD4A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984A8F-C170-4B65-8E89-77E4561FF2A3}" type="datetime1">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0425-4BE7-4157-8812-4D12657AEB50}" type="slidenum">
              <a:rPr lang="en-US" smtClean="0"/>
              <a:t>‹#›</a:t>
            </a:fld>
            <a:endParaRPr lang="en-US" dirty="0"/>
          </a:p>
        </p:txBody>
      </p:sp>
      <p:pic>
        <p:nvPicPr>
          <p:cNvPr id="8" name="Picture 7">
            <a:extLst>
              <a:ext uri="{FF2B5EF4-FFF2-40B4-BE49-F238E27FC236}">
                <a16:creationId xmlns:a16="http://schemas.microsoft.com/office/drawing/2014/main" id="{97333A18-EB31-472D-BEC9-16508040B8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spTree>
    <p:extLst>
      <p:ext uri="{BB962C8B-B14F-4D97-AF65-F5344CB8AC3E}">
        <p14:creationId xmlns:p14="http://schemas.microsoft.com/office/powerpoint/2010/main" val="115718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7C36C-8EC1-4312-B3A2-E8C9D3130FF2}" type="datetime1">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41174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B23D2-A00A-42AD-98BD-F94D7D0A89BA}" type="datetime1">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2571168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B91CAA-99FF-4511-852D-6618BEFA3D0B}" type="datetime1">
              <a:rPr lang="en-US" smtClean="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252904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00336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8DF4403-02DF-47B4-9633-96A8A13D506C}" type="datetime1">
              <a:rPr lang="en-US" smtClean="0"/>
              <a:t>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270425-4BE7-4157-8812-4D12657AEB50}" type="slidenum">
              <a:rPr lang="en-US" smtClean="0"/>
              <a:t>‹#›</a:t>
            </a:fld>
            <a:endParaRPr lang="en-US" dirty="0"/>
          </a:p>
        </p:txBody>
      </p:sp>
      <p:pic>
        <p:nvPicPr>
          <p:cNvPr id="7" name="Picture 6">
            <a:extLst>
              <a:ext uri="{FF2B5EF4-FFF2-40B4-BE49-F238E27FC236}">
                <a16:creationId xmlns:a16="http://schemas.microsoft.com/office/drawing/2014/main" id="{07C87903-CB19-465E-BF55-3453B7E56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pic>
        <p:nvPicPr>
          <p:cNvPr id="8" name="Picture 7">
            <a:extLst>
              <a:ext uri="{FF2B5EF4-FFF2-40B4-BE49-F238E27FC236}">
                <a16:creationId xmlns:a16="http://schemas.microsoft.com/office/drawing/2014/main" id="{49B47A87-9D31-4253-8564-31040B7B87A3}"/>
              </a:ext>
            </a:extLst>
          </p:cNvPr>
          <p:cNvPicPr>
            <a:picLocks noChangeAspect="1"/>
          </p:cNvPicPr>
          <p:nvPr userDrawn="1"/>
        </p:nvPicPr>
        <p:blipFill>
          <a:blip r:embed="rId3"/>
          <a:stretch>
            <a:fillRect/>
          </a:stretch>
        </p:blipFill>
        <p:spPr>
          <a:xfrm>
            <a:off x="0" y="6673273"/>
            <a:ext cx="12192000" cy="184727"/>
          </a:xfrm>
          <a:prstGeom prst="rect">
            <a:avLst/>
          </a:prstGeom>
        </p:spPr>
      </p:pic>
    </p:spTree>
    <p:extLst>
      <p:ext uri="{BB962C8B-B14F-4D97-AF65-F5344CB8AC3E}">
        <p14:creationId xmlns:p14="http://schemas.microsoft.com/office/powerpoint/2010/main" val="2742182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A picture containing text, person, x-ray film&#10;&#10;Description automatically generated">
            <a:extLst>
              <a:ext uri="{FF2B5EF4-FFF2-40B4-BE49-F238E27FC236}">
                <a16:creationId xmlns:a16="http://schemas.microsoft.com/office/drawing/2014/main" id="{749BB29D-B5BE-485E-94B8-9A9259DA7020}"/>
              </a:ext>
            </a:extLst>
          </p:cNvPr>
          <p:cNvPicPr>
            <a:picLocks noChangeAspect="1"/>
          </p:cNvPicPr>
          <p:nvPr userDrawn="1"/>
        </p:nvPicPr>
        <p:blipFill>
          <a:blip r:embed="rId2"/>
          <a:stretch>
            <a:fillRect/>
          </a:stretch>
        </p:blipFill>
        <p:spPr>
          <a:xfrm>
            <a:off x="0" y="1673"/>
            <a:ext cx="12192000" cy="6854653"/>
          </a:xfrm>
          <a:prstGeom prst="rect">
            <a:avLst/>
          </a:prstGeom>
        </p:spPr>
      </p:pic>
      <p:sp>
        <p:nvSpPr>
          <p:cNvPr id="2" name="Date Placeholder 1"/>
          <p:cNvSpPr>
            <a:spLocks noGrp="1"/>
          </p:cNvSpPr>
          <p:nvPr>
            <p:ph type="dt" sz="half" idx="10"/>
          </p:nvPr>
        </p:nvSpPr>
        <p:spPr/>
        <p:txBody>
          <a:bodyPr/>
          <a:lstStyle/>
          <a:p>
            <a:fld id="{81421B8C-22E4-40AD-BC20-E61CAD02C93F}" type="datetime1">
              <a:rPr lang="en-US" smtClean="0"/>
              <a:t>11/7/24</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CC7AB3F4-52FC-4A64-87DA-B311180A3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pic>
        <p:nvPicPr>
          <p:cNvPr id="8" name="Picture 7">
            <a:extLst>
              <a:ext uri="{FF2B5EF4-FFF2-40B4-BE49-F238E27FC236}">
                <a16:creationId xmlns:a16="http://schemas.microsoft.com/office/drawing/2014/main" id="{450AA734-41A9-4BA4-ADC8-347149909069}"/>
              </a:ext>
            </a:extLst>
          </p:cNvPr>
          <p:cNvPicPr>
            <a:picLocks noChangeAspect="1"/>
          </p:cNvPicPr>
          <p:nvPr userDrawn="1"/>
        </p:nvPicPr>
        <p:blipFill>
          <a:blip r:embed="rId4"/>
          <a:stretch>
            <a:fillRect/>
          </a:stretch>
        </p:blipFill>
        <p:spPr>
          <a:xfrm>
            <a:off x="0" y="6673273"/>
            <a:ext cx="12192000" cy="184727"/>
          </a:xfrm>
          <a:prstGeom prst="rect">
            <a:avLst/>
          </a:prstGeom>
        </p:spPr>
      </p:pic>
      <p:sp>
        <p:nvSpPr>
          <p:cNvPr id="4" name="Slide Number Placeholder 3"/>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2722283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F3089-6038-4143-BAC0-8338BC6FEBC3}" type="datetime1">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261635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33AB6-EBD3-46A8-ACF1-8785C00D4B1C}" type="datetime1">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40902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223"/>
            <a:ext cx="10515600" cy="442182"/>
          </a:xfrm>
        </p:spPr>
        <p:txBody>
          <a:bodyPr>
            <a:normAutofit/>
          </a:bodyPr>
          <a:lstStyle>
            <a:lvl1pPr algn="ctr">
              <a:defRPr sz="2800" spc="6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solidFill>
                  <a:schemeClr val="accent1"/>
                </a:solidFill>
                <a:latin typeface="Tahoma" charset="0"/>
                <a:ea typeface="Tahoma" charset="0"/>
                <a:cs typeface="Tahoma" charset="0"/>
              </a:defRPr>
            </a:lvl1pPr>
            <a:lvl2pPr>
              <a:defRPr sz="2000" spc="300">
                <a:solidFill>
                  <a:schemeClr val="accent4"/>
                </a:solidFill>
                <a:latin typeface="Tahoma" charset="0"/>
                <a:ea typeface="Tahoma" charset="0"/>
                <a:cs typeface="Tahoma" charset="0"/>
              </a:defRPr>
            </a:lvl2pPr>
            <a:lvl3pPr>
              <a:defRPr sz="1800" b="1">
                <a:solidFill>
                  <a:srgbClr val="002060"/>
                </a:solidFill>
                <a:latin typeface="Tahoma" charset="0"/>
                <a:ea typeface="Tahoma" charset="0"/>
                <a:cs typeface="Tahoma" charset="0"/>
              </a:defRPr>
            </a:lvl3pPr>
            <a:lvl4pPr>
              <a:defRPr sz="1600" b="1">
                <a:solidFill>
                  <a:schemeClr val="accent1"/>
                </a:solidFill>
                <a:latin typeface="Tahoma" charset="0"/>
                <a:ea typeface="Tahoma" charset="0"/>
                <a:cs typeface="Tahoma" charset="0"/>
              </a:defRPr>
            </a:lvl4pPr>
            <a:lvl5pPr>
              <a:defRPr sz="1600" b="1" spc="300">
                <a:solidFill>
                  <a:schemeClr val="accent6"/>
                </a:solidFill>
                <a:latin typeface="Tahoma" charset="0"/>
                <a:ea typeface="Tahoma" charset="0"/>
                <a:cs typeface="Tahom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B592CE-CF6D-4707-A299-9F3AF4F2D3EE}"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a:extLst>
              <a:ext uri="{FF2B5EF4-FFF2-40B4-BE49-F238E27FC236}">
                <a16:creationId xmlns:a16="http://schemas.microsoft.com/office/drawing/2014/main" id="{12B63B63-7428-0F49-BC98-BF722B39EA49}"/>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E8C158-BA33-4548-9DC2-8DA35721B6E2}" type="datetime1">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381456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C9698-34D0-4A9E-8345-DC6F882473F4}" type="datetime1">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0425-4BE7-4157-8812-4D12657AEB50}" type="slidenum">
              <a:rPr lang="en-US" smtClean="0"/>
              <a:t>‹#›</a:t>
            </a:fld>
            <a:endParaRPr lang="en-US" dirty="0"/>
          </a:p>
        </p:txBody>
      </p:sp>
    </p:spTree>
    <p:extLst>
      <p:ext uri="{BB962C8B-B14F-4D97-AF65-F5344CB8AC3E}">
        <p14:creationId xmlns:p14="http://schemas.microsoft.com/office/powerpoint/2010/main" val="383328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946E1AD-D369-5E4E-9D6C-5AD681535F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80" t="11165" r="24252" b="20025"/>
          <a:stretch/>
        </p:blipFill>
        <p:spPr>
          <a:xfrm>
            <a:off x="-19050" y="-476008"/>
            <a:ext cx="12211051" cy="5680844"/>
          </a:xfrm>
          <a:prstGeom prst="rect">
            <a:avLst/>
          </a:prstGeom>
        </p:spPr>
      </p:pic>
      <p:sp>
        <p:nvSpPr>
          <p:cNvPr id="29" name="Rectangle 28">
            <a:extLst>
              <a:ext uri="{FF2B5EF4-FFF2-40B4-BE49-F238E27FC236}">
                <a16:creationId xmlns:a16="http://schemas.microsoft.com/office/drawing/2014/main" id="{E99C2D77-DE6D-BE4A-9E75-B0EB1B4C5085}"/>
              </a:ext>
            </a:extLst>
          </p:cNvPr>
          <p:cNvSpPr/>
          <p:nvPr userDrawn="1"/>
        </p:nvSpPr>
        <p:spPr>
          <a:xfrm>
            <a:off x="-16398" y="4827180"/>
            <a:ext cx="12208398" cy="2129531"/>
          </a:xfrm>
          <a:prstGeom prst="rect">
            <a:avLst/>
          </a:prstGeom>
          <a:solidFill>
            <a:srgbClr val="0D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Book" charset="0"/>
            </a:endParaRPr>
          </a:p>
        </p:txBody>
      </p:sp>
      <p:sp>
        <p:nvSpPr>
          <p:cNvPr id="30" name="Title 1">
            <a:extLst>
              <a:ext uri="{FF2B5EF4-FFF2-40B4-BE49-F238E27FC236}">
                <a16:creationId xmlns:a16="http://schemas.microsoft.com/office/drawing/2014/main" id="{80024C88-A2F3-8D4A-9772-A9B6474CC391}"/>
              </a:ext>
            </a:extLst>
          </p:cNvPr>
          <p:cNvSpPr>
            <a:spLocks noGrp="1"/>
          </p:cNvSpPr>
          <p:nvPr>
            <p:ph type="ctrTitle" hasCustomPrompt="1"/>
          </p:nvPr>
        </p:nvSpPr>
        <p:spPr>
          <a:xfrm>
            <a:off x="805405" y="4694471"/>
            <a:ext cx="10548395" cy="727507"/>
          </a:xfrm>
        </p:spPr>
        <p:txBody>
          <a:bodyPr anchor="b">
            <a:normAutofit/>
          </a:bodyPr>
          <a:lstStyle>
            <a:lvl1pPr algn="ctr">
              <a:defRPr sz="44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1" name="Date Placeholder 3">
            <a:extLst>
              <a:ext uri="{FF2B5EF4-FFF2-40B4-BE49-F238E27FC236}">
                <a16:creationId xmlns:a16="http://schemas.microsoft.com/office/drawing/2014/main" id="{D82CF77A-97A7-2146-A020-025FB4252880}"/>
              </a:ext>
            </a:extLst>
          </p:cNvPr>
          <p:cNvSpPr>
            <a:spLocks noGrp="1"/>
          </p:cNvSpPr>
          <p:nvPr>
            <p:ph type="dt" sz="half" idx="10"/>
          </p:nvPr>
        </p:nvSpPr>
        <p:spPr>
          <a:xfrm>
            <a:off x="838200" y="6356350"/>
            <a:ext cx="2743200" cy="365125"/>
          </a:xfrm>
        </p:spPr>
        <p:txBody>
          <a:bodyPr/>
          <a:lstStyle/>
          <a:p>
            <a:fld id="{C143A1FD-8ED7-4706-ADE1-635962861EBB}" type="datetime1">
              <a:rPr lang="en-US" smtClean="0"/>
              <a:t>11/7/24</a:t>
            </a:fld>
            <a:endParaRPr lang="en-US" dirty="0"/>
          </a:p>
        </p:txBody>
      </p:sp>
      <p:sp>
        <p:nvSpPr>
          <p:cNvPr id="32" name="Slide Number Placeholder 5">
            <a:extLst>
              <a:ext uri="{FF2B5EF4-FFF2-40B4-BE49-F238E27FC236}">
                <a16:creationId xmlns:a16="http://schemas.microsoft.com/office/drawing/2014/main" id="{D68FB7DC-C3FA-1248-BD3B-2A16C8325CF8}"/>
              </a:ext>
            </a:extLst>
          </p:cNvPr>
          <p:cNvSpPr>
            <a:spLocks noGrp="1"/>
          </p:cNvSpPr>
          <p:nvPr>
            <p:ph type="sldNum" sz="quarter" idx="12"/>
          </p:nvPr>
        </p:nvSpPr>
        <p:spPr>
          <a:xfrm>
            <a:off x="8610600" y="6356350"/>
            <a:ext cx="2743200" cy="365125"/>
          </a:xfrm>
        </p:spPr>
        <p:txBody>
          <a:bodyPr/>
          <a:lstStyle/>
          <a:p>
            <a:fld id="{29866733-B904-C84A-937B-5FAEB6B69CA7}" type="slidenum">
              <a:rPr lang="en-US" smtClean="0"/>
              <a:t>‹#›</a:t>
            </a:fld>
            <a:endParaRPr lang="en-US" dirty="0"/>
          </a:p>
        </p:txBody>
      </p:sp>
      <p:pic>
        <p:nvPicPr>
          <p:cNvPr id="33" name="Picture 32">
            <a:extLst>
              <a:ext uri="{FF2B5EF4-FFF2-40B4-BE49-F238E27FC236}">
                <a16:creationId xmlns:a16="http://schemas.microsoft.com/office/drawing/2014/main" id="{10703715-AC61-7D4F-9A92-0592727C27D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6002"/>
          <a:stretch/>
        </p:blipFill>
        <p:spPr>
          <a:xfrm>
            <a:off x="3067934" y="491623"/>
            <a:ext cx="8448879" cy="509194"/>
          </a:xfrm>
          <a:prstGeom prst="rect">
            <a:avLst/>
          </a:prstGeom>
          <a:effectLst>
            <a:outerShdw blurRad="50800" dist="76200" dir="2700000" algn="tl" rotWithShape="0">
              <a:prstClr val="black">
                <a:alpha val="40000"/>
              </a:prstClr>
            </a:outerShdw>
          </a:effectLst>
        </p:spPr>
      </p:pic>
      <p:sp>
        <p:nvSpPr>
          <p:cNvPr id="34" name="Text Placeholder 2">
            <a:extLst>
              <a:ext uri="{FF2B5EF4-FFF2-40B4-BE49-F238E27FC236}">
                <a16:creationId xmlns:a16="http://schemas.microsoft.com/office/drawing/2014/main" id="{184A3A73-F9FA-6F48-8C87-EB7449D589FF}"/>
              </a:ext>
            </a:extLst>
          </p:cNvPr>
          <p:cNvSpPr>
            <a:spLocks noGrp="1"/>
          </p:cNvSpPr>
          <p:nvPr>
            <p:ph type="body" idx="1" hasCustomPrompt="1"/>
          </p:nvPr>
        </p:nvSpPr>
        <p:spPr>
          <a:xfrm>
            <a:off x="805405" y="5542755"/>
            <a:ext cx="10515600" cy="514302"/>
          </a:xfrm>
        </p:spPr>
        <p:txBody>
          <a:bodyPr/>
          <a:lstStyle>
            <a:lvl1pPr marL="0" indent="0" algn="ctr">
              <a:buNone/>
              <a:defRPr sz="2400" b="1">
                <a:solidFill>
                  <a:schemeClr val="accent3">
                    <a:lumMod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2">
            <a:extLst>
              <a:ext uri="{FF2B5EF4-FFF2-40B4-BE49-F238E27FC236}">
                <a16:creationId xmlns:a16="http://schemas.microsoft.com/office/drawing/2014/main" id="{B5789DBF-A757-524E-8DD2-9AE0AC622573}"/>
              </a:ext>
            </a:extLst>
          </p:cNvPr>
          <p:cNvSpPr>
            <a:spLocks noGrp="1"/>
          </p:cNvSpPr>
          <p:nvPr>
            <p:ph type="body" idx="13" hasCustomPrompt="1"/>
          </p:nvPr>
        </p:nvSpPr>
        <p:spPr>
          <a:xfrm>
            <a:off x="838200" y="6000208"/>
            <a:ext cx="10499202" cy="394768"/>
          </a:xfrm>
        </p:spPr>
        <p:txBody>
          <a:bodyPr>
            <a:normAutofit/>
          </a:bodyPr>
          <a:lstStyle>
            <a:lvl1pPr marL="0" indent="0" algn="ctr">
              <a:buNone/>
              <a:defRPr sz="2000" b="1">
                <a:solidFill>
                  <a:schemeClr val="bg1">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Time Location</a:t>
            </a:r>
          </a:p>
        </p:txBody>
      </p:sp>
      <p:pic>
        <p:nvPicPr>
          <p:cNvPr id="36" name="Picture 35">
            <a:extLst>
              <a:ext uri="{FF2B5EF4-FFF2-40B4-BE49-F238E27FC236}">
                <a16:creationId xmlns:a16="http://schemas.microsoft.com/office/drawing/2014/main" id="{4C092DA7-A77C-9247-A111-39DA6F21A0C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2815"/>
          <a:stretch/>
        </p:blipFill>
        <p:spPr>
          <a:xfrm>
            <a:off x="805405" y="401515"/>
            <a:ext cx="1962823" cy="816354"/>
          </a:xfrm>
          <a:prstGeom prst="rect">
            <a:avLst/>
          </a:prstGeom>
          <a:effectLst/>
        </p:spPr>
      </p:pic>
    </p:spTree>
    <p:extLst>
      <p:ext uri="{BB962C8B-B14F-4D97-AF65-F5344CB8AC3E}">
        <p14:creationId xmlns:p14="http://schemas.microsoft.com/office/powerpoint/2010/main" val="343372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609600"/>
            <a:ext cx="10363200" cy="1143000"/>
          </a:xfrm>
        </p:spPr>
        <p:txBody>
          <a:bodyPr>
            <a:normAutofit/>
          </a:bodyPr>
          <a:lstStyle>
            <a:lvl1pPr>
              <a:defRPr sz="4000">
                <a:solidFill>
                  <a:srgbClr val="1329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hart Placeholder 2"/>
          <p:cNvSpPr>
            <a:spLocks noGrp="1"/>
          </p:cNvSpPr>
          <p:nvPr>
            <p:ph type="chart" idx="1"/>
          </p:nvPr>
        </p:nvSpPr>
        <p:spPr>
          <a:xfrm>
            <a:off x="914400" y="1981200"/>
            <a:ext cx="10363200" cy="41148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26B30734-A844-4E21-BFC4-EB88681334EB}" type="datetime1">
              <a:rPr lang="en-US" smtClean="0"/>
              <a:t>11/7/24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7D4DCD-A2B0-47E4-8FCC-B643AEF35AAE}" type="slidenum">
              <a:rPr lang="en-US"/>
              <a:pPr>
                <a:defRPr/>
              </a:pPr>
              <a:t>‹#›</a:t>
            </a:fld>
            <a:endParaRPr lang="en-US" dirty="0"/>
          </a:p>
        </p:txBody>
      </p:sp>
    </p:spTree>
    <p:extLst>
      <p:ext uri="{BB962C8B-B14F-4D97-AF65-F5344CB8AC3E}">
        <p14:creationId xmlns:p14="http://schemas.microsoft.com/office/powerpoint/2010/main" val="3000423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507555"/>
          </a:xfrm>
        </p:spPr>
        <p:txBody>
          <a:bodyPr>
            <a:noAutofit/>
          </a:bodyPr>
          <a:lstStyle>
            <a:lvl1pPr marL="0" indent="0" algn="ctr">
              <a:buNone/>
              <a:defRPr sz="2800" b="1" spc="0" baseline="0">
                <a:solidFill>
                  <a:srgbClr val="13294B"/>
                </a:solidFill>
                <a:latin typeface="Arial" panose="020B0604020202020204" pitchFamily="34" charset="0"/>
                <a:cs typeface="Arial" panose="020B0604020202020204" pitchFamily="34" charset="0"/>
              </a:defRPr>
            </a:lvl1pPr>
          </a:lstStyle>
          <a:p>
            <a:pPr lvl="0"/>
            <a:r>
              <a:rPr lang="en-US" dirty="0"/>
              <a:t>ADD TITLE HERE</a:t>
            </a:r>
          </a:p>
        </p:txBody>
      </p:sp>
      <p:sp>
        <p:nvSpPr>
          <p:cNvPr id="5" name="Chart Placeholder 12"/>
          <p:cNvSpPr>
            <a:spLocks noGrp="1"/>
          </p:cNvSpPr>
          <p:nvPr>
            <p:ph type="chart" sz="quarter" idx="10" hasCustomPrompt="1"/>
          </p:nvPr>
        </p:nvSpPr>
        <p:spPr>
          <a:xfrm>
            <a:off x="2682874" y="1449091"/>
            <a:ext cx="6826250" cy="4283075"/>
          </a:xfrm>
        </p:spPr>
        <p:txBody>
          <a:bodyPr/>
          <a:lstStyle>
            <a:lvl1pPr marL="0" indent="0" algn="ctr">
              <a:buNone/>
              <a:defRPr>
                <a:solidFill>
                  <a:schemeClr val="tx1">
                    <a:lumMod val="75000"/>
                    <a:lumOff val="25000"/>
                  </a:schemeClr>
                </a:solidFill>
              </a:defRPr>
            </a:lvl1pPr>
          </a:lstStyle>
          <a:p>
            <a:r>
              <a:rPr lang="en-US" dirty="0"/>
              <a:t>Click the icon below to insert chart</a:t>
            </a:r>
          </a:p>
        </p:txBody>
      </p:sp>
    </p:spTree>
    <p:extLst>
      <p:ext uri="{BB962C8B-B14F-4D97-AF65-F5344CB8AC3E}">
        <p14:creationId xmlns:p14="http://schemas.microsoft.com/office/powerpoint/2010/main" val="2358223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Photo/Bullet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400" b="1" spc="300">
                <a:solidFill>
                  <a:srgbClr val="13294B"/>
                </a:solidFill>
                <a:latin typeface="Arial" panose="020B0604020202020204" pitchFamily="34" charset="0"/>
                <a:cs typeface="Arial" panose="020B0604020202020204" pitchFamily="34" charset="0"/>
              </a:defRPr>
            </a:lvl1pPr>
          </a:lstStyle>
          <a:p>
            <a:pPr lvl="0"/>
            <a:r>
              <a:rPr lang="en-US" dirty="0"/>
              <a:t>MEASURING SUCCESS</a:t>
            </a:r>
          </a:p>
        </p:txBody>
      </p:sp>
      <p:sp>
        <p:nvSpPr>
          <p:cNvPr id="4" name="Text Placeholder 3"/>
          <p:cNvSpPr>
            <a:spLocks noGrp="1"/>
          </p:cNvSpPr>
          <p:nvPr>
            <p:ph type="body" sz="quarter" idx="12" hasCustomPrompt="1"/>
          </p:nvPr>
        </p:nvSpPr>
        <p:spPr>
          <a:xfrm>
            <a:off x="628650" y="3417997"/>
            <a:ext cx="10934700" cy="2555875"/>
          </a:xfrm>
        </p:spPr>
        <p:txBody>
          <a:bodyPr/>
          <a:lstStyle>
            <a:lvl1pPr>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6pPr>
          </a:lstStyle>
          <a:p>
            <a:pPr lvl="0"/>
            <a:r>
              <a:rPr lang="en-US" dirty="0"/>
              <a:t>Bullet text goes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Picture Placeholder 3"/>
          <p:cNvSpPr>
            <a:spLocks noGrp="1"/>
          </p:cNvSpPr>
          <p:nvPr>
            <p:ph type="pic" sz="quarter" idx="10" hasCustomPrompt="1"/>
          </p:nvPr>
        </p:nvSpPr>
        <p:spPr>
          <a:xfrm>
            <a:off x="-1" y="465222"/>
            <a:ext cx="12192000" cy="1592178"/>
          </a:xfrm>
        </p:spPr>
        <p:txBody>
          <a:bodyPr/>
          <a:lstStyle>
            <a:lvl1pPr marL="0" indent="0" algn="ctr">
              <a:lnSpc>
                <a:spcPct val="300000"/>
              </a:lnSpc>
              <a:buNone/>
              <a:defRPr baseline="0">
                <a:solidFill>
                  <a:schemeClr val="tx1">
                    <a:lumMod val="75000"/>
                    <a:lumOff val="25000"/>
                  </a:schemeClr>
                </a:solidFill>
              </a:defRPr>
            </a:lvl1pPr>
          </a:lstStyle>
          <a:p>
            <a:r>
              <a:rPr lang="en-US" dirty="0"/>
              <a:t>Click the icon below this text to insert an image.</a:t>
            </a:r>
          </a:p>
        </p:txBody>
      </p:sp>
    </p:spTree>
    <p:extLst>
      <p:ext uri="{BB962C8B-B14F-4D97-AF65-F5344CB8AC3E}">
        <p14:creationId xmlns:p14="http://schemas.microsoft.com/office/powerpoint/2010/main" val="3577715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hart">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13"/>
            <a:ext cx="12192000" cy="507555"/>
          </a:xfrm>
        </p:spPr>
        <p:txBody>
          <a:bodyPr>
            <a:noAutofit/>
          </a:bodyPr>
          <a:lstStyle>
            <a:lvl1pPr marL="0" indent="0" algn="ctr">
              <a:buNone/>
              <a:defRPr sz="2100" b="1" spc="0" baseline="0">
                <a:solidFill>
                  <a:srgbClr val="13294B"/>
                </a:solidFill>
                <a:latin typeface="Arial" panose="020B0604020202020204" pitchFamily="34" charset="0"/>
                <a:cs typeface="Arial" panose="020B0604020202020204" pitchFamily="34" charset="0"/>
              </a:defRPr>
            </a:lvl1pPr>
          </a:lstStyle>
          <a:p>
            <a:pPr lvl="0"/>
            <a:r>
              <a:rPr lang="en-US" dirty="0"/>
              <a:t>ADD TITLE HERE</a:t>
            </a:r>
          </a:p>
        </p:txBody>
      </p:sp>
      <p:sp>
        <p:nvSpPr>
          <p:cNvPr id="5" name="Chart Placeholder 12"/>
          <p:cNvSpPr>
            <a:spLocks noGrp="1"/>
          </p:cNvSpPr>
          <p:nvPr>
            <p:ph type="chart" sz="quarter" idx="10" hasCustomPrompt="1"/>
          </p:nvPr>
        </p:nvSpPr>
        <p:spPr>
          <a:xfrm>
            <a:off x="2682873" y="1449095"/>
            <a:ext cx="6826251" cy="4283075"/>
          </a:xfrm>
        </p:spPr>
        <p:txBody>
          <a:bodyPr/>
          <a:lstStyle>
            <a:lvl1pPr marL="0" indent="0" algn="ctr">
              <a:buNone/>
              <a:defRPr>
                <a:solidFill>
                  <a:schemeClr val="tx1">
                    <a:lumMod val="75000"/>
                    <a:lumOff val="25000"/>
                  </a:schemeClr>
                </a:solidFill>
              </a:defRPr>
            </a:lvl1pPr>
          </a:lstStyle>
          <a:p>
            <a:r>
              <a:rPr lang="en-US" dirty="0"/>
              <a:t>Click the icon below to insert chart</a:t>
            </a:r>
          </a:p>
        </p:txBody>
      </p:sp>
    </p:spTree>
    <p:extLst>
      <p:ext uri="{BB962C8B-B14F-4D97-AF65-F5344CB8AC3E}">
        <p14:creationId xmlns:p14="http://schemas.microsoft.com/office/powerpoint/2010/main" val="2454058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223"/>
            <a:ext cx="10515600" cy="442182"/>
          </a:xfrm>
        </p:spPr>
        <p:txBody>
          <a:bodyPr>
            <a:normAutofit/>
          </a:bodyPr>
          <a:lstStyle>
            <a:lvl1pPr algn="ctr">
              <a:defRPr sz="2800" spc="600">
                <a:solidFill>
                  <a:schemeClr val="accent1"/>
                </a:solidFill>
                <a:latin typeface="Avenir Book" charset="0"/>
                <a:ea typeface="Avenir Book" charset="0"/>
                <a:cs typeface="Avenir Book"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solidFill>
                  <a:schemeClr val="accent1"/>
                </a:solidFill>
                <a:latin typeface="Tahoma" charset="0"/>
                <a:ea typeface="Tahoma" charset="0"/>
                <a:cs typeface="Tahoma" charset="0"/>
              </a:defRPr>
            </a:lvl1pPr>
            <a:lvl2pPr>
              <a:defRPr sz="2000" spc="300">
                <a:solidFill>
                  <a:schemeClr val="accent4"/>
                </a:solidFill>
                <a:latin typeface="Tahoma" charset="0"/>
                <a:ea typeface="Tahoma" charset="0"/>
                <a:cs typeface="Tahoma" charset="0"/>
              </a:defRPr>
            </a:lvl2pPr>
            <a:lvl3pPr>
              <a:defRPr sz="1800" b="1">
                <a:solidFill>
                  <a:srgbClr val="002060"/>
                </a:solidFill>
                <a:latin typeface="Tahoma" charset="0"/>
                <a:ea typeface="Tahoma" charset="0"/>
                <a:cs typeface="Tahoma" charset="0"/>
              </a:defRPr>
            </a:lvl3pPr>
            <a:lvl4pPr>
              <a:defRPr sz="1600" b="1">
                <a:solidFill>
                  <a:schemeClr val="accent1"/>
                </a:solidFill>
                <a:latin typeface="Tahoma" charset="0"/>
                <a:ea typeface="Tahoma" charset="0"/>
                <a:cs typeface="Tahoma" charset="0"/>
              </a:defRPr>
            </a:lvl4pPr>
            <a:lvl5pPr>
              <a:defRPr sz="1600" b="1" spc="300">
                <a:solidFill>
                  <a:schemeClr val="accent6"/>
                </a:solidFill>
                <a:latin typeface="Tahoma" charset="0"/>
                <a:ea typeface="Tahoma" charset="0"/>
                <a:cs typeface="Tahom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59043F-4B4B-4215-B1F1-17D15BB26255}"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1936355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1836BE-384D-4066-8D41-A8C8015F2520}"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3194518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8E13-8E07-4239-B995-3CDB91E2F72B}" type="datetime1">
              <a:rPr lang="en-US" smtClean="0"/>
              <a:t>11/7/24</a:t>
            </a:fld>
            <a:endParaRPr lang="en-US" dirty="0"/>
          </a:p>
        </p:txBody>
      </p:sp>
      <p:sp>
        <p:nvSpPr>
          <p:cNvPr id="4" name="Slide Number Placeholder 3"/>
          <p:cNvSpPr>
            <a:spLocks noGrp="1"/>
          </p:cNvSpPr>
          <p:nvPr>
            <p:ph type="sldNum" sz="quarter" idx="12"/>
          </p:nvPr>
        </p:nvSpPr>
        <p:spPr/>
        <p:txBody>
          <a:bodyPr/>
          <a:lstStyle/>
          <a:p>
            <a:fld id="{29866733-B904-C84A-937B-5FAEB6B69CA7}"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353426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solidFill>
                  <a:srgbClr val="003366"/>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8EB431-2461-49DB-9796-AC474417D713}"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a:extLst>
              <a:ext uri="{FF2B5EF4-FFF2-40B4-BE49-F238E27FC236}">
                <a16:creationId xmlns:a16="http://schemas.microsoft.com/office/drawing/2014/main" id="{0F2C2F03-DA30-9147-B8A5-9DF15E682655}"/>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1B098-BD55-4FAF-B084-1AF6389C8FA1}" type="datetime1">
              <a:rPr lang="en-US" smtClean="0"/>
              <a:t>11/7/24</a:t>
            </a:fld>
            <a:endParaRPr lang="en-US" dirty="0"/>
          </a:p>
        </p:txBody>
      </p:sp>
      <p:sp>
        <p:nvSpPr>
          <p:cNvPr id="4" name="Slide Number Placeholder 3"/>
          <p:cNvSpPr>
            <a:spLocks noGrp="1"/>
          </p:cNvSpPr>
          <p:nvPr>
            <p:ph type="sldNum" sz="quarter" idx="12"/>
          </p:nvPr>
        </p:nvSpPr>
        <p:spPr/>
        <p:txBody>
          <a:bodyPr/>
          <a:lstStyle/>
          <a:p>
            <a:fld id="{29866733-B904-C84A-937B-5FAEB6B69CA7}"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3133748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p:nvSpPr>
        <p:spPr>
          <a:xfrm>
            <a:off x="0" y="4096512"/>
            <a:ext cx="12192000" cy="2761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Book"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698792-B1F9-48D3-9ADD-84226A48831F}" type="datetime1">
              <a:rPr lang="en-US" smtClean="0"/>
              <a:t>11/7/24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42204" y="6403626"/>
            <a:ext cx="3324098" cy="240487"/>
          </a:xfrm>
          <a:prstGeom prst="rect">
            <a:avLst/>
          </a:prstGeom>
        </p:spPr>
      </p:pic>
      <p:sp>
        <p:nvSpPr>
          <p:cNvPr id="8" name="Rectangle 7"/>
          <p:cNvSpPr/>
          <p:nvPr userDrawn="1"/>
        </p:nvSpPr>
        <p:spPr>
          <a:xfrm>
            <a:off x="0" y="4096512"/>
            <a:ext cx="12192000" cy="2761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Book"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3332385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065E68-2726-463F-8954-EE8CAE9B8236}" type="datetime1">
              <a:rPr lang="en-US" smtClean="0"/>
              <a:t>11/7/24</a:t>
            </a:fld>
            <a:endParaRPr lang="en-US" dirty="0"/>
          </a:p>
        </p:txBody>
      </p:sp>
      <p:sp>
        <p:nvSpPr>
          <p:cNvPr id="5" name="Slide Number Placeholder 4"/>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592492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1288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latin typeface="Avenir Heavy" charset="0"/>
                <a:ea typeface="Avenir Heavy" charset="0"/>
                <a:cs typeface="Avenir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4"/>
                </a:solidFill>
              </a:defRPr>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latin typeface="Avenir Heavy" charset="0"/>
                <a:ea typeface="Avenir Heavy" charset="0"/>
                <a:cs typeface="Avenir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4"/>
                </a:solidFill>
              </a:defRPr>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206CFC-2411-42B4-AB24-C2A3488409AC}" type="datetime1">
              <a:rPr lang="en-US" smtClean="0"/>
              <a:t>11/7/24</a:t>
            </a:fld>
            <a:endParaRPr lang="en-US" dirty="0"/>
          </a:p>
        </p:txBody>
      </p:sp>
      <p:sp>
        <p:nvSpPr>
          <p:cNvPr id="9" name="Slide Number Placeholder 8"/>
          <p:cNvSpPr>
            <a:spLocks noGrp="1"/>
          </p:cNvSpPr>
          <p:nvPr>
            <p:ph type="sldNum" sz="quarter" idx="12"/>
          </p:nvPr>
        </p:nvSpPr>
        <p:spPr/>
        <p:txBody>
          <a:bodyPr/>
          <a:lstStyle/>
          <a:p>
            <a:fld id="{29866733-B904-C84A-937B-5FAEB6B69CA7}"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22038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AE58F2-25DE-4643-90E6-ACE6ABA1FD35}" type="datetime1">
              <a:rPr lang="en-US" smtClean="0"/>
              <a:t>11/7/24</a:t>
            </a:fld>
            <a:endParaRPr lang="en-US" dirty="0"/>
          </a:p>
        </p:txBody>
      </p:sp>
      <p:sp>
        <p:nvSpPr>
          <p:cNvPr id="7" name="Slide Number Placeholder 6"/>
          <p:cNvSpPr>
            <a:spLocks noGrp="1"/>
          </p:cNvSpPr>
          <p:nvPr>
            <p:ph type="sldNum" sz="quarter" idx="12"/>
          </p:nvPr>
        </p:nvSpPr>
        <p:spPr/>
        <p:txBody>
          <a:bodyPr/>
          <a:lstStyle/>
          <a:p>
            <a:fld id="{29866733-B904-C84A-937B-5FAEB6B69CA7}"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4420" y="6470903"/>
            <a:ext cx="3845935" cy="278240"/>
          </a:xfrm>
          <a:prstGeom prst="rect">
            <a:avLst/>
          </a:prstGeom>
        </p:spPr>
      </p:pic>
    </p:spTree>
    <p:extLst>
      <p:ext uri="{BB962C8B-B14F-4D97-AF65-F5344CB8AC3E}">
        <p14:creationId xmlns:p14="http://schemas.microsoft.com/office/powerpoint/2010/main" val="2759668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30279" r="24152" b="24042"/>
          <a:stretch/>
        </p:blipFill>
        <p:spPr>
          <a:xfrm>
            <a:off x="-1" y="-1"/>
            <a:ext cx="12192001" cy="3716613"/>
          </a:xfrm>
          <a:prstGeom prst="rect">
            <a:avLst/>
          </a:prstGeom>
        </p:spPr>
      </p:pic>
      <p:sp>
        <p:nvSpPr>
          <p:cNvPr id="7" name="Rectangle 6"/>
          <p:cNvSpPr/>
          <p:nvPr/>
        </p:nvSpPr>
        <p:spPr>
          <a:xfrm>
            <a:off x="0" y="3721768"/>
            <a:ext cx="12192000" cy="3136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ctrTitle" hasCustomPrompt="1"/>
          </p:nvPr>
        </p:nvSpPr>
        <p:spPr>
          <a:xfrm>
            <a:off x="805405" y="4100212"/>
            <a:ext cx="10548395" cy="727507"/>
          </a:xfrm>
        </p:spPr>
        <p:txBody>
          <a:bodyPr anchor="b">
            <a:normAutofit/>
          </a:bodyPr>
          <a:lstStyle>
            <a:lvl1pPr algn="ctr">
              <a:defRPr sz="4400" b="0"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FF3F3BF6-0C27-4060-8498-B4524E95EF38}"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sp>
        <p:nvSpPr>
          <p:cNvPr id="19" name="Text Placeholder 2"/>
          <p:cNvSpPr>
            <a:spLocks noGrp="1"/>
          </p:cNvSpPr>
          <p:nvPr>
            <p:ph type="body" idx="1"/>
          </p:nvPr>
        </p:nvSpPr>
        <p:spPr>
          <a:xfrm>
            <a:off x="831850" y="4827720"/>
            <a:ext cx="10515600" cy="514302"/>
          </a:xfrm>
        </p:spPr>
        <p:txBody>
          <a:bodyPr/>
          <a:lstStyle>
            <a:lvl1pPr marL="0" indent="0" algn="ctr">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3" hasCustomPrompt="1"/>
          </p:nvPr>
        </p:nvSpPr>
        <p:spPr>
          <a:xfrm>
            <a:off x="821802" y="5585708"/>
            <a:ext cx="10515600" cy="514302"/>
          </a:xfrm>
        </p:spPr>
        <p:txBody>
          <a:bodyPr/>
          <a:lstStyle>
            <a:lvl1pPr marL="0" indent="0" algn="ctr">
              <a:buNone/>
              <a:defRPr sz="24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Time Location</a:t>
            </a: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6002"/>
          <a:stretch/>
        </p:blipFill>
        <p:spPr>
          <a:xfrm>
            <a:off x="3015047" y="191171"/>
            <a:ext cx="8448879" cy="509194"/>
          </a:xfrm>
          <a:prstGeom prst="rect">
            <a:avLst/>
          </a:prstGeom>
          <a:effectLst>
            <a:outerShdw blurRad="50800" dist="76200" dir="2700000" algn="tl" rotWithShape="0">
              <a:prstClr val="black">
                <a:alpha val="40000"/>
              </a:prstClr>
            </a:outerShdw>
          </a:effectLst>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b="32815"/>
          <a:stretch/>
        </p:blipFill>
        <p:spPr>
          <a:xfrm>
            <a:off x="752518" y="212377"/>
            <a:ext cx="1962823" cy="816354"/>
          </a:xfrm>
          <a:prstGeom prst="rect">
            <a:avLst/>
          </a:prstGeom>
          <a:effectLst/>
        </p:spPr>
      </p:pic>
      <p:pic>
        <p:nvPicPr>
          <p:cNvPr id="5" name="Picture 4">
            <a:extLst>
              <a:ext uri="{FF2B5EF4-FFF2-40B4-BE49-F238E27FC236}">
                <a16:creationId xmlns:a16="http://schemas.microsoft.com/office/drawing/2014/main" id="{85B15EE8-F6F8-5046-8C05-78C8C058638C}"/>
              </a:ext>
            </a:extLst>
          </p:cNvPr>
          <p:cNvPicPr>
            <a:picLocks noChangeAspect="1"/>
          </p:cNvPicPr>
          <p:nvPr userDrawn="1"/>
        </p:nvPicPr>
        <p:blipFill>
          <a:blip r:embed="rId6"/>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3937774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223"/>
            <a:ext cx="10515600" cy="442182"/>
          </a:xfrm>
        </p:spPr>
        <p:txBody>
          <a:bodyPr>
            <a:normAutofit/>
          </a:bodyPr>
          <a:lstStyle>
            <a:lvl1pPr algn="ctr">
              <a:defRPr sz="2800" spc="6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solidFill>
                  <a:schemeClr val="accent1"/>
                </a:solidFill>
                <a:latin typeface="Tahoma" charset="0"/>
                <a:ea typeface="Tahoma" charset="0"/>
                <a:cs typeface="Tahoma" charset="0"/>
              </a:defRPr>
            </a:lvl1pPr>
            <a:lvl2pPr>
              <a:defRPr sz="2000" spc="300">
                <a:solidFill>
                  <a:schemeClr val="accent4"/>
                </a:solidFill>
                <a:latin typeface="Tahoma" charset="0"/>
                <a:ea typeface="Tahoma" charset="0"/>
                <a:cs typeface="Tahoma" charset="0"/>
              </a:defRPr>
            </a:lvl2pPr>
            <a:lvl3pPr>
              <a:defRPr sz="1800" b="1">
                <a:solidFill>
                  <a:srgbClr val="002060"/>
                </a:solidFill>
                <a:latin typeface="Tahoma" charset="0"/>
                <a:ea typeface="Tahoma" charset="0"/>
                <a:cs typeface="Tahoma" charset="0"/>
              </a:defRPr>
            </a:lvl3pPr>
            <a:lvl4pPr>
              <a:defRPr sz="1600" b="1">
                <a:solidFill>
                  <a:schemeClr val="accent1"/>
                </a:solidFill>
                <a:latin typeface="Tahoma" charset="0"/>
                <a:ea typeface="Tahoma" charset="0"/>
                <a:cs typeface="Tahoma" charset="0"/>
              </a:defRPr>
            </a:lvl4pPr>
            <a:lvl5pPr>
              <a:defRPr sz="1600" b="1" spc="300">
                <a:solidFill>
                  <a:schemeClr val="accent6"/>
                </a:solidFill>
                <a:latin typeface="Tahoma" charset="0"/>
                <a:ea typeface="Tahoma" charset="0"/>
                <a:cs typeface="Tahom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ABAB564-BF54-44FD-A613-83FC6B8A6296}"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a:extLst>
              <a:ext uri="{FF2B5EF4-FFF2-40B4-BE49-F238E27FC236}">
                <a16:creationId xmlns:a16="http://schemas.microsoft.com/office/drawing/2014/main" id="{12B63B63-7428-0F49-BC98-BF722B39EA49}"/>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936722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solidFill>
                  <a:srgbClr val="003366"/>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4805E99-E2B9-4088-9B8F-6FE79C6E411E}"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a:extLst>
              <a:ext uri="{FF2B5EF4-FFF2-40B4-BE49-F238E27FC236}">
                <a16:creationId xmlns:a16="http://schemas.microsoft.com/office/drawing/2014/main" id="{0F2C2F03-DA30-9147-B8A5-9DF15E682655}"/>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4207679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9A4C46F-3C88-4493-9F7F-E5631C888248}" type="datetime1">
              <a:rPr lang="en-US" smtClean="0"/>
              <a:t>11/7/24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9866733-B904-C84A-937B-5FAEB6B69CA7}" type="slidenum">
              <a:rPr lang="en-US" smtClean="0"/>
              <a:pPr/>
              <a:t>‹#›</a:t>
            </a:fld>
            <a:endParaRPr lang="en-US" dirty="0"/>
          </a:p>
        </p:txBody>
      </p:sp>
    </p:spTree>
    <p:extLst>
      <p:ext uri="{BB962C8B-B14F-4D97-AF65-F5344CB8AC3E}">
        <p14:creationId xmlns:p14="http://schemas.microsoft.com/office/powerpoint/2010/main" val="536006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AAF0FBA-2471-436E-A36D-D9C464900084}" type="datetime1">
              <a:rPr lang="en-US" smtClean="0"/>
              <a:t>11/7/24</a:t>
            </a:fld>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9866733-B904-C84A-937B-5FAEB6B69CA7}" type="slidenum">
              <a:rPr lang="en-US" smtClean="0"/>
              <a:pPr/>
              <a:t>‹#›</a:t>
            </a:fld>
            <a:endParaRPr lang="en-US" dirty="0"/>
          </a:p>
        </p:txBody>
      </p:sp>
      <p:pic>
        <p:nvPicPr>
          <p:cNvPr id="5" name="Picture 4">
            <a:extLst>
              <a:ext uri="{FF2B5EF4-FFF2-40B4-BE49-F238E27FC236}">
                <a16:creationId xmlns:a16="http://schemas.microsoft.com/office/drawing/2014/main" id="{28356137-52C3-E045-8B1B-74BDDE181220}"/>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104212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C215FE8-39BC-4DF1-A3E9-1623AF4C1CCC}" type="datetime1">
              <a:rPr lang="en-US" smtClean="0"/>
              <a:t>11/7/24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9866733-B904-C84A-937B-5FAEB6B69CA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p:nvSpPr>
        <p:spPr>
          <a:xfrm>
            <a:off x="0" y="4096512"/>
            <a:ext cx="12192000" cy="2761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5A0C994-4EFC-4581-8CF7-BBE86B2754AA}" type="datetime1">
              <a:rPr lang="en-US" smtClean="0"/>
              <a:t>11/7/24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42204" y="6403626"/>
            <a:ext cx="3324098" cy="240487"/>
          </a:xfrm>
          <a:prstGeom prst="rect">
            <a:avLst/>
          </a:prstGeom>
        </p:spPr>
      </p:pic>
      <p:sp>
        <p:nvSpPr>
          <p:cNvPr id="8" name="Rectangle 7"/>
          <p:cNvSpPr/>
          <p:nvPr userDrawn="1"/>
        </p:nvSpPr>
        <p:spPr>
          <a:xfrm>
            <a:off x="0" y="4096512"/>
            <a:ext cx="12192000" cy="2761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a:extLst>
              <a:ext uri="{FF2B5EF4-FFF2-40B4-BE49-F238E27FC236}">
                <a16:creationId xmlns:a16="http://schemas.microsoft.com/office/drawing/2014/main" id="{49967A87-11CC-7449-A458-F2E1A35F3CC1}"/>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3626735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A468D8F-A63E-4430-8469-773076BC5085}" type="datetime1">
              <a:rPr lang="en-US" smtClean="0"/>
              <a:t>11/7/24</a:t>
            </a:fld>
            <a:endParaRPr lang="en-US" dirty="0"/>
          </a:p>
        </p:txBody>
      </p:sp>
      <p:sp>
        <p:nvSpPr>
          <p:cNvPr id="5" name="Slide Number Placeholder 4"/>
          <p:cNvSpPr>
            <a:spLocks noGrp="1"/>
          </p:cNvSpPr>
          <p:nvPr>
            <p:ph type="sldNum" sz="quarter" idx="12"/>
          </p:nvPr>
        </p:nvSpPr>
        <p:spPr/>
        <p:txBody>
          <a:bodyPr/>
          <a:lstStyle/>
          <a:p>
            <a:fld id="{29866733-B904-C84A-937B-5FAEB6B69CA7}" type="slidenum">
              <a:rPr lang="en-US" smtClean="0"/>
              <a:t>‹#›</a:t>
            </a:fld>
            <a:endParaRPr lang="en-US" dirty="0"/>
          </a:p>
        </p:txBody>
      </p:sp>
      <p:pic>
        <p:nvPicPr>
          <p:cNvPr id="6" name="Picture 5">
            <a:extLst>
              <a:ext uri="{FF2B5EF4-FFF2-40B4-BE49-F238E27FC236}">
                <a16:creationId xmlns:a16="http://schemas.microsoft.com/office/drawing/2014/main" id="{EC4D59B4-DBBE-394E-9FEB-90A7123C3C57}"/>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1289158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812886"/>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latin typeface="Arial Black" panose="020B0A04020102020204" pitchFamily="34" charset="0"/>
                <a:ea typeface="Arial Black" panose="020B0A04020102020204" pitchFamily="34" charset="0"/>
                <a:cs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4"/>
                </a:solidFill>
              </a:defRPr>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latin typeface="Arial Black" panose="020B0A04020102020204" pitchFamily="34" charset="0"/>
                <a:ea typeface="Arial Black" panose="020B0A04020102020204" pitchFamily="34" charset="0"/>
                <a:cs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4"/>
                </a:solidFill>
              </a:defRPr>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9C7-8449-4050-9BC2-6E4099B8B18E}" type="datetime1">
              <a:rPr lang="en-US" smtClean="0"/>
              <a:t>11/7/24</a:t>
            </a:fld>
            <a:endParaRPr lang="en-US" dirty="0"/>
          </a:p>
        </p:txBody>
      </p:sp>
      <p:sp>
        <p:nvSpPr>
          <p:cNvPr id="9" name="Slide Number Placeholder 8"/>
          <p:cNvSpPr>
            <a:spLocks noGrp="1"/>
          </p:cNvSpPr>
          <p:nvPr>
            <p:ph type="sldNum" sz="quarter" idx="12"/>
          </p:nvPr>
        </p:nvSpPr>
        <p:spPr/>
        <p:txBody>
          <a:bodyPr/>
          <a:lstStyle/>
          <a:p>
            <a:fld id="{29866733-B904-C84A-937B-5FAEB6B69CA7}" type="slidenum">
              <a:rPr lang="en-US" smtClean="0"/>
              <a:t>‹#›</a:t>
            </a:fld>
            <a:endParaRPr lang="en-US" dirty="0"/>
          </a:p>
        </p:txBody>
      </p:sp>
      <p:pic>
        <p:nvPicPr>
          <p:cNvPr id="10" name="Picture 9">
            <a:extLst>
              <a:ext uri="{FF2B5EF4-FFF2-40B4-BE49-F238E27FC236}">
                <a16:creationId xmlns:a16="http://schemas.microsoft.com/office/drawing/2014/main" id="{6087940C-5CD3-DD47-9E62-5CE517D57951}"/>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1101117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3CA30F-BF07-421D-A228-58073A4BDAC9}" type="datetime1">
              <a:rPr lang="en-US" smtClean="0"/>
              <a:t>11/7/24</a:t>
            </a:fld>
            <a:endParaRPr lang="en-US" dirty="0"/>
          </a:p>
        </p:txBody>
      </p:sp>
      <p:sp>
        <p:nvSpPr>
          <p:cNvPr id="7" name="Slide Number Placeholder 6"/>
          <p:cNvSpPr>
            <a:spLocks noGrp="1"/>
          </p:cNvSpPr>
          <p:nvPr>
            <p:ph type="sldNum" sz="quarter" idx="12"/>
          </p:nvPr>
        </p:nvSpPr>
        <p:spPr/>
        <p:txBody>
          <a:bodyPr/>
          <a:lstStyle/>
          <a:p>
            <a:fld id="{29866733-B904-C84A-937B-5FAEB6B69CA7}" type="slidenum">
              <a:rPr lang="en-US" smtClean="0"/>
              <a:t>‹#›</a:t>
            </a:fld>
            <a:endParaRPr lang="en-US" dirty="0"/>
          </a:p>
        </p:txBody>
      </p:sp>
      <p:pic>
        <p:nvPicPr>
          <p:cNvPr id="8" name="Picture 7">
            <a:extLst>
              <a:ext uri="{FF2B5EF4-FFF2-40B4-BE49-F238E27FC236}">
                <a16:creationId xmlns:a16="http://schemas.microsoft.com/office/drawing/2014/main" id="{80CD63A7-C680-F446-A095-9C341E89E66F}"/>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3134587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4300B4-08B0-4209-BDFF-457734BE13B7}" type="datetime1">
              <a:rPr lang="en-US" smtClean="0"/>
              <a:t>11/7/24</a:t>
            </a:fld>
            <a:endParaRPr lang="en-US" dirty="0"/>
          </a:p>
        </p:txBody>
      </p:sp>
      <p:sp>
        <p:nvSpPr>
          <p:cNvPr id="6" name="Slide Number Placeholder 5"/>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a:extLst>
              <a:ext uri="{FF2B5EF4-FFF2-40B4-BE49-F238E27FC236}">
                <a16:creationId xmlns:a16="http://schemas.microsoft.com/office/drawing/2014/main" id="{25E28948-D260-FE46-9899-902E02D2EA5C}"/>
              </a:ext>
            </a:extLst>
          </p:cNvPr>
          <p:cNvPicPr>
            <a:picLocks noChangeAspect="1"/>
          </p:cNvPicPr>
          <p:nvPr userDrawn="1"/>
        </p:nvPicPr>
        <p:blipFill>
          <a:blip r:embed="rId2"/>
          <a:stretch>
            <a:fillRect/>
          </a:stretch>
        </p:blipFill>
        <p:spPr>
          <a:xfrm>
            <a:off x="4559230" y="6504279"/>
            <a:ext cx="3040743" cy="217196"/>
          </a:xfrm>
          <a:prstGeom prst="rect">
            <a:avLst/>
          </a:prstGeom>
        </p:spPr>
      </p:pic>
    </p:spTree>
    <p:extLst>
      <p:ext uri="{BB962C8B-B14F-4D97-AF65-F5344CB8AC3E}">
        <p14:creationId xmlns:p14="http://schemas.microsoft.com/office/powerpoint/2010/main" val="26712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1" name="Picture 10" descr="A picture containing text, businesscard, envelope&#10;&#10;Description automatically generated">
            <a:extLst>
              <a:ext uri="{FF2B5EF4-FFF2-40B4-BE49-F238E27FC236}">
                <a16:creationId xmlns:a16="http://schemas.microsoft.com/office/drawing/2014/main" id="{0F132556-063F-4CE8-86CB-5101885E6112}"/>
              </a:ext>
            </a:extLst>
          </p:cNvPr>
          <p:cNvPicPr>
            <a:picLocks noChangeAspect="1"/>
          </p:cNvPicPr>
          <p:nvPr userDrawn="1"/>
        </p:nvPicPr>
        <p:blipFill>
          <a:blip r:embed="rId2"/>
          <a:stretch>
            <a:fillRect/>
          </a:stretch>
        </p:blipFill>
        <p:spPr>
          <a:xfrm>
            <a:off x="0" y="1673"/>
            <a:ext cx="12192000" cy="6854653"/>
          </a:xfrm>
          <a:prstGeom prst="rect">
            <a:avLst/>
          </a:prstGeom>
        </p:spPr>
      </p:pic>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0ECD56A-B545-42EC-A7F2-3357CF020AED}" type="datetime1">
              <a:rPr lang="en-US" smtClean="0"/>
              <a:t>11/7/24</a:t>
            </a:fld>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9866733-B904-C84A-937B-5FAEB6B69CA7}" type="slidenum">
              <a:rPr lang="en-US" smtClean="0"/>
              <a:pPr/>
              <a:t>‹#›</a:t>
            </a:fld>
            <a:endParaRPr lang="en-US" dirty="0"/>
          </a:p>
        </p:txBody>
      </p:sp>
      <p:pic>
        <p:nvPicPr>
          <p:cNvPr id="8" name="Picture 7">
            <a:extLst>
              <a:ext uri="{FF2B5EF4-FFF2-40B4-BE49-F238E27FC236}">
                <a16:creationId xmlns:a16="http://schemas.microsoft.com/office/drawing/2014/main" id="{12BDC2AD-2077-426E-A581-3E255BA90D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spTree>
    <p:extLst>
      <p:ext uri="{BB962C8B-B14F-4D97-AF65-F5344CB8AC3E}">
        <p14:creationId xmlns:p14="http://schemas.microsoft.com/office/powerpoint/2010/main" val="3227970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p:nvSpPr>
        <p:spPr>
          <a:xfrm>
            <a:off x="0" y="4096512"/>
            <a:ext cx="12192000" cy="2761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Book"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BD05BE9-7B7E-4A90-B4F0-C8669C99FE32}" type="datetime1">
              <a:rPr lang="en-US" smtClean="0"/>
              <a:t>11/7/24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9866733-B904-C84A-937B-5FAEB6B69CA7}" type="slidenum">
              <a:rPr lang="en-US" smtClean="0"/>
              <a:t>‹#›</a:t>
            </a:fld>
            <a:endParaRPr lang="en-US" dirty="0"/>
          </a:p>
        </p:txBody>
      </p:sp>
      <p:pic>
        <p:nvPicPr>
          <p:cNvPr id="7" name="Picture 6"/>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42204" y="6403626"/>
            <a:ext cx="3324098" cy="240487"/>
          </a:xfrm>
          <a:prstGeom prst="rect">
            <a:avLst/>
          </a:prstGeom>
        </p:spPr>
      </p:pic>
      <p:sp>
        <p:nvSpPr>
          <p:cNvPr id="8" name="Rectangle 7"/>
          <p:cNvSpPr/>
          <p:nvPr userDrawn="1"/>
        </p:nvSpPr>
        <p:spPr>
          <a:xfrm>
            <a:off x="0" y="4096512"/>
            <a:ext cx="12192000" cy="2761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Book" charset="0"/>
            </a:endParaRPr>
          </a:p>
        </p:txBody>
      </p:sp>
      <p:pic>
        <p:nvPicPr>
          <p:cNvPr id="10" name="Picture 9">
            <a:extLst>
              <a:ext uri="{FF2B5EF4-FFF2-40B4-BE49-F238E27FC236}">
                <a16:creationId xmlns:a16="http://schemas.microsoft.com/office/drawing/2014/main" id="{49967A87-11CC-7449-A458-F2E1A35F3CC1}"/>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81DF58A-5664-4730-B5C3-BAFE9E8775B8}" type="datetime1">
              <a:rPr lang="en-US" smtClean="0"/>
              <a:t>11/7/24</a:t>
            </a:fld>
            <a:endParaRPr lang="en-US" dirty="0"/>
          </a:p>
        </p:txBody>
      </p:sp>
      <p:sp>
        <p:nvSpPr>
          <p:cNvPr id="5" name="Slide Number Placeholder 4"/>
          <p:cNvSpPr>
            <a:spLocks noGrp="1"/>
          </p:cNvSpPr>
          <p:nvPr>
            <p:ph type="sldNum" sz="quarter" idx="12"/>
          </p:nvPr>
        </p:nvSpPr>
        <p:spPr/>
        <p:txBody>
          <a:bodyPr/>
          <a:lstStyle/>
          <a:p>
            <a:fld id="{29866733-B904-C84A-937B-5FAEB6B69CA7}" type="slidenum">
              <a:rPr lang="en-US" smtClean="0"/>
              <a:t>‹#›</a:t>
            </a:fld>
            <a:endParaRPr lang="en-US" dirty="0"/>
          </a:p>
        </p:txBody>
      </p:sp>
      <p:pic>
        <p:nvPicPr>
          <p:cNvPr id="6" name="Picture 5">
            <a:extLst>
              <a:ext uri="{FF2B5EF4-FFF2-40B4-BE49-F238E27FC236}">
                <a16:creationId xmlns:a16="http://schemas.microsoft.com/office/drawing/2014/main" id="{EC4D59B4-DBBE-394E-9FEB-90A7123C3C57}"/>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812886"/>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latin typeface="Avenir Heavy" charset="0"/>
                <a:ea typeface="Avenir Heavy" charset="0"/>
                <a:cs typeface="Avenir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4"/>
                </a:solidFill>
              </a:defRPr>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latin typeface="Avenir Heavy" charset="0"/>
                <a:ea typeface="Avenir Heavy" charset="0"/>
                <a:cs typeface="Avenir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4"/>
                </a:solidFill>
              </a:defRPr>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F6D761-2703-4368-B108-382D726ECB10}" type="datetime1">
              <a:rPr lang="en-US" smtClean="0"/>
              <a:t>11/7/24</a:t>
            </a:fld>
            <a:endParaRPr lang="en-US" dirty="0"/>
          </a:p>
        </p:txBody>
      </p:sp>
      <p:sp>
        <p:nvSpPr>
          <p:cNvPr id="9" name="Slide Number Placeholder 8"/>
          <p:cNvSpPr>
            <a:spLocks noGrp="1"/>
          </p:cNvSpPr>
          <p:nvPr>
            <p:ph type="sldNum" sz="quarter" idx="12"/>
          </p:nvPr>
        </p:nvSpPr>
        <p:spPr/>
        <p:txBody>
          <a:bodyPr/>
          <a:lstStyle/>
          <a:p>
            <a:fld id="{29866733-B904-C84A-937B-5FAEB6B69CA7}" type="slidenum">
              <a:rPr lang="en-US" smtClean="0"/>
              <a:t>‹#›</a:t>
            </a:fld>
            <a:endParaRPr lang="en-US" dirty="0"/>
          </a:p>
        </p:txBody>
      </p:sp>
      <p:pic>
        <p:nvPicPr>
          <p:cNvPr id="10" name="Picture 9">
            <a:extLst>
              <a:ext uri="{FF2B5EF4-FFF2-40B4-BE49-F238E27FC236}">
                <a16:creationId xmlns:a16="http://schemas.microsoft.com/office/drawing/2014/main" id="{6087940C-5CD3-DD47-9E62-5CE517D57951}"/>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DEF6B-8A07-481D-82E0-4C2D6E37CBBE}" type="datetime1">
              <a:rPr lang="en-US" smtClean="0"/>
              <a:t>11/7/24</a:t>
            </a:fld>
            <a:endParaRPr lang="en-US" dirty="0"/>
          </a:p>
        </p:txBody>
      </p:sp>
      <p:sp>
        <p:nvSpPr>
          <p:cNvPr id="7" name="Slide Number Placeholder 6"/>
          <p:cNvSpPr>
            <a:spLocks noGrp="1"/>
          </p:cNvSpPr>
          <p:nvPr>
            <p:ph type="sldNum" sz="quarter" idx="12"/>
          </p:nvPr>
        </p:nvSpPr>
        <p:spPr/>
        <p:txBody>
          <a:bodyPr/>
          <a:lstStyle/>
          <a:p>
            <a:fld id="{29866733-B904-C84A-937B-5FAEB6B69CA7}" type="slidenum">
              <a:rPr lang="en-US" smtClean="0"/>
              <a:t>‹#›</a:t>
            </a:fld>
            <a:endParaRPr lang="en-US" dirty="0"/>
          </a:p>
        </p:txBody>
      </p:sp>
      <p:pic>
        <p:nvPicPr>
          <p:cNvPr id="8" name="Picture 7">
            <a:extLst>
              <a:ext uri="{FF2B5EF4-FFF2-40B4-BE49-F238E27FC236}">
                <a16:creationId xmlns:a16="http://schemas.microsoft.com/office/drawing/2014/main" id="{80CD63A7-C680-F446-A095-9C341E89E66F}"/>
              </a:ext>
            </a:extLst>
          </p:cNvPr>
          <p:cNvPicPr>
            <a:picLocks noChangeAspect="1"/>
          </p:cNvPicPr>
          <p:nvPr userDrawn="1"/>
        </p:nvPicPr>
        <p:blipFill>
          <a:blip r:embed="rId2"/>
          <a:stretch>
            <a:fillRect/>
          </a:stretch>
        </p:blipFill>
        <p:spPr>
          <a:xfrm>
            <a:off x="4559230" y="6504279"/>
            <a:ext cx="3040743" cy="21719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6453" y="103869"/>
            <a:ext cx="10515600" cy="6776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charset="0"/>
              </a:defRPr>
            </a:lvl1pPr>
          </a:lstStyle>
          <a:p>
            <a:fld id="{CCC98B34-F174-443B-A823-DED38BD9F42F}" type="datetime1">
              <a:rPr lang="en-US" smtClean="0"/>
              <a:t>11/7/24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charset="0"/>
              </a:defRPr>
            </a:lvl1pPr>
          </a:lstStyle>
          <a:p>
            <a:fld id="{29866733-B904-C84A-937B-5FAEB6B69CA7}" type="slidenum">
              <a:rPr lang="en-US" smtClean="0"/>
              <a:pPr/>
              <a:t>‹#›</a:t>
            </a:fld>
            <a:endParaRPr lang="en-US" dirty="0"/>
          </a:p>
        </p:txBody>
      </p:sp>
    </p:spTree>
    <p:extLst>
      <p:ext uri="{BB962C8B-B14F-4D97-AF65-F5344CB8AC3E}">
        <p14:creationId xmlns:p14="http://schemas.microsoft.com/office/powerpoint/2010/main" val="7794283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7" r:id="rId4"/>
    <p:sldLayoutId id="2147483693" r:id="rId5"/>
    <p:sldLayoutId id="2147483688" r:id="rId6"/>
    <p:sldLayoutId id="2147483689" r:id="rId7"/>
    <p:sldLayoutId id="2147483690" r:id="rId8"/>
    <p:sldLayoutId id="2147483691" r:id="rId9"/>
    <p:sldLayoutId id="2147483692" r:id="rId10"/>
  </p:sldLayoutIdLst>
  <p:hf hdr="0" ftr="0" dt="0"/>
  <p:txStyles>
    <p:titleStyle>
      <a:lvl1pPr algn="ctr" defTabSz="914400" rtl="0" eaLnBrk="1" latinLnBrk="0" hangingPunct="1">
        <a:lnSpc>
          <a:spcPct val="90000"/>
        </a:lnSpc>
        <a:spcBef>
          <a:spcPct val="0"/>
        </a:spcBef>
        <a:buNone/>
        <a:defRPr sz="2400" b="1" i="0" kern="1200">
          <a:solidFill>
            <a:schemeClr val="accent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0070C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4"/>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1" i="0" kern="1200" spc="300">
          <a:solidFill>
            <a:srgbClr val="0070C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39C4-19D4-45E2-A4CF-B6CB6F142B52}" type="datetime1">
              <a:rPr lang="en-US" smtClean="0">
                <a:solidFill>
                  <a:prstClr val="black">
                    <a:tint val="75000"/>
                  </a:prstClr>
                </a:solidFill>
              </a:rPr>
              <a:t>11/7/24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6113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09" r:id="rId13"/>
    <p:sldLayoutId id="2147483710" r:id="rId14"/>
    <p:sldLayoutId id="2147483711" r:id="rId15"/>
    <p:sldLayoutId id="2147483712"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6453" y="103869"/>
            <a:ext cx="10515600" cy="6776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charset="0"/>
              </a:defRPr>
            </a:lvl1pPr>
          </a:lstStyle>
          <a:p>
            <a:fld id="{78E5B54B-3048-4D19-8F06-CC96DC3C3DDC}" type="datetime1">
              <a:rPr lang="en-US" smtClean="0"/>
              <a:t>11/7/24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charset="0"/>
              </a:defRPr>
            </a:lvl1pPr>
          </a:lstStyle>
          <a:p>
            <a:fld id="{29866733-B904-C84A-937B-5FAEB6B69CA7}" type="slidenum">
              <a:rPr lang="en-US" smtClean="0"/>
              <a:pPr/>
              <a:t>‹#›</a:t>
            </a:fld>
            <a:endParaRPr lang="en-US" dirty="0"/>
          </a:p>
        </p:txBody>
      </p:sp>
    </p:spTree>
    <p:extLst>
      <p:ext uri="{BB962C8B-B14F-4D97-AF65-F5344CB8AC3E}">
        <p14:creationId xmlns:p14="http://schemas.microsoft.com/office/powerpoint/2010/main" val="30625994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0" r:id="rId3"/>
    <p:sldLayoutId id="2147483721" r:id="rId4"/>
    <p:sldLayoutId id="2147483722" r:id="rId5"/>
    <p:sldLayoutId id="2147483723" r:id="rId6"/>
    <p:sldLayoutId id="2147483724" r:id="rId7"/>
    <p:sldLayoutId id="2147483725" r:id="rId8"/>
  </p:sldLayoutIdLst>
  <p:hf hdr="0" ftr="0" dt="0"/>
  <p:txStyles>
    <p:titleStyle>
      <a:lvl1pPr algn="ctr" defTabSz="914400" rtl="0" eaLnBrk="1" latinLnBrk="0" hangingPunct="1">
        <a:lnSpc>
          <a:spcPct val="90000"/>
        </a:lnSpc>
        <a:spcBef>
          <a:spcPct val="0"/>
        </a:spcBef>
        <a:buNone/>
        <a:defRPr sz="24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0070C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1" i="0" kern="1200" spc="300">
          <a:solidFill>
            <a:srgbClr val="0070C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6453" y="103869"/>
            <a:ext cx="10515600" cy="6776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EC147E75-035C-456A-BF9A-129012A42206}" type="datetime1">
              <a:rPr lang="en-US" smtClean="0"/>
              <a:t>11/7/24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9866733-B904-C84A-937B-5FAEB6B69CA7}" type="slidenum">
              <a:rPr lang="en-US" smtClean="0"/>
              <a:pPr/>
              <a:t>‹#›</a:t>
            </a:fld>
            <a:endParaRPr lang="en-US" dirty="0"/>
          </a:p>
        </p:txBody>
      </p:sp>
    </p:spTree>
    <p:extLst>
      <p:ext uri="{BB962C8B-B14F-4D97-AF65-F5344CB8AC3E}">
        <p14:creationId xmlns:p14="http://schemas.microsoft.com/office/powerpoint/2010/main" val="2947203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ftr="0" dt="0"/>
  <p:txStyles>
    <p:titleStyle>
      <a:lvl1pPr algn="ctr" defTabSz="914400" rtl="0" eaLnBrk="1" latinLnBrk="0" hangingPunct="1">
        <a:lnSpc>
          <a:spcPct val="90000"/>
        </a:lnSpc>
        <a:spcBef>
          <a:spcPct val="0"/>
        </a:spcBef>
        <a:buNone/>
        <a:defRPr sz="2400" b="1" i="0" kern="1200">
          <a:solidFill>
            <a:schemeClr val="accent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0070C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4"/>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1" i="0" kern="1200" spc="300">
          <a:solidFill>
            <a:srgbClr val="0070C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png"/><Relationship Id="rId7" Type="http://schemas.openxmlformats.org/officeDocument/2006/relationships/package" Target="../embeddings/Microsoft_Excel_Worksheet7.xlsx"/><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802" y="4947649"/>
            <a:ext cx="10548395" cy="1692771"/>
          </a:xfrm>
        </p:spPr>
        <p:txBody>
          <a:bodyPr anchor="t">
            <a:spAutoFit/>
          </a:bodyPr>
          <a:lstStyle/>
          <a:p>
            <a:pPr>
              <a:lnSpc>
                <a:spcPct val="100000"/>
              </a:lnSpc>
              <a:spcAft>
                <a:spcPts val="2400"/>
              </a:spcAft>
            </a:pPr>
            <a:r>
              <a:rPr lang="en-US" sz="3200" b="1" dirty="0">
                <a:latin typeface="+mn-lt"/>
              </a:rPr>
              <a:t>FY 2026 BUDGET REQUEST</a:t>
            </a:r>
            <a:br>
              <a:rPr lang="en-US" sz="3200" b="1" dirty="0">
                <a:latin typeface="+mn-lt"/>
              </a:rPr>
            </a:br>
            <a:r>
              <a:rPr lang="en-US" sz="3200" b="1" dirty="0">
                <a:latin typeface="+mn-lt"/>
              </a:rPr>
              <a:t>Presentation to the Board of Trustees</a:t>
            </a:r>
            <a:br>
              <a:rPr lang="en-US" sz="3200" b="1" dirty="0">
                <a:latin typeface="+mn-lt"/>
              </a:rPr>
            </a:br>
            <a:r>
              <a:rPr lang="en-US" sz="2000" dirty="0">
                <a:latin typeface="+mn-lt"/>
              </a:rPr>
              <a:t>Nicholas P. Jones, Executive Vice President and Vice President for Academic Affairs </a:t>
            </a:r>
            <a:r>
              <a:rPr lang="en-US" sz="1800" dirty="0">
                <a:latin typeface="+mn-lt"/>
              </a:rPr>
              <a:t>November 14, 2024 </a:t>
            </a:r>
            <a:endParaRPr lang="en-US" sz="2400" dirty="0">
              <a:latin typeface="+mn-lt"/>
            </a:endParaRPr>
          </a:p>
        </p:txBody>
      </p:sp>
    </p:spTree>
    <p:extLst>
      <p:ext uri="{BB962C8B-B14F-4D97-AF65-F5344CB8AC3E}">
        <p14:creationId xmlns:p14="http://schemas.microsoft.com/office/powerpoint/2010/main" val="387226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D293-579A-4B6C-84F4-B12B58058830}"/>
              </a:ext>
            </a:extLst>
          </p:cNvPr>
          <p:cNvSpPr>
            <a:spLocks noGrp="1"/>
          </p:cNvSpPr>
          <p:nvPr>
            <p:ph type="title"/>
          </p:nvPr>
        </p:nvSpPr>
        <p:spPr>
          <a:xfrm>
            <a:off x="838200" y="215500"/>
            <a:ext cx="10515600" cy="1111135"/>
          </a:xfrm>
        </p:spPr>
        <p:txBody>
          <a:bodyPr>
            <a:normAutofit/>
          </a:bodyPr>
          <a:lstStyle/>
          <a:p>
            <a:pPr algn="ctr"/>
            <a:r>
              <a:rPr lang="en-US" sz="3600" dirty="0">
                <a:solidFill>
                  <a:srgbClr val="003366"/>
                </a:solidFill>
              </a:rPr>
              <a:t>STATE FUNDED UTILITIES</a:t>
            </a:r>
            <a:endParaRPr lang="en-US" sz="3600" dirty="0"/>
          </a:p>
        </p:txBody>
      </p:sp>
      <p:sp>
        <p:nvSpPr>
          <p:cNvPr id="4" name="Slide Number Placeholder 3">
            <a:extLst>
              <a:ext uri="{FF2B5EF4-FFF2-40B4-BE49-F238E27FC236}">
                <a16:creationId xmlns:a16="http://schemas.microsoft.com/office/drawing/2014/main" id="{CC35B179-B36D-4C3C-94C7-09BA1323F3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8" name="Content Placeholder 3" descr="State funded utilities comparison for 2021 to 2025">
            <a:extLst>
              <a:ext uri="{FF2B5EF4-FFF2-40B4-BE49-F238E27FC236}">
                <a16:creationId xmlns:a16="http://schemas.microsoft.com/office/drawing/2014/main" id="{47321782-1750-411A-9A7B-0446A2A3B771}"/>
              </a:ext>
            </a:extLst>
          </p:cNvPr>
          <p:cNvGraphicFramePr>
            <a:graphicFrameLocks noGrp="1"/>
          </p:cNvGraphicFramePr>
          <p:nvPr>
            <p:extLst>
              <p:ext uri="{D42A27DB-BD31-4B8C-83A1-F6EECF244321}">
                <p14:modId xmlns:p14="http://schemas.microsoft.com/office/powerpoint/2010/main" val="4107237623"/>
              </p:ext>
            </p:extLst>
          </p:nvPr>
        </p:nvGraphicFramePr>
        <p:xfrm>
          <a:off x="1163782" y="1476260"/>
          <a:ext cx="9908771" cy="488009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F19AE96-F0CA-6D19-B8E9-B845AB468E4E}"/>
              </a:ext>
            </a:extLst>
          </p:cNvPr>
          <p:cNvSpPr txBox="1"/>
          <p:nvPr/>
        </p:nvSpPr>
        <p:spPr>
          <a:xfrm>
            <a:off x="2061556" y="1351045"/>
            <a:ext cx="1694411" cy="307777"/>
          </a:xfrm>
          <a:prstGeom prst="rect">
            <a:avLst/>
          </a:prstGeom>
          <a:noFill/>
        </p:spPr>
        <p:txBody>
          <a:bodyPr wrap="square" rtlCol="0">
            <a:spAutoFit/>
          </a:bodyPr>
          <a:lstStyle/>
          <a:p>
            <a:r>
              <a:rPr lang="en-US" sz="1400" dirty="0"/>
              <a:t>$ in Thousands</a:t>
            </a:r>
          </a:p>
        </p:txBody>
      </p:sp>
    </p:spTree>
    <p:extLst>
      <p:ext uri="{BB962C8B-B14F-4D97-AF65-F5344CB8AC3E}">
        <p14:creationId xmlns:p14="http://schemas.microsoft.com/office/powerpoint/2010/main" val="391285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40EEB9-1CE1-0AD4-2E07-9F782D512A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673"/>
            <a:ext cx="12192000" cy="6854653"/>
          </a:xfrm>
          <a:prstGeom prst="rect">
            <a:avLst/>
          </a:prstGeom>
          <a:ln>
            <a:solidFill>
              <a:srgbClr val="000000">
                <a:alpha val="12941"/>
              </a:srgbClr>
            </a:solidFill>
          </a:ln>
        </p:spPr>
      </p:pic>
      <p:sp>
        <p:nvSpPr>
          <p:cNvPr id="6" name="Title 4">
            <a:extLst>
              <a:ext uri="{FF2B5EF4-FFF2-40B4-BE49-F238E27FC236}">
                <a16:creationId xmlns:a16="http://schemas.microsoft.com/office/drawing/2014/main" id="{F002FB16-022C-4DB1-451A-DD7715955FCB}"/>
              </a:ext>
            </a:extLst>
          </p:cNvPr>
          <p:cNvSpPr txBox="1">
            <a:spLocks noGrp="1"/>
          </p:cNvSpPr>
          <p:nvPr>
            <p:ph type="title" idx="4294967295"/>
          </p:nvPr>
        </p:nvSpPr>
        <p:spPr>
          <a:xfrm>
            <a:off x="922149" y="650929"/>
            <a:ext cx="9878082" cy="11790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2852"/>
                </a:solidFill>
                <a:effectLst/>
                <a:uLnTx/>
                <a:uFillTx/>
                <a:latin typeface="Arial" panose="020B0604020202020204" pitchFamily="34" charset="0"/>
                <a:ea typeface="+mj-ea"/>
                <a:cs typeface="+mj-cs"/>
              </a:rPr>
              <a:t>TECHNOLOGY/CYBER SECURITY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2852"/>
                </a:solidFill>
                <a:effectLst/>
                <a:uLnTx/>
                <a:uFillTx/>
                <a:latin typeface="Arial" panose="020B0604020202020204" pitchFamily="34" charset="0"/>
                <a:ea typeface="+mj-ea"/>
                <a:cs typeface="+mj-cs"/>
              </a:rPr>
              <a:t>INFRASTRUCTURE</a:t>
            </a:r>
            <a:endPar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7" name="Content Placeholder 6">
            <a:extLst>
              <a:ext uri="{FF2B5EF4-FFF2-40B4-BE49-F238E27FC236}">
                <a16:creationId xmlns:a16="http://schemas.microsoft.com/office/drawing/2014/main" id="{817FB9A2-521A-9347-979E-96632D187509}"/>
              </a:ext>
            </a:extLst>
          </p:cNvPr>
          <p:cNvSpPr>
            <a:spLocks noGrp="1"/>
          </p:cNvSpPr>
          <p:nvPr>
            <p:ph idx="1"/>
          </p:nvPr>
        </p:nvSpPr>
        <p:spPr>
          <a:xfrm>
            <a:off x="1227415" y="2007431"/>
            <a:ext cx="9071209" cy="3670041"/>
          </a:xfrm>
        </p:spPr>
        <p:txBody>
          <a:bodyPr>
            <a:noAutofit/>
          </a:bodyPr>
          <a:lstStyle/>
          <a:p>
            <a:pPr marL="0" indent="0">
              <a:buNone/>
            </a:pPr>
            <a:r>
              <a:rPr lang="en-US" sz="2800" dirty="0">
                <a:ea typeface="Cambria" panose="02040503050406030204" pitchFamily="18" charset="0"/>
              </a:rPr>
              <a:t>Funding necessary to support:</a:t>
            </a:r>
          </a:p>
          <a:p>
            <a:pPr marL="519113" indent="-273050">
              <a:spcBef>
                <a:spcPts val="1200"/>
              </a:spcBef>
              <a:buFont typeface="Arial" panose="020B0604020202020204" pitchFamily="34" charset="0"/>
              <a:buChar char="•"/>
            </a:pPr>
            <a:r>
              <a:rPr lang="en-US" dirty="0">
                <a:ea typeface="Cambria" panose="02040503050406030204" pitchFamily="18" charset="0"/>
              </a:rPr>
              <a:t>Increasing cybersecurity threats </a:t>
            </a:r>
          </a:p>
          <a:p>
            <a:pPr marL="519113" indent="-273050">
              <a:spcBef>
                <a:spcPts val="1200"/>
              </a:spcBef>
              <a:buFont typeface="Arial" panose="020B0604020202020204" pitchFamily="34" charset="0"/>
              <a:buChar char="•"/>
            </a:pPr>
            <a:r>
              <a:rPr lang="en-US" dirty="0">
                <a:ea typeface="Cambria" panose="02040503050406030204" pitchFamily="18" charset="0"/>
              </a:rPr>
              <a:t>Increasing reliance upon electronic systems and related data stores</a:t>
            </a:r>
          </a:p>
          <a:p>
            <a:pPr marL="519113" indent="-273050">
              <a:spcBef>
                <a:spcPts val="1200"/>
              </a:spcBef>
              <a:buFont typeface="Arial" panose="020B0604020202020204" pitchFamily="34" charset="0"/>
              <a:buChar char="•"/>
            </a:pPr>
            <a:r>
              <a:rPr lang="en-US" dirty="0">
                <a:ea typeface="Cambria" panose="02040503050406030204" pitchFamily="18" charset="0"/>
              </a:rPr>
              <a:t>Increasing costs for software and hardware beyond inflationary levels</a:t>
            </a:r>
          </a:p>
          <a:p>
            <a:pPr marL="519113" indent="-273050">
              <a:spcBef>
                <a:spcPts val="1200"/>
              </a:spcBef>
              <a:buFont typeface="Arial" panose="020B0604020202020204" pitchFamily="34" charset="0"/>
              <a:buChar char="•"/>
            </a:pPr>
            <a:r>
              <a:rPr lang="en-US" dirty="0">
                <a:ea typeface="Cambria" panose="02040503050406030204" pitchFamily="18" charset="0"/>
              </a:rPr>
              <a:t>Moderate upgrades to software and hardware that are crucial to our students, faculty, and staff</a:t>
            </a:r>
          </a:p>
          <a:p>
            <a:pPr marL="0" indent="0">
              <a:buNone/>
            </a:pPr>
            <a:endParaRPr lang="en-US" dirty="0"/>
          </a:p>
        </p:txBody>
      </p:sp>
      <p:pic>
        <p:nvPicPr>
          <p:cNvPr id="11" name="Picture 10">
            <a:extLst>
              <a:ext uri="{FF2B5EF4-FFF2-40B4-BE49-F238E27FC236}">
                <a16:creationId xmlns:a16="http://schemas.microsoft.com/office/drawing/2014/main" id="{79E99F9C-4B90-4C90-E2AB-C90E56E4BF9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sp>
        <p:nvSpPr>
          <p:cNvPr id="4" name="Slide Number Placeholder 3">
            <a:extLst>
              <a:ext uri="{FF2B5EF4-FFF2-40B4-BE49-F238E27FC236}">
                <a16:creationId xmlns:a16="http://schemas.microsoft.com/office/drawing/2014/main" id="{CC35B179-B36D-4C3C-94C7-09BA1323F3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518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A842B9-12F8-9961-77BE-6D89604E5CB7}"/>
              </a:ext>
            </a:extLst>
          </p:cNvPr>
          <p:cNvSpPr txBox="1">
            <a:spLocks noGrp="1"/>
          </p:cNvSpPr>
          <p:nvPr>
            <p:ph type="title" idx="4294967295"/>
          </p:nvPr>
        </p:nvSpPr>
        <p:spPr>
          <a:xfrm>
            <a:off x="612183" y="880924"/>
            <a:ext cx="11383505" cy="730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2852"/>
                </a:solidFill>
                <a:effectLst/>
                <a:uLnTx/>
                <a:uFillTx/>
                <a:latin typeface="Arial" panose="020B0604020202020204" pitchFamily="34" charset="0"/>
                <a:ea typeface="+mj-ea"/>
                <a:cs typeface="+mj-cs"/>
              </a:rPr>
              <a:t>IV. GRF/EAF SEPARATE LINE-ITEM OPERATIONS</a:t>
            </a:r>
            <a:endPar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6" name="TextBox 5">
            <a:extLst>
              <a:ext uri="{FF2B5EF4-FFF2-40B4-BE49-F238E27FC236}">
                <a16:creationId xmlns:a16="http://schemas.microsoft.com/office/drawing/2014/main" id="{F0ED38E7-590D-F278-7D68-E219A3C35E97}"/>
              </a:ext>
            </a:extLst>
          </p:cNvPr>
          <p:cNvSpPr txBox="1"/>
          <p:nvPr/>
        </p:nvSpPr>
        <p:spPr>
          <a:xfrm>
            <a:off x="965626" y="1920487"/>
            <a:ext cx="10388173" cy="30162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a:solidFill>
                  <a:prstClr val="black"/>
                </a:solidFill>
                <a:latin typeface="Arial" panose="020B0604020202020204"/>
                <a:ea typeface="Cambria" panose="02040503050406030204" pitchFamily="18" charset="0"/>
              </a:rPr>
              <a:t>Inflationary increases for separate line-item appropriations that fund specific programs/operations across our universities</a:t>
            </a:r>
            <a:endParaRPr kumimoji="0" lang="en-US" sz="3000" b="0" i="0" u="none" strike="noStrike" kern="1200" cap="none" spc="0" normalizeH="0" baseline="0" noProof="0" dirty="0">
              <a:ln>
                <a:noFill/>
              </a:ln>
              <a:solidFill>
                <a:prstClr val="black"/>
              </a:solidFill>
              <a:effectLst/>
              <a:uLnTx/>
              <a:uFillTx/>
              <a:latin typeface="Arial" panose="020B0604020202020204"/>
              <a:ea typeface="Cambria" panose="02040503050406030204" pitchFamily="18" charset="0"/>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Arial" panose="020B0604020202020204"/>
                <a:ea typeface="Cambria" panose="02040503050406030204" pitchFamily="18" charset="0"/>
                <a:cs typeface="+mn-cs"/>
              </a:rPr>
              <a:t>$250 thousand for the Hispanic Center of Excellence to enhance UIC’s role as a Hispanic Serving Institution and Minority Serving Institution</a:t>
            </a:r>
          </a:p>
        </p:txBody>
      </p:sp>
      <p:sp>
        <p:nvSpPr>
          <p:cNvPr id="4" name="Slide Number Placeholder 3">
            <a:extLst>
              <a:ext uri="{FF2B5EF4-FFF2-40B4-BE49-F238E27FC236}">
                <a16:creationId xmlns:a16="http://schemas.microsoft.com/office/drawing/2014/main" id="{38181663-C1A8-FD63-2A28-B1E02D6B437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657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415E-AB4B-1125-65C6-CAFF61C6FB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313DBE-2B89-9F95-6A24-13D9F1A0A258}"/>
              </a:ext>
            </a:extLst>
          </p:cNvPr>
          <p:cNvSpPr txBox="1">
            <a:spLocks noGrp="1"/>
          </p:cNvSpPr>
          <p:nvPr>
            <p:ph type="title" idx="4294967295"/>
          </p:nvPr>
        </p:nvSpPr>
        <p:spPr>
          <a:xfrm>
            <a:off x="435243" y="880924"/>
            <a:ext cx="11560445" cy="730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2852"/>
                </a:solidFill>
                <a:effectLst/>
                <a:uLnTx/>
                <a:uFillTx/>
                <a:latin typeface="Arial" panose="020B0604020202020204" pitchFamily="34" charset="0"/>
                <a:ea typeface="+mj-ea"/>
                <a:cs typeface="+mj-cs"/>
              </a:rPr>
              <a:t>ADDENDUM</a:t>
            </a:r>
            <a:endPar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6" name="TextBox 5">
            <a:extLst>
              <a:ext uri="{FF2B5EF4-FFF2-40B4-BE49-F238E27FC236}">
                <a16:creationId xmlns:a16="http://schemas.microsoft.com/office/drawing/2014/main" id="{3243E36E-926A-E0E6-9F1C-269AD380985A}"/>
              </a:ext>
            </a:extLst>
          </p:cNvPr>
          <p:cNvSpPr txBox="1"/>
          <p:nvPr/>
        </p:nvSpPr>
        <p:spPr>
          <a:xfrm>
            <a:off x="965627" y="1920487"/>
            <a:ext cx="10047514" cy="301621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1200"/>
              </a:spcBef>
              <a:spcAft>
                <a:spcPts val="0"/>
              </a:spcAft>
              <a:buClrTx/>
              <a:buSzTx/>
              <a:buFont typeface="+mj-lt"/>
              <a:buAutoNum type="romanUcPeriod"/>
              <a:tabLst/>
              <a:defRPr/>
            </a:pPr>
            <a:r>
              <a:rPr kumimoji="0" lang="en-US" sz="3000" b="0" i="0" u="none" strike="noStrike" kern="1200" cap="none" spc="0" normalizeH="0" baseline="0" noProof="0" dirty="0">
                <a:ln>
                  <a:noFill/>
                </a:ln>
                <a:solidFill>
                  <a:prstClr val="black"/>
                </a:solidFill>
                <a:effectLst/>
                <a:uLnTx/>
                <a:uFillTx/>
                <a:latin typeface="Arial" panose="020B0604020202020204"/>
                <a:ea typeface="Cambria" panose="02040503050406030204" pitchFamily="18" charset="0"/>
                <a:cs typeface="+mn-cs"/>
              </a:rPr>
              <a:t>Prairie Research Institute – inflationary increase requested to recognize increasing costs of operations</a:t>
            </a:r>
          </a:p>
          <a:p>
            <a:pPr marL="571500" marR="0" lvl="0" indent="-571500" algn="l" defTabSz="914400" rtl="0" eaLnBrk="1" fontAlgn="auto" latinLnBrk="0" hangingPunct="1">
              <a:lnSpc>
                <a:spcPct val="100000"/>
              </a:lnSpc>
              <a:spcBef>
                <a:spcPts val="1200"/>
              </a:spcBef>
              <a:spcAft>
                <a:spcPts val="0"/>
              </a:spcAft>
              <a:buClrTx/>
              <a:buSzTx/>
              <a:buFont typeface="+mj-lt"/>
              <a:buAutoNum type="romanUcPeriod"/>
              <a:tabLst/>
              <a:defRPr/>
            </a:pPr>
            <a:r>
              <a:rPr kumimoji="0" lang="en-US" sz="3000" b="0" i="0" u="none" strike="noStrike" kern="1200" cap="none" spc="0" normalizeH="0" baseline="0" noProof="0" dirty="0">
                <a:ln>
                  <a:noFill/>
                </a:ln>
                <a:solidFill>
                  <a:prstClr val="black"/>
                </a:solidFill>
                <a:effectLst/>
                <a:uLnTx/>
                <a:uFillTx/>
                <a:latin typeface="Arial" panose="020B0604020202020204"/>
                <a:ea typeface="Cambria" panose="02040503050406030204" pitchFamily="18" charset="0"/>
                <a:cs typeface="+mn-cs"/>
              </a:rPr>
              <a:t>University of Illinois Hospital – requested increase will allow the hospital to maximize federal matching dollars for Medicaid patient care services and to help offset increasing costs of operations</a:t>
            </a:r>
          </a:p>
        </p:txBody>
      </p:sp>
      <p:sp>
        <p:nvSpPr>
          <p:cNvPr id="4" name="Slide Number Placeholder 3">
            <a:extLst>
              <a:ext uri="{FF2B5EF4-FFF2-40B4-BE49-F238E27FC236}">
                <a16:creationId xmlns:a16="http://schemas.microsoft.com/office/drawing/2014/main" id="{A3B75977-4D51-DEA2-3B28-5E7E2EDC07E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38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9E4F-662F-44E8-B087-A977039AAED4}"/>
              </a:ext>
            </a:extLst>
          </p:cNvPr>
          <p:cNvSpPr>
            <a:spLocks noGrp="1"/>
          </p:cNvSpPr>
          <p:nvPr>
            <p:ph type="title"/>
          </p:nvPr>
        </p:nvSpPr>
        <p:spPr>
          <a:xfrm>
            <a:off x="838200" y="246376"/>
            <a:ext cx="10515600" cy="659670"/>
          </a:xfrm>
        </p:spPr>
        <p:txBody>
          <a:bodyPr>
            <a:normAutofit/>
          </a:bodyPr>
          <a:lstStyle/>
          <a:p>
            <a:pPr algn="ctr"/>
            <a:r>
              <a:rPr lang="en-US" sz="3600" b="1" kern="1200" spc="0" dirty="0">
                <a:solidFill>
                  <a:srgbClr val="003366"/>
                </a:solidFill>
                <a:effectLst/>
                <a:latin typeface="Arial" panose="020B0604020202020204" pitchFamily="34" charset="0"/>
                <a:ea typeface="+mn-ea"/>
                <a:cs typeface="Arial" panose="020B0604020202020204" pitchFamily="34" charset="0"/>
              </a:rPr>
              <a:t>FY 2026 GENERAL FUNDS BUDGET REQUEST</a:t>
            </a:r>
            <a:endParaRPr lang="en-US" sz="3600" dirty="0"/>
          </a:p>
        </p:txBody>
      </p:sp>
      <p:sp>
        <p:nvSpPr>
          <p:cNvPr id="19" name="TextBox 18">
            <a:extLst>
              <a:ext uri="{FF2B5EF4-FFF2-40B4-BE49-F238E27FC236}">
                <a16:creationId xmlns:a16="http://schemas.microsoft.com/office/drawing/2014/main" id="{871298EE-5FA6-1E74-7588-73C0C5846B6D}"/>
              </a:ext>
            </a:extLst>
          </p:cNvPr>
          <p:cNvSpPr txBox="1"/>
          <p:nvPr/>
        </p:nvSpPr>
        <p:spPr>
          <a:xfrm>
            <a:off x="0" y="816671"/>
            <a:ext cx="12192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Cambria" panose="02040503050406030204" pitchFamily="18" charset="0"/>
                <a:cs typeface="+mn-cs"/>
              </a:rPr>
              <a:t>(Dollars in Thousands)</a:t>
            </a:r>
          </a:p>
        </p:txBody>
      </p:sp>
      <p:grpSp>
        <p:nvGrpSpPr>
          <p:cNvPr id="16" name="Group 15">
            <a:extLst>
              <a:ext uri="{FF2B5EF4-FFF2-40B4-BE49-F238E27FC236}">
                <a16:creationId xmlns:a16="http://schemas.microsoft.com/office/drawing/2014/main" id="{40E1A1E3-E484-4580-83A5-50DFBE363B57}"/>
              </a:ext>
              <a:ext uri="{C183D7F6-B498-43B3-948B-1728B52AA6E4}">
                <adec:decorative xmlns:adec="http://schemas.microsoft.com/office/drawing/2017/decorative" val="1"/>
              </a:ext>
            </a:extLst>
          </p:cNvPr>
          <p:cNvGrpSpPr/>
          <p:nvPr/>
        </p:nvGrpSpPr>
        <p:grpSpPr>
          <a:xfrm>
            <a:off x="1015620" y="1694743"/>
            <a:ext cx="774317" cy="4250333"/>
            <a:chOff x="645009" y="1445698"/>
            <a:chExt cx="774317" cy="4025375"/>
          </a:xfrm>
        </p:grpSpPr>
        <p:grpSp>
          <p:nvGrpSpPr>
            <p:cNvPr id="5" name="Group 4">
              <a:extLst>
                <a:ext uri="{FF2B5EF4-FFF2-40B4-BE49-F238E27FC236}">
                  <a16:creationId xmlns:a16="http://schemas.microsoft.com/office/drawing/2014/main" id="{0445A25C-285C-4860-BEE9-23E323CCE642}"/>
                </a:ext>
                <a:ext uri="{C183D7F6-B498-43B3-948B-1728B52AA6E4}">
                  <adec:decorative xmlns:adec="http://schemas.microsoft.com/office/drawing/2017/decorative" val="1"/>
                </a:ext>
              </a:extLst>
            </p:cNvPr>
            <p:cNvGrpSpPr/>
            <p:nvPr/>
          </p:nvGrpSpPr>
          <p:grpSpPr>
            <a:xfrm>
              <a:off x="645009" y="1445698"/>
              <a:ext cx="712044" cy="629070"/>
              <a:chOff x="1764343" y="667951"/>
              <a:chExt cx="1051068" cy="928587"/>
            </a:xfrm>
          </p:grpSpPr>
          <p:sp>
            <p:nvSpPr>
              <p:cNvPr id="6" name="Triangle 8">
                <a:extLst>
                  <a:ext uri="{FF2B5EF4-FFF2-40B4-BE49-F238E27FC236}">
                    <a16:creationId xmlns:a16="http://schemas.microsoft.com/office/drawing/2014/main" id="{A97BD8D5-90AF-43C9-8FD0-947A15A0C5A6}"/>
                  </a:ext>
                </a:extLst>
              </p:cNvPr>
              <p:cNvSpPr/>
              <p:nvPr/>
            </p:nvSpPr>
            <p:spPr>
              <a:xfrm rot="5400000">
                <a:off x="2366526" y="999761"/>
                <a:ext cx="627816" cy="2699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AA03A2C-8628-45FE-8DA3-204CFE48B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343" y="667951"/>
                <a:ext cx="944840" cy="928587"/>
              </a:xfrm>
              <a:prstGeom prst="rect">
                <a:avLst/>
              </a:prstGeom>
            </p:spPr>
          </p:pic>
        </p:grpSp>
        <p:grpSp>
          <p:nvGrpSpPr>
            <p:cNvPr id="11" name="Group 10">
              <a:extLst>
                <a:ext uri="{FF2B5EF4-FFF2-40B4-BE49-F238E27FC236}">
                  <a16:creationId xmlns:a16="http://schemas.microsoft.com/office/drawing/2014/main" id="{427BD1F5-DD8F-4EAC-9B02-02EEE5D9E15B}"/>
                </a:ext>
                <a:ext uri="{C183D7F6-B498-43B3-948B-1728B52AA6E4}">
                  <adec:decorative xmlns:adec="http://schemas.microsoft.com/office/drawing/2017/decorative" val="1"/>
                </a:ext>
              </a:extLst>
            </p:cNvPr>
            <p:cNvGrpSpPr/>
            <p:nvPr/>
          </p:nvGrpSpPr>
          <p:grpSpPr>
            <a:xfrm>
              <a:off x="674894" y="4817932"/>
              <a:ext cx="744432" cy="653141"/>
              <a:chOff x="1784260" y="4253974"/>
              <a:chExt cx="1098875" cy="964118"/>
            </a:xfrm>
          </p:grpSpPr>
          <p:sp>
            <p:nvSpPr>
              <p:cNvPr id="12" name="Triangle 10">
                <a:extLst>
                  <a:ext uri="{FF2B5EF4-FFF2-40B4-BE49-F238E27FC236}">
                    <a16:creationId xmlns:a16="http://schemas.microsoft.com/office/drawing/2014/main" id="{F5E5820B-07A0-4673-8A23-7EF3B8B2B9C2}"/>
                  </a:ext>
                </a:extLst>
              </p:cNvPr>
              <p:cNvSpPr/>
              <p:nvPr/>
            </p:nvSpPr>
            <p:spPr>
              <a:xfrm rot="5400000">
                <a:off x="2434250" y="4608420"/>
                <a:ext cx="627817" cy="2699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FF263FE6-8721-4AE8-B8D3-BA04402277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260" y="4253974"/>
                <a:ext cx="944838" cy="964118"/>
              </a:xfrm>
              <a:prstGeom prst="rect">
                <a:avLst/>
              </a:prstGeom>
            </p:spPr>
          </p:pic>
        </p:grpSp>
      </p:grpSp>
      <p:sp>
        <p:nvSpPr>
          <p:cNvPr id="4" name="Slide Number Placeholder 3">
            <a:extLst>
              <a:ext uri="{FF2B5EF4-FFF2-40B4-BE49-F238E27FC236}">
                <a16:creationId xmlns:a16="http://schemas.microsoft.com/office/drawing/2014/main" id="{CE70733A-4DBF-473E-836B-A724624FE21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A1E46AD8-616C-41D2-7D23-563840976D8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561" y="4041301"/>
            <a:ext cx="731520" cy="618979"/>
          </a:xfrm>
          <a:prstGeom prst="rect">
            <a:avLst/>
          </a:prstGeom>
        </p:spPr>
      </p:pic>
      <p:graphicFrame>
        <p:nvGraphicFramePr>
          <p:cNvPr id="29" name="Object 28" descr="Overview of the Budget Request">
            <a:extLst>
              <a:ext uri="{FF2B5EF4-FFF2-40B4-BE49-F238E27FC236}">
                <a16:creationId xmlns:a16="http://schemas.microsoft.com/office/drawing/2014/main" id="{36008976-DD60-B1E4-9CA8-C1A980DFC627}"/>
              </a:ext>
            </a:extLst>
          </p:cNvPr>
          <p:cNvGraphicFramePr>
            <a:graphicFrameLocks noChangeAspect="1"/>
          </p:cNvGraphicFramePr>
          <p:nvPr>
            <p:extLst>
              <p:ext uri="{D42A27DB-BD31-4B8C-83A1-F6EECF244321}">
                <p14:modId xmlns:p14="http://schemas.microsoft.com/office/powerpoint/2010/main" val="2078546804"/>
              </p:ext>
            </p:extLst>
          </p:nvPr>
        </p:nvGraphicFramePr>
        <p:xfrm>
          <a:off x="1880435" y="1322139"/>
          <a:ext cx="9070124" cy="4787790"/>
        </p:xfrm>
        <a:graphic>
          <a:graphicData uri="http://schemas.openxmlformats.org/presentationml/2006/ole">
            <mc:AlternateContent xmlns:mc="http://schemas.openxmlformats.org/markup-compatibility/2006">
              <mc:Choice xmlns:v="urn:schemas-microsoft-com:vml" Requires="v">
                <p:oleObj name="Worksheet" r:id="rId7" imgW="6153069" imgH="3248176" progId="Excel.Sheet.12">
                  <p:embed/>
                </p:oleObj>
              </mc:Choice>
              <mc:Fallback>
                <p:oleObj name="Worksheet" r:id="rId7" imgW="6153069" imgH="3248176" progId="Excel.Sheet.12">
                  <p:embed/>
                  <p:pic>
                    <p:nvPicPr>
                      <p:cNvPr id="0" name=""/>
                      <p:cNvPicPr/>
                      <p:nvPr/>
                    </p:nvPicPr>
                    <p:blipFill>
                      <a:blip r:embed="rId8"/>
                      <a:stretch>
                        <a:fillRect/>
                      </a:stretch>
                    </p:blipFill>
                    <p:spPr>
                      <a:xfrm>
                        <a:off x="1880435" y="1322139"/>
                        <a:ext cx="9070124" cy="4787790"/>
                      </a:xfrm>
                      <a:prstGeom prst="rect">
                        <a:avLst/>
                      </a:prstGeom>
                    </p:spPr>
                  </p:pic>
                </p:oleObj>
              </mc:Fallback>
            </mc:AlternateContent>
          </a:graphicData>
        </a:graphic>
      </p:graphicFrame>
    </p:spTree>
    <p:extLst>
      <p:ext uri="{BB962C8B-B14F-4D97-AF65-F5344CB8AC3E}">
        <p14:creationId xmlns:p14="http://schemas.microsoft.com/office/powerpoint/2010/main" val="208724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DA16EF-5817-43CE-7943-6A682C81D1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673"/>
            <a:ext cx="12192000" cy="6854653"/>
          </a:xfrm>
          <a:prstGeom prst="rect">
            <a:avLst/>
          </a:prstGeom>
        </p:spPr>
      </p:pic>
      <p:sp>
        <p:nvSpPr>
          <p:cNvPr id="2" name="Title 1">
            <a:extLst>
              <a:ext uri="{FF2B5EF4-FFF2-40B4-BE49-F238E27FC236}">
                <a16:creationId xmlns:a16="http://schemas.microsoft.com/office/drawing/2014/main" id="{987878EC-1207-454C-9980-C97B92718943}"/>
              </a:ext>
            </a:extLst>
          </p:cNvPr>
          <p:cNvSpPr>
            <a:spLocks noGrp="1"/>
          </p:cNvSpPr>
          <p:nvPr>
            <p:ph type="title"/>
          </p:nvPr>
        </p:nvSpPr>
        <p:spPr>
          <a:xfrm>
            <a:off x="749300" y="2536825"/>
            <a:ext cx="10515600" cy="2594395"/>
          </a:xfrm>
        </p:spPr>
        <p:txBody>
          <a:bodyPr>
            <a:normAutofit/>
          </a:bodyPr>
          <a:lstStyle/>
          <a:p>
            <a:pPr algn="ctr"/>
            <a:r>
              <a:rPr lang="en-US" kern="1200" dirty="0">
                <a:solidFill>
                  <a:srgbClr val="003366"/>
                </a:solidFill>
                <a:effectLst/>
                <a:latin typeface="+mj-lt"/>
                <a:ea typeface="Cambria" panose="02040503050406030204" pitchFamily="18" charset="0"/>
                <a:cs typeface="+mn-cs"/>
              </a:rPr>
              <a:t>CAPITAL </a:t>
            </a:r>
            <a:r>
              <a:rPr lang="en-US" kern="1200" dirty="0">
                <a:solidFill>
                  <a:srgbClr val="003366"/>
                </a:solidFill>
                <a:effectLst/>
                <a:latin typeface="+mj-lt"/>
                <a:ea typeface="Cambria" panose="02040503050406030204" pitchFamily="18" charset="0"/>
                <a:cs typeface="Arial" panose="020B0604020202020204" pitchFamily="34" charset="0"/>
              </a:rPr>
              <a:t>REQUESTS</a:t>
            </a:r>
            <a:br>
              <a:rPr lang="en-US" sz="3600" kern="1200" dirty="0">
                <a:solidFill>
                  <a:srgbClr val="003366"/>
                </a:solidFill>
                <a:effectLst/>
                <a:latin typeface="+mj-lt"/>
                <a:ea typeface="Cambria" panose="02040503050406030204" pitchFamily="18" charset="0"/>
                <a:cs typeface="Arial" panose="020B0604020202020204" pitchFamily="34" charset="0"/>
              </a:rPr>
            </a:br>
            <a:br>
              <a:rPr lang="en-US" sz="3600" kern="1200" dirty="0">
                <a:solidFill>
                  <a:srgbClr val="003366"/>
                </a:solidFill>
                <a:effectLst/>
                <a:latin typeface="+mj-lt"/>
                <a:ea typeface="Cambria" panose="02040503050406030204" pitchFamily="18" charset="0"/>
                <a:cs typeface="Arial" panose="020B0604020202020204" pitchFamily="34" charset="0"/>
              </a:rPr>
            </a:br>
            <a:r>
              <a:rPr lang="en-US" sz="3600" kern="1200" dirty="0">
                <a:solidFill>
                  <a:srgbClr val="003366"/>
                </a:solidFill>
                <a:effectLst/>
                <a:latin typeface="+mj-lt"/>
                <a:ea typeface="Cambria" panose="02040503050406030204" pitchFamily="18" charset="0"/>
                <a:cs typeface="Arial" panose="020B0604020202020204" pitchFamily="34" charset="0"/>
              </a:rPr>
              <a:t>Implementing the </a:t>
            </a:r>
            <a:br>
              <a:rPr lang="en-US" sz="3600" kern="1200" dirty="0">
                <a:solidFill>
                  <a:srgbClr val="003366"/>
                </a:solidFill>
                <a:effectLst/>
                <a:latin typeface="+mj-lt"/>
                <a:ea typeface="Cambria" panose="02040503050406030204" pitchFamily="18" charset="0"/>
                <a:cs typeface="Arial" panose="020B0604020202020204" pitchFamily="34" charset="0"/>
              </a:rPr>
            </a:br>
            <a:r>
              <a:rPr lang="en-US" sz="3600" kern="1200" dirty="0">
                <a:solidFill>
                  <a:srgbClr val="003366"/>
                </a:solidFill>
                <a:effectLst/>
                <a:latin typeface="+mj-lt"/>
                <a:ea typeface="Cambria" panose="02040503050406030204" pitchFamily="18" charset="0"/>
                <a:cs typeface="Arial" panose="020B0604020202020204" pitchFamily="34" charset="0"/>
              </a:rPr>
              <a:t>Long-Term Capital Plan</a:t>
            </a:r>
            <a:endParaRPr lang="en-US" sz="3600" dirty="0"/>
          </a:p>
        </p:txBody>
      </p:sp>
      <p:sp>
        <p:nvSpPr>
          <p:cNvPr id="4" name="Slide Number Placeholder 3">
            <a:extLst>
              <a:ext uri="{FF2B5EF4-FFF2-40B4-BE49-F238E27FC236}">
                <a16:creationId xmlns:a16="http://schemas.microsoft.com/office/drawing/2014/main" id="{429FED93-2DAC-45F5-97E6-55B26269F2E3}"/>
              </a:ext>
              <a:ext uri="{C183D7F6-B498-43B3-948B-1728B52AA6E4}">
                <adec:decorative xmlns:adec="http://schemas.microsoft.com/office/drawing/2017/decorative" val="1"/>
              </a:ext>
            </a:extLst>
          </p:cNvPr>
          <p:cNvSpPr>
            <a:spLocks noGrp="1"/>
          </p:cNvSpPr>
          <p:nvPr>
            <p:ph type="sldNum" sz="quarter" idx="12"/>
          </p:nvPr>
        </p:nvSpPr>
        <p:spPr/>
        <p:txBody>
          <a:bodyPr/>
          <a:lstStyle/>
          <a:p>
            <a:fld id="{51270425-4BE7-4157-8812-4D12657AEB50}" type="slidenum">
              <a:rPr lang="en-US" smtClean="0"/>
              <a:t>15</a:t>
            </a:fld>
            <a:endParaRPr lang="en-US" dirty="0"/>
          </a:p>
        </p:txBody>
      </p:sp>
      <p:pic>
        <p:nvPicPr>
          <p:cNvPr id="8" name="Picture 7">
            <a:extLst>
              <a:ext uri="{FF2B5EF4-FFF2-40B4-BE49-F238E27FC236}">
                <a16:creationId xmlns:a16="http://schemas.microsoft.com/office/drawing/2014/main" id="{B9F8E1B0-A798-0EC4-CF2B-DF272D0B09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spTree>
    <p:extLst>
      <p:ext uri="{BB962C8B-B14F-4D97-AF65-F5344CB8AC3E}">
        <p14:creationId xmlns:p14="http://schemas.microsoft.com/office/powerpoint/2010/main" val="42568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1DA1-0CF0-4829-8FC6-76AF385C8F90}"/>
              </a:ext>
            </a:extLst>
          </p:cNvPr>
          <p:cNvSpPr>
            <a:spLocks noGrp="1"/>
          </p:cNvSpPr>
          <p:nvPr>
            <p:ph type="title"/>
          </p:nvPr>
        </p:nvSpPr>
        <p:spPr>
          <a:xfrm>
            <a:off x="0" y="199945"/>
            <a:ext cx="12192000" cy="947471"/>
          </a:xfrm>
        </p:spPr>
        <p:txBody>
          <a:bodyPr>
            <a:normAutofit/>
          </a:bodyPr>
          <a:lstStyle/>
          <a:p>
            <a:pPr algn="ctr"/>
            <a:r>
              <a:rPr lang="en-US" sz="3600" b="1" kern="1200" spc="0" dirty="0">
                <a:solidFill>
                  <a:srgbClr val="003366"/>
                </a:solidFill>
                <a:effectLst/>
                <a:latin typeface="Arial" panose="020B0604020202020204" pitchFamily="34" charset="0"/>
                <a:ea typeface="+mn-ea"/>
                <a:cs typeface="Arial" panose="020B0604020202020204" pitchFamily="34" charset="0"/>
              </a:rPr>
              <a:t>FY 2026 REQUEST FOR NEW CAPITAL </a:t>
            </a:r>
            <a:br>
              <a:rPr lang="en-US" sz="3600" b="1" kern="1200" spc="0" dirty="0">
                <a:solidFill>
                  <a:srgbClr val="003366"/>
                </a:solidFill>
                <a:effectLst/>
                <a:latin typeface="Arial" panose="020B0604020202020204" pitchFamily="34" charset="0"/>
                <a:ea typeface="+mn-ea"/>
                <a:cs typeface="Arial" panose="020B0604020202020204" pitchFamily="34" charset="0"/>
              </a:rPr>
            </a:br>
            <a:r>
              <a:rPr lang="en-US" sz="1400" b="1" kern="1200" spc="0" dirty="0">
                <a:solidFill>
                  <a:srgbClr val="003366"/>
                </a:solidFill>
                <a:effectLst/>
                <a:latin typeface="Arial" panose="020B0604020202020204" pitchFamily="34" charset="0"/>
                <a:ea typeface="+mn-ea"/>
                <a:cs typeface="Arial" panose="020B0604020202020204" pitchFamily="34" charset="0"/>
              </a:rPr>
              <a:t>(Dollars in Thousands)</a:t>
            </a:r>
            <a:endParaRPr lang="en-US" sz="1400" dirty="0"/>
          </a:p>
        </p:txBody>
      </p:sp>
      <p:sp>
        <p:nvSpPr>
          <p:cNvPr id="4" name="Slide Number Placeholder 3">
            <a:extLst>
              <a:ext uri="{FF2B5EF4-FFF2-40B4-BE49-F238E27FC236}">
                <a16:creationId xmlns:a16="http://schemas.microsoft.com/office/drawing/2014/main" id="{21386B5F-DB9E-499C-A8BE-285ED8019FE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6" name="Object 5" descr="Request for new capital">
            <a:extLst>
              <a:ext uri="{FF2B5EF4-FFF2-40B4-BE49-F238E27FC236}">
                <a16:creationId xmlns:a16="http://schemas.microsoft.com/office/drawing/2014/main" id="{4E444515-7FFD-E956-B45C-ED7F593DA0AD}"/>
              </a:ext>
            </a:extLst>
          </p:cNvPr>
          <p:cNvGraphicFramePr>
            <a:graphicFrameLocks noChangeAspect="1"/>
          </p:cNvGraphicFramePr>
          <p:nvPr>
            <p:extLst>
              <p:ext uri="{D42A27DB-BD31-4B8C-83A1-F6EECF244321}">
                <p14:modId xmlns:p14="http://schemas.microsoft.com/office/powerpoint/2010/main" val="4124722717"/>
              </p:ext>
            </p:extLst>
          </p:nvPr>
        </p:nvGraphicFramePr>
        <p:xfrm>
          <a:off x="700088" y="2139950"/>
          <a:ext cx="10793412" cy="3929063"/>
        </p:xfrm>
        <a:graphic>
          <a:graphicData uri="http://schemas.openxmlformats.org/presentationml/2006/ole">
            <mc:AlternateContent xmlns:mc="http://schemas.openxmlformats.org/markup-compatibility/2006">
              <mc:Choice xmlns:v="urn:schemas-microsoft-com:vml" Requires="v">
                <p:oleObj name="Worksheet" r:id="rId3" imgW="7048500" imgH="2565400" progId="Excel.Sheet.12">
                  <p:embed/>
                </p:oleObj>
              </mc:Choice>
              <mc:Fallback>
                <p:oleObj name="Worksheet" r:id="rId3" imgW="7048500" imgH="2565400" progId="Excel.Sheet.12">
                  <p:embed/>
                  <p:pic>
                    <p:nvPicPr>
                      <p:cNvPr id="0" name=""/>
                      <p:cNvPicPr/>
                      <p:nvPr/>
                    </p:nvPicPr>
                    <p:blipFill>
                      <a:blip r:embed="rId4"/>
                      <a:stretch>
                        <a:fillRect/>
                      </a:stretch>
                    </p:blipFill>
                    <p:spPr>
                      <a:xfrm>
                        <a:off x="700088" y="2139950"/>
                        <a:ext cx="10793412" cy="392906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B35DD5F-FD9C-C5CB-8CE3-7F64CEF3C464}"/>
              </a:ext>
            </a:extLst>
          </p:cNvPr>
          <p:cNvSpPr txBox="1"/>
          <p:nvPr/>
        </p:nvSpPr>
        <p:spPr>
          <a:xfrm>
            <a:off x="1145307" y="1147416"/>
            <a:ext cx="10068125" cy="830997"/>
          </a:xfrm>
          <a:prstGeom prst="rect">
            <a:avLst/>
          </a:prstGeom>
          <a:noFill/>
        </p:spPr>
        <p:txBody>
          <a:bodyPr wrap="square" rtlCol="0">
            <a:spAutoFit/>
          </a:bodyPr>
          <a:lstStyle/>
          <a:p>
            <a:r>
              <a:rPr lang="en-US" sz="1600" dirty="0"/>
              <a:t>Priority request is for $68 million in funding from the FY 2025 $450 million capital appropriation for public universities be allocated specifically to the U of I to replace the capital renewal funds used to cover cost escalations on current appropriated capital projects.</a:t>
            </a:r>
          </a:p>
        </p:txBody>
      </p:sp>
    </p:spTree>
    <p:extLst>
      <p:ext uri="{BB962C8B-B14F-4D97-AF65-F5344CB8AC3E}">
        <p14:creationId xmlns:p14="http://schemas.microsoft.com/office/powerpoint/2010/main" val="76161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2822-1FAB-4A7C-8E58-E9F46AC0E022}"/>
              </a:ext>
            </a:extLst>
          </p:cNvPr>
          <p:cNvSpPr>
            <a:spLocks noGrp="1"/>
          </p:cNvSpPr>
          <p:nvPr>
            <p:ph type="title"/>
          </p:nvPr>
        </p:nvSpPr>
        <p:spPr>
          <a:xfrm>
            <a:off x="838200" y="4763034"/>
            <a:ext cx="10515600" cy="1325563"/>
          </a:xfrm>
        </p:spPr>
        <p:txBody>
          <a:bodyPr/>
          <a:lstStyle/>
          <a:p>
            <a:pPr algn="ctr"/>
            <a:r>
              <a:rPr lang="en-US" sz="4400" dirty="0">
                <a:solidFill>
                  <a:srgbClr val="003366"/>
                </a:solidFill>
              </a:rPr>
              <a:t>THANK YOU!</a:t>
            </a:r>
            <a:endParaRPr lang="en-US" dirty="0">
              <a:solidFill>
                <a:srgbClr val="003366"/>
              </a:solidFill>
            </a:endParaRPr>
          </a:p>
        </p:txBody>
      </p:sp>
      <p:pic>
        <p:nvPicPr>
          <p:cNvPr id="5" name="Content Placeholder 4">
            <a:extLst>
              <a:ext uri="{FF2B5EF4-FFF2-40B4-BE49-F238E27FC236}">
                <a16:creationId xmlns:a16="http://schemas.microsoft.com/office/drawing/2014/main" id="{410EF90D-D115-4A6A-AAD0-D08C9FFBC6C9}"/>
              </a:ext>
              <a:ext uri="{C183D7F6-B498-43B3-948B-1728B52AA6E4}">
                <adec:decorative xmlns:adec="http://schemas.microsoft.com/office/drawing/2017/decorative" val="1"/>
              </a:ext>
            </a:extLst>
          </p:cNvPr>
          <p:cNvPicPr>
            <a:picLocks noGrp="1" noChangeAspect="1"/>
          </p:cNvPicPr>
          <p:nvPr>
            <p:ph idx="1"/>
          </p:nvPr>
        </p:nvPicPr>
        <p:blipFill rotWithShape="1">
          <a:blip r:embed="rId2">
            <a:alphaModFix/>
          </a:blip>
          <a:srcRect t="19056" b="19421"/>
          <a:stretch/>
        </p:blipFill>
        <p:spPr>
          <a:xfrm>
            <a:off x="-1" y="0"/>
            <a:ext cx="12192617" cy="4219460"/>
          </a:xfrm>
          <a:prstGeom prst="rect">
            <a:avLst/>
          </a:prstGeom>
        </p:spPr>
      </p:pic>
    </p:spTree>
    <p:extLst>
      <p:ext uri="{BB962C8B-B14F-4D97-AF65-F5344CB8AC3E}">
        <p14:creationId xmlns:p14="http://schemas.microsoft.com/office/powerpoint/2010/main" val="334644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0EE63A-AD62-47E6-BE2C-66612F5C85D1}"/>
              </a:ext>
            </a:extLst>
          </p:cNvPr>
          <p:cNvSpPr>
            <a:spLocks noGrp="1"/>
          </p:cNvSpPr>
          <p:nvPr>
            <p:ph type="title" idx="4294967295"/>
          </p:nvPr>
        </p:nvSpPr>
        <p:spPr>
          <a:xfrm>
            <a:off x="637200" y="598739"/>
            <a:ext cx="7091899" cy="1259376"/>
          </a:xfrm>
        </p:spPr>
        <p:txBody>
          <a:bodyPr>
            <a:normAutofit/>
          </a:bodyPr>
          <a:lstStyle/>
          <a:p>
            <a:pPr algn="l" rtl="0" eaLnBrk="1" fontAlgn="auto" latinLnBrk="0" hangingPunct="1"/>
            <a:r>
              <a:rPr lang="en-US" sz="3600" b="1" kern="1200" dirty="0">
                <a:solidFill>
                  <a:srgbClr val="242852"/>
                </a:solidFill>
                <a:effectLst/>
                <a:latin typeface="Arial" panose="020B0604020202020204" pitchFamily="34" charset="0"/>
                <a:ea typeface="+mn-ea"/>
                <a:cs typeface="Arial" panose="020B0604020202020204" pitchFamily="34" charset="0"/>
              </a:rPr>
              <a:t>OVERALL GOALS OF INCREMENTAL REQUESTS</a:t>
            </a:r>
            <a:endParaRPr lang="en-US" sz="3600" dirty="0">
              <a:effectLst/>
            </a:endParaRPr>
          </a:p>
          <a:p>
            <a:endParaRPr lang="en-US" dirty="0"/>
          </a:p>
        </p:txBody>
      </p:sp>
      <p:sp>
        <p:nvSpPr>
          <p:cNvPr id="4" name="TextBox 3">
            <a:extLst>
              <a:ext uri="{FF2B5EF4-FFF2-40B4-BE49-F238E27FC236}">
                <a16:creationId xmlns:a16="http://schemas.microsoft.com/office/drawing/2014/main" id="{3F58FB72-FB85-4174-A8B8-489432166E70}"/>
              </a:ext>
            </a:extLst>
          </p:cNvPr>
          <p:cNvSpPr txBox="1"/>
          <p:nvPr/>
        </p:nvSpPr>
        <p:spPr>
          <a:xfrm>
            <a:off x="1221070" y="1858115"/>
            <a:ext cx="7766461" cy="3385542"/>
          </a:xfrm>
          <a:prstGeom prst="rect">
            <a:avLst/>
          </a:prstGeom>
          <a:noFill/>
        </p:spPr>
        <p:txBody>
          <a:bodyPr wrap="square" rtlCol="0">
            <a:spAutoFit/>
          </a:bodyPr>
          <a:lstStyle/>
          <a:p>
            <a:pPr marL="514350" indent="-514350">
              <a:spcAft>
                <a:spcPts val="1200"/>
              </a:spcAft>
              <a:buFont typeface="+mj-lt"/>
              <a:buAutoNum type="romanUcPeriod"/>
            </a:pPr>
            <a:r>
              <a:rPr lang="en-US" sz="2400" dirty="0">
                <a:latin typeface="Arial" panose="020B0604020202020204" pitchFamily="34" charset="0"/>
                <a:cs typeface="Arial" panose="020B0604020202020204" pitchFamily="34" charset="0"/>
              </a:rPr>
              <a:t>Keep more Illinois students in the state and support them for success</a:t>
            </a:r>
          </a:p>
          <a:p>
            <a:pPr marL="514350" indent="-514350">
              <a:spcAft>
                <a:spcPts val="1200"/>
              </a:spcAft>
              <a:buFont typeface="+mj-lt"/>
              <a:buAutoNum type="romanUcPeriod"/>
            </a:pPr>
            <a:r>
              <a:rPr lang="en-US" sz="2400" dirty="0">
                <a:latin typeface="Arial" panose="020B0604020202020204" pitchFamily="34" charset="0"/>
                <a:cs typeface="Arial" panose="020B0604020202020204" pitchFamily="34" charset="0"/>
              </a:rPr>
              <a:t>Enhance academic excellence by recruiting and retaining faculty and staff</a:t>
            </a:r>
          </a:p>
          <a:p>
            <a:pPr marL="514350" indent="-514350">
              <a:spcAft>
                <a:spcPts val="1200"/>
              </a:spcAft>
              <a:buFont typeface="+mj-lt"/>
              <a:buAutoNum type="romanUcPeriod"/>
            </a:pPr>
            <a:r>
              <a:rPr lang="en-US" sz="2400" dirty="0">
                <a:latin typeface="Arial" panose="020B0604020202020204" pitchFamily="34" charset="0"/>
                <a:cs typeface="Arial" panose="020B0604020202020204" pitchFamily="34" charset="0"/>
              </a:rPr>
              <a:t>Cover inflationary and other cost increases</a:t>
            </a:r>
          </a:p>
          <a:p>
            <a:pPr marL="514350" indent="-514350">
              <a:spcAft>
                <a:spcPts val="1200"/>
              </a:spcAft>
              <a:buFont typeface="+mj-lt"/>
              <a:buAutoNum type="romanUcPeriod"/>
            </a:pPr>
            <a:r>
              <a:rPr lang="en-US" sz="2400" dirty="0">
                <a:latin typeface="Arial" panose="020B0604020202020204" pitchFamily="34" charset="0"/>
                <a:cs typeface="Arial" panose="020B0604020202020204" pitchFamily="34" charset="0"/>
              </a:rPr>
              <a:t>Support for other state-funded operations</a:t>
            </a:r>
          </a:p>
          <a:p>
            <a:pPr marL="342900" indent="-342900">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DEB7EBC-7CA3-415E-BF69-992AFE72A855}"/>
              </a:ext>
              <a:ext uri="{C183D7F6-B498-43B3-948B-1728B52AA6E4}">
                <adec:decorative xmlns:adec="http://schemas.microsoft.com/office/drawing/2017/decorative" val="1"/>
              </a:ext>
            </a:extLst>
          </p:cNvPr>
          <p:cNvSpPr>
            <a:spLocks noGrp="1"/>
          </p:cNvSpPr>
          <p:nvPr>
            <p:ph type="sldNum" sz="quarter" idx="12"/>
          </p:nvPr>
        </p:nvSpPr>
        <p:spPr/>
        <p:txBody>
          <a:bodyPr/>
          <a:lstStyle/>
          <a:p>
            <a:fld id="{29866733-B904-C84A-937B-5FAEB6B69CA7}" type="slidenum">
              <a:rPr lang="en-US" smtClean="0"/>
              <a:pPr/>
              <a:t>2</a:t>
            </a:fld>
            <a:endParaRPr lang="en-US" dirty="0"/>
          </a:p>
        </p:txBody>
      </p:sp>
    </p:spTree>
    <p:extLst>
      <p:ext uri="{BB962C8B-B14F-4D97-AF65-F5344CB8AC3E}">
        <p14:creationId xmlns:p14="http://schemas.microsoft.com/office/powerpoint/2010/main" val="100838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7F8CFB-F9BB-46D6-9615-458B1BA1FF18}"/>
              </a:ext>
            </a:extLst>
          </p:cNvPr>
          <p:cNvSpPr>
            <a:spLocks noGrp="1"/>
          </p:cNvSpPr>
          <p:nvPr>
            <p:ph type="title" idx="4294967295"/>
          </p:nvPr>
        </p:nvSpPr>
        <p:spPr>
          <a:xfrm>
            <a:off x="838200" y="880924"/>
            <a:ext cx="7772400" cy="1149044"/>
          </a:xfrm>
        </p:spPr>
        <p:txBody>
          <a:bodyPr anchor="t">
            <a:noAutofit/>
          </a:bodyPr>
          <a:lstStyle/>
          <a:p>
            <a:pPr rtl="0" eaLnBrk="1" latinLnBrk="0" hangingPunct="1"/>
            <a:r>
              <a:rPr lang="en-US" sz="3600" dirty="0">
                <a:solidFill>
                  <a:srgbClr val="242852"/>
                </a:solidFill>
                <a:latin typeface="Arial" panose="020B0604020202020204" pitchFamily="34" charset="0"/>
                <a:ea typeface="+mn-ea"/>
                <a:cs typeface="+mn-cs"/>
              </a:rPr>
              <a:t>I. </a:t>
            </a:r>
            <a:r>
              <a:rPr lang="en-US" sz="3600" kern="1200" dirty="0">
                <a:solidFill>
                  <a:srgbClr val="242852"/>
                </a:solidFill>
                <a:effectLst/>
                <a:latin typeface="Arial" panose="020B0604020202020204" pitchFamily="34" charset="0"/>
                <a:ea typeface="+mn-ea"/>
                <a:cs typeface="+mn-cs"/>
              </a:rPr>
              <a:t>SUPPORT STUDENT SUCCESS</a:t>
            </a:r>
            <a:endParaRPr lang="en-US" sz="3600" dirty="0">
              <a:effectLst/>
            </a:endParaRPr>
          </a:p>
        </p:txBody>
      </p:sp>
      <p:sp>
        <p:nvSpPr>
          <p:cNvPr id="4" name="TextBox 3">
            <a:extLst>
              <a:ext uri="{FF2B5EF4-FFF2-40B4-BE49-F238E27FC236}">
                <a16:creationId xmlns:a16="http://schemas.microsoft.com/office/drawing/2014/main" id="{4C13CF7F-4393-474C-9361-4443C61B9B3F}"/>
              </a:ext>
            </a:extLst>
          </p:cNvPr>
          <p:cNvSpPr txBox="1"/>
          <p:nvPr/>
        </p:nvSpPr>
        <p:spPr>
          <a:xfrm>
            <a:off x="1306286" y="1809232"/>
            <a:ext cx="8478981" cy="3477875"/>
          </a:xfrm>
          <a:prstGeom prst="rect">
            <a:avLst/>
          </a:prstGeom>
          <a:noFill/>
        </p:spPr>
        <p:txBody>
          <a:bodyPr wrap="square" rtlCol="0">
            <a:spAutoFit/>
          </a:bodyPr>
          <a:lstStyle/>
          <a:p>
            <a:pPr>
              <a:spcBef>
                <a:spcPts val="1200"/>
              </a:spcBef>
            </a:pPr>
            <a:r>
              <a:rPr lang="en-US" sz="3000" dirty="0">
                <a:ea typeface="Cambria" panose="02040503050406030204" pitchFamily="18" charset="0"/>
              </a:rPr>
              <a:t>Funding in support of:</a:t>
            </a:r>
          </a:p>
          <a:p>
            <a:pPr marL="573088" indent="-342900">
              <a:spcBef>
                <a:spcPts val="1200"/>
              </a:spcBef>
              <a:buFont typeface="Arial" panose="020B0604020202020204" pitchFamily="34" charset="0"/>
              <a:buChar char="•"/>
            </a:pPr>
            <a:r>
              <a:rPr lang="en-US" sz="3000" dirty="0">
                <a:ea typeface="Cambria" panose="02040503050406030204" pitchFamily="18" charset="0"/>
              </a:rPr>
              <a:t>Health and wellness programs</a:t>
            </a:r>
          </a:p>
          <a:p>
            <a:pPr marL="573088" indent="-342900">
              <a:spcBef>
                <a:spcPts val="1200"/>
              </a:spcBef>
              <a:buFont typeface="Arial" panose="020B0604020202020204" pitchFamily="34" charset="0"/>
              <a:buChar char="•"/>
            </a:pPr>
            <a:r>
              <a:rPr lang="en-US" sz="3000" dirty="0">
                <a:ea typeface="Cambria" panose="02040503050406030204" pitchFamily="18" charset="0"/>
              </a:rPr>
              <a:t>Bridge programs</a:t>
            </a:r>
          </a:p>
          <a:p>
            <a:pPr marL="573088" indent="-342900">
              <a:spcBef>
                <a:spcPts val="1200"/>
              </a:spcBef>
              <a:buFont typeface="Arial" panose="020B0604020202020204" pitchFamily="34" charset="0"/>
              <a:buChar char="•"/>
            </a:pPr>
            <a:r>
              <a:rPr lang="en-US" sz="3000" dirty="0">
                <a:ea typeface="Cambria" panose="02040503050406030204" pitchFamily="18" charset="0"/>
              </a:rPr>
              <a:t>Maintain affordability – Undergraduate Financial Assistance Investments</a:t>
            </a:r>
          </a:p>
          <a:p>
            <a:pPr marL="573088" indent="-342900">
              <a:spcBef>
                <a:spcPts val="1200"/>
              </a:spcBef>
              <a:buFont typeface="Arial" panose="020B0604020202020204" pitchFamily="34" charset="0"/>
              <a:buChar char="•"/>
            </a:pPr>
            <a:r>
              <a:rPr lang="en-US" sz="3000" dirty="0">
                <a:ea typeface="Cambria" panose="02040503050406030204" pitchFamily="18" charset="0"/>
              </a:rPr>
              <a:t>Improving retention and graduation</a:t>
            </a:r>
          </a:p>
        </p:txBody>
      </p:sp>
      <p:sp>
        <p:nvSpPr>
          <p:cNvPr id="2" name="Slide Number Placeholder 1">
            <a:extLst>
              <a:ext uri="{FF2B5EF4-FFF2-40B4-BE49-F238E27FC236}">
                <a16:creationId xmlns:a16="http://schemas.microsoft.com/office/drawing/2014/main" id="{155BB4CD-8C02-4D0D-8487-D21C4657D5DB}"/>
              </a:ext>
              <a:ext uri="{C183D7F6-B498-43B3-948B-1728B52AA6E4}">
                <adec:decorative xmlns:adec="http://schemas.microsoft.com/office/drawing/2017/decorative" val="1"/>
              </a:ext>
            </a:extLst>
          </p:cNvPr>
          <p:cNvSpPr>
            <a:spLocks noGrp="1"/>
          </p:cNvSpPr>
          <p:nvPr>
            <p:ph type="sldNum" sz="quarter" idx="12"/>
          </p:nvPr>
        </p:nvSpPr>
        <p:spPr/>
        <p:txBody>
          <a:bodyPr/>
          <a:lstStyle/>
          <a:p>
            <a:fld id="{51270425-4BE7-4157-8812-4D12657AEB50}" type="slidenum">
              <a:rPr lang="en-US" smtClean="0"/>
              <a:t>3</a:t>
            </a:fld>
            <a:endParaRPr lang="en-US" dirty="0"/>
          </a:p>
        </p:txBody>
      </p:sp>
    </p:spTree>
    <p:extLst>
      <p:ext uri="{BB962C8B-B14F-4D97-AF65-F5344CB8AC3E}">
        <p14:creationId xmlns:p14="http://schemas.microsoft.com/office/powerpoint/2010/main" val="171668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496E7EC-533C-4B8A-A44B-34A583199C24}"/>
              </a:ext>
            </a:extLst>
          </p:cNvPr>
          <p:cNvSpPr>
            <a:spLocks noGrp="1"/>
          </p:cNvSpPr>
          <p:nvPr>
            <p:ph type="title"/>
          </p:nvPr>
        </p:nvSpPr>
        <p:spPr>
          <a:xfrm>
            <a:off x="742200" y="269978"/>
            <a:ext cx="8714061" cy="553029"/>
          </a:xfrm>
        </p:spPr>
        <p:txBody>
          <a:bodyPr anchor="t">
            <a:noAutofit/>
          </a:bodyPr>
          <a:lstStyle/>
          <a:p>
            <a:r>
              <a:rPr lang="en-US" sz="3600" dirty="0">
                <a:solidFill>
                  <a:srgbClr val="242852"/>
                </a:solidFill>
                <a:ea typeface="+mn-ea"/>
              </a:rPr>
              <a:t>UNDERGRADUATE FINANCIAL AID</a:t>
            </a:r>
            <a:br>
              <a:rPr lang="en-US" sz="3600" dirty="0"/>
            </a:br>
            <a:endParaRPr lang="en-US" sz="3600" b="0" dirty="0"/>
          </a:p>
        </p:txBody>
      </p:sp>
      <p:sp>
        <p:nvSpPr>
          <p:cNvPr id="9" name="Rectangle 8">
            <a:extLst>
              <a:ext uri="{FF2B5EF4-FFF2-40B4-BE49-F238E27FC236}">
                <a16:creationId xmlns:a16="http://schemas.microsoft.com/office/drawing/2014/main" id="{2B499A9F-1E68-4102-8437-6D7DAA8F0C5E}"/>
              </a:ext>
              <a:ext uri="{C183D7F6-B498-43B3-948B-1728B52AA6E4}">
                <adec:decorative xmlns:adec="http://schemas.microsoft.com/office/drawing/2017/decorative" val="1"/>
              </a:ext>
            </a:extLst>
          </p:cNvPr>
          <p:cNvSpPr/>
          <p:nvPr/>
        </p:nvSpPr>
        <p:spPr>
          <a:xfrm>
            <a:off x="9492407" y="0"/>
            <a:ext cx="2666161" cy="6645349"/>
          </a:xfrm>
          <a:prstGeom prst="rect">
            <a:avLst/>
          </a:prstGeom>
          <a:solidFill>
            <a:srgbClr val="E5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Slide Number Placeholder 1">
            <a:extLst>
              <a:ext uri="{FF2B5EF4-FFF2-40B4-BE49-F238E27FC236}">
                <a16:creationId xmlns:a16="http://schemas.microsoft.com/office/drawing/2014/main" id="{281F030D-6081-4589-A5A5-3857A0A0EE3A}"/>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9866733-B904-C84A-937B-5FAEB6B69CA7}" type="slidenum">
              <a:rPr lang="en-US" smtClean="0">
                <a:solidFill>
                  <a:srgbClr val="E8E9EA">
                    <a:lumMod val="75000"/>
                  </a:srgbClr>
                </a:solidFill>
                <a:latin typeface="Arial" panose="020B0604020202020204"/>
              </a:rPr>
              <a:pPr>
                <a:defRPr/>
              </a:pPr>
              <a:t>4</a:t>
            </a:fld>
            <a:endParaRPr lang="en-US" dirty="0">
              <a:solidFill>
                <a:srgbClr val="E8E9EA">
                  <a:lumMod val="75000"/>
                </a:srgbClr>
              </a:solidFill>
              <a:latin typeface="Arial" panose="020B0604020202020204"/>
            </a:endParaRPr>
          </a:p>
        </p:txBody>
      </p:sp>
      <p:sp>
        <p:nvSpPr>
          <p:cNvPr id="2" name="Chord 20">
            <a:extLst>
              <a:ext uri="{FF2B5EF4-FFF2-40B4-BE49-F238E27FC236}">
                <a16:creationId xmlns:a16="http://schemas.microsoft.com/office/drawing/2014/main" id="{DE630991-9A25-D8A6-A053-33F72FC7DC8B}"/>
              </a:ext>
              <a:ext uri="{C183D7F6-B498-43B3-948B-1728B52AA6E4}">
                <adec:decorative xmlns:adec="http://schemas.microsoft.com/office/drawing/2017/decorative" val="1"/>
              </a:ext>
            </a:extLst>
          </p:cNvPr>
          <p:cNvSpPr/>
          <p:nvPr/>
        </p:nvSpPr>
        <p:spPr>
          <a:xfrm rot="9907036">
            <a:off x="3975916" y="893198"/>
            <a:ext cx="4582724" cy="3922111"/>
          </a:xfrm>
          <a:custGeom>
            <a:avLst/>
            <a:gdLst>
              <a:gd name="connsiteX0" fmla="*/ 5077208 w 6978174"/>
              <a:gd name="connsiteY0" fmla="*/ 3590859 h 3799036"/>
              <a:gd name="connsiteX1" fmla="*/ 2501623 w 6978174"/>
              <a:gd name="connsiteY1" fmla="*/ 3721375 h 3799036"/>
              <a:gd name="connsiteX2" fmla="*/ 173424 w 6978174"/>
              <a:gd name="connsiteY2" fmla="*/ 1308103 h 3799036"/>
              <a:gd name="connsiteX3" fmla="*/ 3215156 w 6978174"/>
              <a:gd name="connsiteY3" fmla="*/ 5862 h 3799036"/>
              <a:gd name="connsiteX4" fmla="*/ 5077208 w 6978174"/>
              <a:gd name="connsiteY4" fmla="*/ 3590859 h 3799036"/>
              <a:gd name="connsiteX0" fmla="*/ 5078258 w 5078258"/>
              <a:gd name="connsiteY0" fmla="*/ 3584997 h 3793176"/>
              <a:gd name="connsiteX1" fmla="*/ 2502673 w 5078258"/>
              <a:gd name="connsiteY1" fmla="*/ 3715513 h 3793176"/>
              <a:gd name="connsiteX2" fmla="*/ 174474 w 5078258"/>
              <a:gd name="connsiteY2" fmla="*/ 1302241 h 3793176"/>
              <a:gd name="connsiteX3" fmla="*/ 3216206 w 5078258"/>
              <a:gd name="connsiteY3" fmla="*/ 0 h 3793176"/>
              <a:gd name="connsiteX4" fmla="*/ 5078258 w 5078258"/>
              <a:gd name="connsiteY4" fmla="*/ 3584997 h 3793176"/>
              <a:gd name="connsiteX0" fmla="*/ 5078258 w 5078258"/>
              <a:gd name="connsiteY0" fmla="*/ 3584997 h 3793176"/>
              <a:gd name="connsiteX1" fmla="*/ 2502673 w 5078258"/>
              <a:gd name="connsiteY1" fmla="*/ 3715513 h 3793176"/>
              <a:gd name="connsiteX2" fmla="*/ 174474 w 5078258"/>
              <a:gd name="connsiteY2" fmla="*/ 1302241 h 3793176"/>
              <a:gd name="connsiteX3" fmla="*/ 3216206 w 5078258"/>
              <a:gd name="connsiteY3" fmla="*/ 0 h 3793176"/>
              <a:gd name="connsiteX4" fmla="*/ 5078258 w 5078258"/>
              <a:gd name="connsiteY4" fmla="*/ 3584997 h 3793176"/>
              <a:gd name="connsiteX0" fmla="*/ 5078258 w 5078258"/>
              <a:gd name="connsiteY0" fmla="*/ 3584997 h 3793176"/>
              <a:gd name="connsiteX1" fmla="*/ 2502673 w 5078258"/>
              <a:gd name="connsiteY1" fmla="*/ 3715513 h 3793176"/>
              <a:gd name="connsiteX2" fmla="*/ 174474 w 5078258"/>
              <a:gd name="connsiteY2" fmla="*/ 1302241 h 3793176"/>
              <a:gd name="connsiteX3" fmla="*/ 3216206 w 5078258"/>
              <a:gd name="connsiteY3" fmla="*/ 0 h 3793176"/>
              <a:gd name="connsiteX4" fmla="*/ 5078258 w 5078258"/>
              <a:gd name="connsiteY4" fmla="*/ 3584997 h 3793176"/>
              <a:gd name="connsiteX0" fmla="*/ 5078258 w 5078258"/>
              <a:gd name="connsiteY0" fmla="*/ 3584997 h 3793176"/>
              <a:gd name="connsiteX1" fmla="*/ 2502673 w 5078258"/>
              <a:gd name="connsiteY1" fmla="*/ 3715513 h 3793176"/>
              <a:gd name="connsiteX2" fmla="*/ 174474 w 5078258"/>
              <a:gd name="connsiteY2" fmla="*/ 1302241 h 3793176"/>
              <a:gd name="connsiteX3" fmla="*/ 3216206 w 5078258"/>
              <a:gd name="connsiteY3" fmla="*/ 0 h 3793176"/>
              <a:gd name="connsiteX4" fmla="*/ 5078258 w 5078258"/>
              <a:gd name="connsiteY4" fmla="*/ 3584997 h 3793176"/>
              <a:gd name="connsiteX0" fmla="*/ 5078258 w 5078258"/>
              <a:gd name="connsiteY0" fmla="*/ 3584997 h 3793176"/>
              <a:gd name="connsiteX1" fmla="*/ 2502673 w 5078258"/>
              <a:gd name="connsiteY1" fmla="*/ 3715513 h 3793176"/>
              <a:gd name="connsiteX2" fmla="*/ 174474 w 5078258"/>
              <a:gd name="connsiteY2" fmla="*/ 1302241 h 3793176"/>
              <a:gd name="connsiteX3" fmla="*/ 3216206 w 5078258"/>
              <a:gd name="connsiteY3" fmla="*/ 0 h 3793176"/>
              <a:gd name="connsiteX4" fmla="*/ 5078258 w 5078258"/>
              <a:gd name="connsiteY4" fmla="*/ 3584997 h 3793176"/>
              <a:gd name="connsiteX0" fmla="*/ 5078258 w 5078258"/>
              <a:gd name="connsiteY0" fmla="*/ 3584997 h 3793176"/>
              <a:gd name="connsiteX1" fmla="*/ 2502673 w 5078258"/>
              <a:gd name="connsiteY1" fmla="*/ 3715513 h 3793176"/>
              <a:gd name="connsiteX2" fmla="*/ 174474 w 5078258"/>
              <a:gd name="connsiteY2" fmla="*/ 1302241 h 3793176"/>
              <a:gd name="connsiteX3" fmla="*/ 3216206 w 5078258"/>
              <a:gd name="connsiteY3" fmla="*/ 0 h 3793176"/>
              <a:gd name="connsiteX4" fmla="*/ 5078258 w 5078258"/>
              <a:gd name="connsiteY4" fmla="*/ 3584997 h 3793176"/>
              <a:gd name="connsiteX0" fmla="*/ 5078258 w 5078258"/>
              <a:gd name="connsiteY0" fmla="*/ 3434865 h 3643044"/>
              <a:gd name="connsiteX1" fmla="*/ 2502673 w 5078258"/>
              <a:gd name="connsiteY1" fmla="*/ 3565381 h 3643044"/>
              <a:gd name="connsiteX2" fmla="*/ 174474 w 5078258"/>
              <a:gd name="connsiteY2" fmla="*/ 1152109 h 3643044"/>
              <a:gd name="connsiteX3" fmla="*/ 3546854 w 5078258"/>
              <a:gd name="connsiteY3" fmla="*/ 0 h 3643044"/>
              <a:gd name="connsiteX4" fmla="*/ 5078258 w 5078258"/>
              <a:gd name="connsiteY4" fmla="*/ 3434865 h 3643044"/>
              <a:gd name="connsiteX0" fmla="*/ 5078258 w 5188310"/>
              <a:gd name="connsiteY0" fmla="*/ 3434865 h 3643044"/>
              <a:gd name="connsiteX1" fmla="*/ 2502673 w 5188310"/>
              <a:gd name="connsiteY1" fmla="*/ 3565381 h 3643044"/>
              <a:gd name="connsiteX2" fmla="*/ 174474 w 5188310"/>
              <a:gd name="connsiteY2" fmla="*/ 1152109 h 3643044"/>
              <a:gd name="connsiteX3" fmla="*/ 3546854 w 5188310"/>
              <a:gd name="connsiteY3" fmla="*/ 0 h 3643044"/>
              <a:gd name="connsiteX4" fmla="*/ 4426809 w 5188310"/>
              <a:gd name="connsiteY4" fmla="*/ 1283574 h 3643044"/>
              <a:gd name="connsiteX5" fmla="*/ 5078258 w 5188310"/>
              <a:gd name="connsiteY5" fmla="*/ 3434865 h 3643044"/>
              <a:gd name="connsiteX0" fmla="*/ 5078258 w 5169380"/>
              <a:gd name="connsiteY0" fmla="*/ 3434865 h 3643044"/>
              <a:gd name="connsiteX1" fmla="*/ 2502673 w 5169380"/>
              <a:gd name="connsiteY1" fmla="*/ 3565381 h 3643044"/>
              <a:gd name="connsiteX2" fmla="*/ 174474 w 5169380"/>
              <a:gd name="connsiteY2" fmla="*/ 1152109 h 3643044"/>
              <a:gd name="connsiteX3" fmla="*/ 3546854 w 5169380"/>
              <a:gd name="connsiteY3" fmla="*/ 0 h 3643044"/>
              <a:gd name="connsiteX4" fmla="*/ 4426809 w 5169380"/>
              <a:gd name="connsiteY4" fmla="*/ 1283574 h 3643044"/>
              <a:gd name="connsiteX5" fmla="*/ 5078258 w 5169380"/>
              <a:gd name="connsiteY5" fmla="*/ 3434865 h 3643044"/>
              <a:gd name="connsiteX0" fmla="*/ 5078258 w 5169380"/>
              <a:gd name="connsiteY0" fmla="*/ 3434865 h 3643044"/>
              <a:gd name="connsiteX1" fmla="*/ 2502673 w 5169380"/>
              <a:gd name="connsiteY1" fmla="*/ 3565381 h 3643044"/>
              <a:gd name="connsiteX2" fmla="*/ 174474 w 5169380"/>
              <a:gd name="connsiteY2" fmla="*/ 1152109 h 3643044"/>
              <a:gd name="connsiteX3" fmla="*/ 3546854 w 5169380"/>
              <a:gd name="connsiteY3" fmla="*/ 0 h 3643044"/>
              <a:gd name="connsiteX4" fmla="*/ 4426809 w 5169380"/>
              <a:gd name="connsiteY4" fmla="*/ 1283574 h 3643044"/>
              <a:gd name="connsiteX5" fmla="*/ 5078258 w 5169380"/>
              <a:gd name="connsiteY5" fmla="*/ 3434865 h 3643044"/>
              <a:gd name="connsiteX0" fmla="*/ 5145927 w 5237049"/>
              <a:gd name="connsiteY0" fmla="*/ 3434865 h 3624380"/>
              <a:gd name="connsiteX1" fmla="*/ 2570342 w 5237049"/>
              <a:gd name="connsiteY1" fmla="*/ 3565381 h 3624380"/>
              <a:gd name="connsiteX2" fmla="*/ 514494 w 5237049"/>
              <a:gd name="connsiteY2" fmla="*/ 2864282 h 3624380"/>
              <a:gd name="connsiteX3" fmla="*/ 242143 w 5237049"/>
              <a:gd name="connsiteY3" fmla="*/ 1152109 h 3624380"/>
              <a:gd name="connsiteX4" fmla="*/ 3614523 w 5237049"/>
              <a:gd name="connsiteY4" fmla="*/ 0 h 3624380"/>
              <a:gd name="connsiteX5" fmla="*/ 4494478 w 5237049"/>
              <a:gd name="connsiteY5" fmla="*/ 1283574 h 3624380"/>
              <a:gd name="connsiteX6" fmla="*/ 5145927 w 5237049"/>
              <a:gd name="connsiteY6" fmla="*/ 3434865 h 3624380"/>
              <a:gd name="connsiteX0" fmla="*/ 5138905 w 5230027"/>
              <a:gd name="connsiteY0" fmla="*/ 3434865 h 3624380"/>
              <a:gd name="connsiteX1" fmla="*/ 2563320 w 5230027"/>
              <a:gd name="connsiteY1" fmla="*/ 3565381 h 3624380"/>
              <a:gd name="connsiteX2" fmla="*/ 507472 w 5230027"/>
              <a:gd name="connsiteY2" fmla="*/ 2864282 h 3624380"/>
              <a:gd name="connsiteX3" fmla="*/ 244755 w 5230027"/>
              <a:gd name="connsiteY3" fmla="*/ 1068028 h 3624380"/>
              <a:gd name="connsiteX4" fmla="*/ 3607501 w 5230027"/>
              <a:gd name="connsiteY4" fmla="*/ 0 h 3624380"/>
              <a:gd name="connsiteX5" fmla="*/ 4487456 w 5230027"/>
              <a:gd name="connsiteY5" fmla="*/ 1283574 h 3624380"/>
              <a:gd name="connsiteX6" fmla="*/ 5138905 w 5230027"/>
              <a:gd name="connsiteY6" fmla="*/ 3434865 h 3624380"/>
              <a:gd name="connsiteX0" fmla="*/ 5138905 w 5230027"/>
              <a:gd name="connsiteY0" fmla="*/ 3434865 h 3624380"/>
              <a:gd name="connsiteX1" fmla="*/ 2563320 w 5230027"/>
              <a:gd name="connsiteY1" fmla="*/ 3565381 h 3624380"/>
              <a:gd name="connsiteX2" fmla="*/ 507472 w 5230027"/>
              <a:gd name="connsiteY2" fmla="*/ 2864282 h 3624380"/>
              <a:gd name="connsiteX3" fmla="*/ 244755 w 5230027"/>
              <a:gd name="connsiteY3" fmla="*/ 1068028 h 3624380"/>
              <a:gd name="connsiteX4" fmla="*/ 3607501 w 5230027"/>
              <a:gd name="connsiteY4" fmla="*/ 0 h 3624380"/>
              <a:gd name="connsiteX5" fmla="*/ 4487456 w 5230027"/>
              <a:gd name="connsiteY5" fmla="*/ 1283574 h 3624380"/>
              <a:gd name="connsiteX6" fmla="*/ 5138905 w 5230027"/>
              <a:gd name="connsiteY6" fmla="*/ 3434865 h 3624380"/>
              <a:gd name="connsiteX0" fmla="*/ 5138905 w 5230027"/>
              <a:gd name="connsiteY0" fmla="*/ 3434865 h 3624380"/>
              <a:gd name="connsiteX1" fmla="*/ 2563320 w 5230027"/>
              <a:gd name="connsiteY1" fmla="*/ 3565381 h 3624380"/>
              <a:gd name="connsiteX2" fmla="*/ 507472 w 5230027"/>
              <a:gd name="connsiteY2" fmla="*/ 2864282 h 3624380"/>
              <a:gd name="connsiteX3" fmla="*/ 244755 w 5230027"/>
              <a:gd name="connsiteY3" fmla="*/ 1068028 h 3624380"/>
              <a:gd name="connsiteX4" fmla="*/ 3607501 w 5230027"/>
              <a:gd name="connsiteY4" fmla="*/ 0 h 3624380"/>
              <a:gd name="connsiteX5" fmla="*/ 4487456 w 5230027"/>
              <a:gd name="connsiteY5" fmla="*/ 1283574 h 3624380"/>
              <a:gd name="connsiteX6" fmla="*/ 5138905 w 5230027"/>
              <a:gd name="connsiteY6" fmla="*/ 3434865 h 3624380"/>
              <a:gd name="connsiteX0" fmla="*/ 5138905 w 5230027"/>
              <a:gd name="connsiteY0" fmla="*/ 3434865 h 3618220"/>
              <a:gd name="connsiteX1" fmla="*/ 2563320 w 5230027"/>
              <a:gd name="connsiteY1" fmla="*/ 3565381 h 3618220"/>
              <a:gd name="connsiteX2" fmla="*/ 507472 w 5230027"/>
              <a:gd name="connsiteY2" fmla="*/ 2864282 h 3618220"/>
              <a:gd name="connsiteX3" fmla="*/ 244755 w 5230027"/>
              <a:gd name="connsiteY3" fmla="*/ 1068028 h 3618220"/>
              <a:gd name="connsiteX4" fmla="*/ 3607501 w 5230027"/>
              <a:gd name="connsiteY4" fmla="*/ 0 h 3618220"/>
              <a:gd name="connsiteX5" fmla="*/ 4487456 w 5230027"/>
              <a:gd name="connsiteY5" fmla="*/ 1283574 h 3618220"/>
              <a:gd name="connsiteX6" fmla="*/ 5138905 w 5230027"/>
              <a:gd name="connsiteY6" fmla="*/ 3434865 h 3618220"/>
              <a:gd name="connsiteX0" fmla="*/ 5138905 w 5230027"/>
              <a:gd name="connsiteY0" fmla="*/ 3434865 h 3698487"/>
              <a:gd name="connsiteX1" fmla="*/ 2533461 w 5230027"/>
              <a:gd name="connsiteY1" fmla="*/ 3669841 h 3698487"/>
              <a:gd name="connsiteX2" fmla="*/ 507472 w 5230027"/>
              <a:gd name="connsiteY2" fmla="*/ 2864282 h 3698487"/>
              <a:gd name="connsiteX3" fmla="*/ 244755 w 5230027"/>
              <a:gd name="connsiteY3" fmla="*/ 1068028 h 3698487"/>
              <a:gd name="connsiteX4" fmla="*/ 3607501 w 5230027"/>
              <a:gd name="connsiteY4" fmla="*/ 0 h 3698487"/>
              <a:gd name="connsiteX5" fmla="*/ 4487456 w 5230027"/>
              <a:gd name="connsiteY5" fmla="*/ 1283574 h 3698487"/>
              <a:gd name="connsiteX6" fmla="*/ 5138905 w 5230027"/>
              <a:gd name="connsiteY6" fmla="*/ 3434865 h 3698487"/>
              <a:gd name="connsiteX0" fmla="*/ 5139136 w 5230258"/>
              <a:gd name="connsiteY0" fmla="*/ 3434865 h 3698487"/>
              <a:gd name="connsiteX1" fmla="*/ 2533692 w 5230258"/>
              <a:gd name="connsiteY1" fmla="*/ 3669841 h 3698487"/>
              <a:gd name="connsiteX2" fmla="*/ 507703 w 5230258"/>
              <a:gd name="connsiteY2" fmla="*/ 2864282 h 3698487"/>
              <a:gd name="connsiteX3" fmla="*/ 244667 w 5230258"/>
              <a:gd name="connsiteY3" fmla="*/ 1018767 h 3698487"/>
              <a:gd name="connsiteX4" fmla="*/ 3607732 w 5230258"/>
              <a:gd name="connsiteY4" fmla="*/ 0 h 3698487"/>
              <a:gd name="connsiteX5" fmla="*/ 4487687 w 5230258"/>
              <a:gd name="connsiteY5" fmla="*/ 1283574 h 3698487"/>
              <a:gd name="connsiteX6" fmla="*/ 5139136 w 5230258"/>
              <a:gd name="connsiteY6" fmla="*/ 3434865 h 3698487"/>
              <a:gd name="connsiteX0" fmla="*/ 4973051 w 5077331"/>
              <a:gd name="connsiteY0" fmla="*/ 3461731 h 3710911"/>
              <a:gd name="connsiteX1" fmla="*/ 2533692 w 5077331"/>
              <a:gd name="connsiteY1" fmla="*/ 3669841 h 3710911"/>
              <a:gd name="connsiteX2" fmla="*/ 507703 w 5077331"/>
              <a:gd name="connsiteY2" fmla="*/ 2864282 h 3710911"/>
              <a:gd name="connsiteX3" fmla="*/ 244667 w 5077331"/>
              <a:gd name="connsiteY3" fmla="*/ 1018767 h 3710911"/>
              <a:gd name="connsiteX4" fmla="*/ 3607732 w 5077331"/>
              <a:gd name="connsiteY4" fmla="*/ 0 h 3710911"/>
              <a:gd name="connsiteX5" fmla="*/ 4487687 w 5077331"/>
              <a:gd name="connsiteY5" fmla="*/ 1283574 h 3710911"/>
              <a:gd name="connsiteX6" fmla="*/ 4973051 w 5077331"/>
              <a:gd name="connsiteY6" fmla="*/ 3461731 h 3710911"/>
              <a:gd name="connsiteX0" fmla="*/ 4973051 w 5077331"/>
              <a:gd name="connsiteY0" fmla="*/ 3509901 h 3759081"/>
              <a:gd name="connsiteX1" fmla="*/ 2533692 w 5077331"/>
              <a:gd name="connsiteY1" fmla="*/ 3718011 h 3759081"/>
              <a:gd name="connsiteX2" fmla="*/ 507703 w 5077331"/>
              <a:gd name="connsiteY2" fmla="*/ 2912452 h 3759081"/>
              <a:gd name="connsiteX3" fmla="*/ 244667 w 5077331"/>
              <a:gd name="connsiteY3" fmla="*/ 1066937 h 3759081"/>
              <a:gd name="connsiteX4" fmla="*/ 3376693 w 5077331"/>
              <a:gd name="connsiteY4" fmla="*/ 0 h 3759081"/>
              <a:gd name="connsiteX5" fmla="*/ 4487687 w 5077331"/>
              <a:gd name="connsiteY5" fmla="*/ 1331744 h 3759081"/>
              <a:gd name="connsiteX6" fmla="*/ 4973051 w 5077331"/>
              <a:gd name="connsiteY6" fmla="*/ 3509901 h 3759081"/>
              <a:gd name="connsiteX0" fmla="*/ 4973051 w 5077331"/>
              <a:gd name="connsiteY0" fmla="*/ 3503960 h 3753140"/>
              <a:gd name="connsiteX1" fmla="*/ 2533692 w 5077331"/>
              <a:gd name="connsiteY1" fmla="*/ 3712070 h 3753140"/>
              <a:gd name="connsiteX2" fmla="*/ 507703 w 5077331"/>
              <a:gd name="connsiteY2" fmla="*/ 2906511 h 3753140"/>
              <a:gd name="connsiteX3" fmla="*/ 244667 w 5077331"/>
              <a:gd name="connsiteY3" fmla="*/ 1060996 h 3753140"/>
              <a:gd name="connsiteX4" fmla="*/ 3346195 w 5077331"/>
              <a:gd name="connsiteY4" fmla="*/ 0 h 3753140"/>
              <a:gd name="connsiteX5" fmla="*/ 4487687 w 5077331"/>
              <a:gd name="connsiteY5" fmla="*/ 1325803 h 3753140"/>
              <a:gd name="connsiteX6" fmla="*/ 4973051 w 5077331"/>
              <a:gd name="connsiteY6" fmla="*/ 3503960 h 3753140"/>
              <a:gd name="connsiteX0" fmla="*/ 4973051 w 5077331"/>
              <a:gd name="connsiteY0" fmla="*/ 3503960 h 3753140"/>
              <a:gd name="connsiteX1" fmla="*/ 2533692 w 5077331"/>
              <a:gd name="connsiteY1" fmla="*/ 3712070 h 3753140"/>
              <a:gd name="connsiteX2" fmla="*/ 507703 w 5077331"/>
              <a:gd name="connsiteY2" fmla="*/ 2906511 h 3753140"/>
              <a:gd name="connsiteX3" fmla="*/ 244667 w 5077331"/>
              <a:gd name="connsiteY3" fmla="*/ 1060996 h 3753140"/>
              <a:gd name="connsiteX4" fmla="*/ 3346195 w 5077331"/>
              <a:gd name="connsiteY4" fmla="*/ 0 h 3753140"/>
              <a:gd name="connsiteX5" fmla="*/ 4487687 w 5077331"/>
              <a:gd name="connsiteY5" fmla="*/ 1325803 h 3753140"/>
              <a:gd name="connsiteX6" fmla="*/ 4973051 w 5077331"/>
              <a:gd name="connsiteY6" fmla="*/ 3503960 h 3753140"/>
              <a:gd name="connsiteX0" fmla="*/ 4973051 w 5077331"/>
              <a:gd name="connsiteY0" fmla="*/ 3566191 h 3815371"/>
              <a:gd name="connsiteX1" fmla="*/ 2533692 w 5077331"/>
              <a:gd name="connsiteY1" fmla="*/ 3774301 h 3815371"/>
              <a:gd name="connsiteX2" fmla="*/ 507703 w 5077331"/>
              <a:gd name="connsiteY2" fmla="*/ 2968742 h 3815371"/>
              <a:gd name="connsiteX3" fmla="*/ 244667 w 5077331"/>
              <a:gd name="connsiteY3" fmla="*/ 1123227 h 3815371"/>
              <a:gd name="connsiteX4" fmla="*/ 3637592 w 5077331"/>
              <a:gd name="connsiteY4" fmla="*/ 0 h 3815371"/>
              <a:gd name="connsiteX5" fmla="*/ 4487687 w 5077331"/>
              <a:gd name="connsiteY5" fmla="*/ 1388034 h 3815371"/>
              <a:gd name="connsiteX6" fmla="*/ 4973051 w 5077331"/>
              <a:gd name="connsiteY6" fmla="*/ 3566191 h 3815371"/>
              <a:gd name="connsiteX0" fmla="*/ 4973051 w 5077331"/>
              <a:gd name="connsiteY0" fmla="*/ 3566191 h 3815371"/>
              <a:gd name="connsiteX1" fmla="*/ 2533692 w 5077331"/>
              <a:gd name="connsiteY1" fmla="*/ 3774301 h 3815371"/>
              <a:gd name="connsiteX2" fmla="*/ 507703 w 5077331"/>
              <a:gd name="connsiteY2" fmla="*/ 2968742 h 3815371"/>
              <a:gd name="connsiteX3" fmla="*/ 244667 w 5077331"/>
              <a:gd name="connsiteY3" fmla="*/ 1123227 h 3815371"/>
              <a:gd name="connsiteX4" fmla="*/ 3637592 w 5077331"/>
              <a:gd name="connsiteY4" fmla="*/ 0 h 3815371"/>
              <a:gd name="connsiteX5" fmla="*/ 4487687 w 5077331"/>
              <a:gd name="connsiteY5" fmla="*/ 1388034 h 3815371"/>
              <a:gd name="connsiteX6" fmla="*/ 4973051 w 5077331"/>
              <a:gd name="connsiteY6" fmla="*/ 3566191 h 3815371"/>
              <a:gd name="connsiteX0" fmla="*/ 4973051 w 5077331"/>
              <a:gd name="connsiteY0" fmla="*/ 3511808 h 3760988"/>
              <a:gd name="connsiteX1" fmla="*/ 2533692 w 5077331"/>
              <a:gd name="connsiteY1" fmla="*/ 3719918 h 3760988"/>
              <a:gd name="connsiteX2" fmla="*/ 507703 w 5077331"/>
              <a:gd name="connsiteY2" fmla="*/ 2914359 h 3760988"/>
              <a:gd name="connsiteX3" fmla="*/ 244667 w 5077331"/>
              <a:gd name="connsiteY3" fmla="*/ 1068844 h 3760988"/>
              <a:gd name="connsiteX4" fmla="*/ 3780452 w 5077331"/>
              <a:gd name="connsiteY4" fmla="*/ 0 h 3760988"/>
              <a:gd name="connsiteX5" fmla="*/ 4487687 w 5077331"/>
              <a:gd name="connsiteY5" fmla="*/ 1333651 h 3760988"/>
              <a:gd name="connsiteX6" fmla="*/ 4973051 w 5077331"/>
              <a:gd name="connsiteY6" fmla="*/ 3511808 h 3760988"/>
              <a:gd name="connsiteX0" fmla="*/ 4973051 w 5077331"/>
              <a:gd name="connsiteY0" fmla="*/ 3511808 h 3760988"/>
              <a:gd name="connsiteX1" fmla="*/ 2533692 w 5077331"/>
              <a:gd name="connsiteY1" fmla="*/ 3719918 h 3760988"/>
              <a:gd name="connsiteX2" fmla="*/ 507703 w 5077331"/>
              <a:gd name="connsiteY2" fmla="*/ 2914359 h 3760988"/>
              <a:gd name="connsiteX3" fmla="*/ 244667 w 5077331"/>
              <a:gd name="connsiteY3" fmla="*/ 1068845 h 3760988"/>
              <a:gd name="connsiteX4" fmla="*/ 3780452 w 5077331"/>
              <a:gd name="connsiteY4" fmla="*/ 0 h 3760988"/>
              <a:gd name="connsiteX5" fmla="*/ 4487687 w 5077331"/>
              <a:gd name="connsiteY5" fmla="*/ 1333651 h 3760988"/>
              <a:gd name="connsiteX6" fmla="*/ 4973051 w 5077331"/>
              <a:gd name="connsiteY6" fmla="*/ 3511808 h 3760988"/>
              <a:gd name="connsiteX0" fmla="*/ 4883052 w 4987332"/>
              <a:gd name="connsiteY0" fmla="*/ 3511808 h 3760988"/>
              <a:gd name="connsiteX1" fmla="*/ 2443693 w 4987332"/>
              <a:gd name="connsiteY1" fmla="*/ 3719918 h 3760988"/>
              <a:gd name="connsiteX2" fmla="*/ 417704 w 4987332"/>
              <a:gd name="connsiteY2" fmla="*/ 2914359 h 3760988"/>
              <a:gd name="connsiteX3" fmla="*/ 154668 w 4987332"/>
              <a:gd name="connsiteY3" fmla="*/ 1068845 h 3760988"/>
              <a:gd name="connsiteX4" fmla="*/ 3690453 w 4987332"/>
              <a:gd name="connsiteY4" fmla="*/ 0 h 3760988"/>
              <a:gd name="connsiteX5" fmla="*/ 4397688 w 4987332"/>
              <a:gd name="connsiteY5" fmla="*/ 1333651 h 3760988"/>
              <a:gd name="connsiteX6" fmla="*/ 4883052 w 4987332"/>
              <a:gd name="connsiteY6" fmla="*/ 3511808 h 3760988"/>
              <a:gd name="connsiteX0" fmla="*/ 4883052 w 4987332"/>
              <a:gd name="connsiteY0" fmla="*/ 3511808 h 3760988"/>
              <a:gd name="connsiteX1" fmla="*/ 2443693 w 4987332"/>
              <a:gd name="connsiteY1" fmla="*/ 3719918 h 3760988"/>
              <a:gd name="connsiteX2" fmla="*/ 417704 w 4987332"/>
              <a:gd name="connsiteY2" fmla="*/ 2914359 h 3760988"/>
              <a:gd name="connsiteX3" fmla="*/ 154668 w 4987332"/>
              <a:gd name="connsiteY3" fmla="*/ 1068845 h 3760988"/>
              <a:gd name="connsiteX4" fmla="*/ 3690453 w 4987332"/>
              <a:gd name="connsiteY4" fmla="*/ 0 h 3760988"/>
              <a:gd name="connsiteX5" fmla="*/ 4397689 w 4987332"/>
              <a:gd name="connsiteY5" fmla="*/ 1333651 h 3760988"/>
              <a:gd name="connsiteX6" fmla="*/ 4883052 w 4987332"/>
              <a:gd name="connsiteY6" fmla="*/ 3511808 h 3760988"/>
              <a:gd name="connsiteX0" fmla="*/ 4883052 w 4987333"/>
              <a:gd name="connsiteY0" fmla="*/ 3511808 h 3760988"/>
              <a:gd name="connsiteX1" fmla="*/ 2443693 w 4987333"/>
              <a:gd name="connsiteY1" fmla="*/ 3719918 h 3760988"/>
              <a:gd name="connsiteX2" fmla="*/ 417704 w 4987333"/>
              <a:gd name="connsiteY2" fmla="*/ 2914359 h 3760988"/>
              <a:gd name="connsiteX3" fmla="*/ 154668 w 4987333"/>
              <a:gd name="connsiteY3" fmla="*/ 1068845 h 3760988"/>
              <a:gd name="connsiteX4" fmla="*/ 3690453 w 4987333"/>
              <a:gd name="connsiteY4" fmla="*/ 0 h 3760988"/>
              <a:gd name="connsiteX5" fmla="*/ 4397690 w 4987333"/>
              <a:gd name="connsiteY5" fmla="*/ 1333651 h 3760988"/>
              <a:gd name="connsiteX6" fmla="*/ 4883052 w 4987333"/>
              <a:gd name="connsiteY6" fmla="*/ 3511808 h 3760988"/>
              <a:gd name="connsiteX0" fmla="*/ 4883052 w 4987333"/>
              <a:gd name="connsiteY0" fmla="*/ 3511808 h 3760988"/>
              <a:gd name="connsiteX1" fmla="*/ 2443693 w 4987333"/>
              <a:gd name="connsiteY1" fmla="*/ 3719918 h 3760988"/>
              <a:gd name="connsiteX2" fmla="*/ 417704 w 4987333"/>
              <a:gd name="connsiteY2" fmla="*/ 2914359 h 3760988"/>
              <a:gd name="connsiteX3" fmla="*/ 154668 w 4987333"/>
              <a:gd name="connsiteY3" fmla="*/ 1068845 h 3760988"/>
              <a:gd name="connsiteX4" fmla="*/ 3690453 w 4987333"/>
              <a:gd name="connsiteY4" fmla="*/ 0 h 3760988"/>
              <a:gd name="connsiteX5" fmla="*/ 4397690 w 4987333"/>
              <a:gd name="connsiteY5" fmla="*/ 1333651 h 3760988"/>
              <a:gd name="connsiteX6" fmla="*/ 4883052 w 4987333"/>
              <a:gd name="connsiteY6" fmla="*/ 3511808 h 3760988"/>
              <a:gd name="connsiteX0" fmla="*/ 4883052 w 4975081"/>
              <a:gd name="connsiteY0" fmla="*/ 3511808 h 3760988"/>
              <a:gd name="connsiteX1" fmla="*/ 2443693 w 4975081"/>
              <a:gd name="connsiteY1" fmla="*/ 3719918 h 3760988"/>
              <a:gd name="connsiteX2" fmla="*/ 417704 w 4975081"/>
              <a:gd name="connsiteY2" fmla="*/ 2914359 h 3760988"/>
              <a:gd name="connsiteX3" fmla="*/ 154668 w 4975081"/>
              <a:gd name="connsiteY3" fmla="*/ 1068845 h 3760988"/>
              <a:gd name="connsiteX4" fmla="*/ 3690453 w 4975081"/>
              <a:gd name="connsiteY4" fmla="*/ 0 h 3760988"/>
              <a:gd name="connsiteX5" fmla="*/ 4244558 w 4975081"/>
              <a:gd name="connsiteY5" fmla="*/ 1264828 h 3760988"/>
              <a:gd name="connsiteX6" fmla="*/ 4883052 w 4975081"/>
              <a:gd name="connsiteY6" fmla="*/ 3511808 h 3760988"/>
              <a:gd name="connsiteX0" fmla="*/ 4883052 w 4977288"/>
              <a:gd name="connsiteY0" fmla="*/ 3511808 h 3760988"/>
              <a:gd name="connsiteX1" fmla="*/ 2443693 w 4977288"/>
              <a:gd name="connsiteY1" fmla="*/ 3719918 h 3760988"/>
              <a:gd name="connsiteX2" fmla="*/ 417704 w 4977288"/>
              <a:gd name="connsiteY2" fmla="*/ 2914359 h 3760988"/>
              <a:gd name="connsiteX3" fmla="*/ 154668 w 4977288"/>
              <a:gd name="connsiteY3" fmla="*/ 1068845 h 3760988"/>
              <a:gd name="connsiteX4" fmla="*/ 3690453 w 4977288"/>
              <a:gd name="connsiteY4" fmla="*/ 0 h 3760988"/>
              <a:gd name="connsiteX5" fmla="*/ 4275057 w 4977288"/>
              <a:gd name="connsiteY5" fmla="*/ 1258888 h 3760988"/>
              <a:gd name="connsiteX6" fmla="*/ 4883052 w 4977288"/>
              <a:gd name="connsiteY6" fmla="*/ 3511808 h 3760988"/>
              <a:gd name="connsiteX0" fmla="*/ 4883052 w 5128584"/>
              <a:gd name="connsiteY0" fmla="*/ 3511808 h 3760988"/>
              <a:gd name="connsiteX1" fmla="*/ 2443693 w 5128584"/>
              <a:gd name="connsiteY1" fmla="*/ 3719918 h 3760988"/>
              <a:gd name="connsiteX2" fmla="*/ 417704 w 5128584"/>
              <a:gd name="connsiteY2" fmla="*/ 2914359 h 3760988"/>
              <a:gd name="connsiteX3" fmla="*/ 154668 w 5128584"/>
              <a:gd name="connsiteY3" fmla="*/ 1068845 h 3760988"/>
              <a:gd name="connsiteX4" fmla="*/ 3690453 w 5128584"/>
              <a:gd name="connsiteY4" fmla="*/ 0 h 3760988"/>
              <a:gd name="connsiteX5" fmla="*/ 4275057 w 5128584"/>
              <a:gd name="connsiteY5" fmla="*/ 1258888 h 3760988"/>
              <a:gd name="connsiteX6" fmla="*/ 4883052 w 5128584"/>
              <a:gd name="connsiteY6" fmla="*/ 3511808 h 3760988"/>
              <a:gd name="connsiteX0" fmla="*/ 4883052 w 5128584"/>
              <a:gd name="connsiteY0" fmla="*/ 3511808 h 3760988"/>
              <a:gd name="connsiteX1" fmla="*/ 2443693 w 5128584"/>
              <a:gd name="connsiteY1" fmla="*/ 3719918 h 3760988"/>
              <a:gd name="connsiteX2" fmla="*/ 417704 w 5128584"/>
              <a:gd name="connsiteY2" fmla="*/ 2914359 h 3760988"/>
              <a:gd name="connsiteX3" fmla="*/ 154668 w 5128584"/>
              <a:gd name="connsiteY3" fmla="*/ 1068845 h 3760988"/>
              <a:gd name="connsiteX4" fmla="*/ 3690453 w 5128584"/>
              <a:gd name="connsiteY4" fmla="*/ 0 h 3760988"/>
              <a:gd name="connsiteX5" fmla="*/ 4275057 w 5128584"/>
              <a:gd name="connsiteY5" fmla="*/ 1258888 h 3760988"/>
              <a:gd name="connsiteX6" fmla="*/ 4883052 w 5128584"/>
              <a:gd name="connsiteY6" fmla="*/ 3511808 h 3760988"/>
              <a:gd name="connsiteX0" fmla="*/ 4883052 w 5128584"/>
              <a:gd name="connsiteY0" fmla="*/ 3511808 h 3760988"/>
              <a:gd name="connsiteX1" fmla="*/ 2443693 w 5128584"/>
              <a:gd name="connsiteY1" fmla="*/ 3719918 h 3760988"/>
              <a:gd name="connsiteX2" fmla="*/ 417704 w 5128584"/>
              <a:gd name="connsiteY2" fmla="*/ 2914359 h 3760988"/>
              <a:gd name="connsiteX3" fmla="*/ 154668 w 5128584"/>
              <a:gd name="connsiteY3" fmla="*/ 1068845 h 3760988"/>
              <a:gd name="connsiteX4" fmla="*/ 3690453 w 5128584"/>
              <a:gd name="connsiteY4" fmla="*/ 0 h 3760988"/>
              <a:gd name="connsiteX5" fmla="*/ 4275057 w 5128584"/>
              <a:gd name="connsiteY5" fmla="*/ 1258888 h 3760988"/>
              <a:gd name="connsiteX6" fmla="*/ 4883052 w 5128584"/>
              <a:gd name="connsiteY6" fmla="*/ 3511808 h 3760988"/>
              <a:gd name="connsiteX0" fmla="*/ 4883052 w 4963666"/>
              <a:gd name="connsiteY0" fmla="*/ 3511808 h 3760988"/>
              <a:gd name="connsiteX1" fmla="*/ 2443693 w 4963666"/>
              <a:gd name="connsiteY1" fmla="*/ 3719918 h 3760988"/>
              <a:gd name="connsiteX2" fmla="*/ 417704 w 4963666"/>
              <a:gd name="connsiteY2" fmla="*/ 2914359 h 3760988"/>
              <a:gd name="connsiteX3" fmla="*/ 154668 w 4963666"/>
              <a:gd name="connsiteY3" fmla="*/ 1068845 h 3760988"/>
              <a:gd name="connsiteX4" fmla="*/ 3690453 w 4963666"/>
              <a:gd name="connsiteY4" fmla="*/ 0 h 3760988"/>
              <a:gd name="connsiteX5" fmla="*/ 4275057 w 4963666"/>
              <a:gd name="connsiteY5" fmla="*/ 1258888 h 3760988"/>
              <a:gd name="connsiteX6" fmla="*/ 4883052 w 4963666"/>
              <a:gd name="connsiteY6" fmla="*/ 3511808 h 3760988"/>
              <a:gd name="connsiteX0" fmla="*/ 4883051 w 4963665"/>
              <a:gd name="connsiteY0" fmla="*/ 3511808 h 3760988"/>
              <a:gd name="connsiteX1" fmla="*/ 2443692 w 4963665"/>
              <a:gd name="connsiteY1" fmla="*/ 3719918 h 3760988"/>
              <a:gd name="connsiteX2" fmla="*/ 417703 w 4963665"/>
              <a:gd name="connsiteY2" fmla="*/ 2914359 h 3760988"/>
              <a:gd name="connsiteX3" fmla="*/ 154668 w 4963665"/>
              <a:gd name="connsiteY3" fmla="*/ 1068845 h 3760988"/>
              <a:gd name="connsiteX4" fmla="*/ 3690452 w 4963665"/>
              <a:gd name="connsiteY4" fmla="*/ 0 h 3760988"/>
              <a:gd name="connsiteX5" fmla="*/ 4275056 w 4963665"/>
              <a:gd name="connsiteY5" fmla="*/ 1258888 h 3760988"/>
              <a:gd name="connsiteX6" fmla="*/ 4883051 w 4963665"/>
              <a:gd name="connsiteY6" fmla="*/ 3511808 h 3760988"/>
              <a:gd name="connsiteX0" fmla="*/ 4883050 w 4963664"/>
              <a:gd name="connsiteY0" fmla="*/ 3511808 h 3760988"/>
              <a:gd name="connsiteX1" fmla="*/ 2443691 w 4963664"/>
              <a:gd name="connsiteY1" fmla="*/ 3719918 h 3760988"/>
              <a:gd name="connsiteX2" fmla="*/ 417702 w 4963664"/>
              <a:gd name="connsiteY2" fmla="*/ 2914359 h 3760988"/>
              <a:gd name="connsiteX3" fmla="*/ 154668 w 4963664"/>
              <a:gd name="connsiteY3" fmla="*/ 1068845 h 3760988"/>
              <a:gd name="connsiteX4" fmla="*/ 3690451 w 4963664"/>
              <a:gd name="connsiteY4" fmla="*/ 0 h 3760988"/>
              <a:gd name="connsiteX5" fmla="*/ 4275055 w 4963664"/>
              <a:gd name="connsiteY5" fmla="*/ 1258888 h 3760988"/>
              <a:gd name="connsiteX6" fmla="*/ 4883050 w 4963664"/>
              <a:gd name="connsiteY6" fmla="*/ 3511808 h 3760988"/>
              <a:gd name="connsiteX0" fmla="*/ 4883050 w 4963664"/>
              <a:gd name="connsiteY0" fmla="*/ 3511808 h 3760988"/>
              <a:gd name="connsiteX1" fmla="*/ 2443691 w 4963664"/>
              <a:gd name="connsiteY1" fmla="*/ 3719918 h 3760988"/>
              <a:gd name="connsiteX2" fmla="*/ 417702 w 4963664"/>
              <a:gd name="connsiteY2" fmla="*/ 2914359 h 3760988"/>
              <a:gd name="connsiteX3" fmla="*/ 154668 w 4963664"/>
              <a:gd name="connsiteY3" fmla="*/ 1068845 h 3760988"/>
              <a:gd name="connsiteX4" fmla="*/ 3690451 w 4963664"/>
              <a:gd name="connsiteY4" fmla="*/ 0 h 3760988"/>
              <a:gd name="connsiteX5" fmla="*/ 4275055 w 4963664"/>
              <a:gd name="connsiteY5" fmla="*/ 1258888 h 3760988"/>
              <a:gd name="connsiteX6" fmla="*/ 4883050 w 4963664"/>
              <a:gd name="connsiteY6" fmla="*/ 3511808 h 3760988"/>
              <a:gd name="connsiteX0" fmla="*/ 4883050 w 4963664"/>
              <a:gd name="connsiteY0" fmla="*/ 3511808 h 3760988"/>
              <a:gd name="connsiteX1" fmla="*/ 2443691 w 4963664"/>
              <a:gd name="connsiteY1" fmla="*/ 3719918 h 3760988"/>
              <a:gd name="connsiteX2" fmla="*/ 417702 w 4963664"/>
              <a:gd name="connsiteY2" fmla="*/ 2914359 h 3760988"/>
              <a:gd name="connsiteX3" fmla="*/ 154668 w 4963664"/>
              <a:gd name="connsiteY3" fmla="*/ 1068845 h 3760988"/>
              <a:gd name="connsiteX4" fmla="*/ 3690451 w 4963664"/>
              <a:gd name="connsiteY4" fmla="*/ 0 h 3760988"/>
              <a:gd name="connsiteX5" fmla="*/ 4275055 w 4963664"/>
              <a:gd name="connsiteY5" fmla="*/ 1258888 h 3760988"/>
              <a:gd name="connsiteX6" fmla="*/ 4883050 w 4963664"/>
              <a:gd name="connsiteY6" fmla="*/ 3511808 h 3760988"/>
              <a:gd name="connsiteX0" fmla="*/ 4978880 w 5059494"/>
              <a:gd name="connsiteY0" fmla="*/ 3511808 h 3760988"/>
              <a:gd name="connsiteX1" fmla="*/ 2539521 w 5059494"/>
              <a:gd name="connsiteY1" fmla="*/ 3719918 h 3760988"/>
              <a:gd name="connsiteX2" fmla="*/ 513532 w 5059494"/>
              <a:gd name="connsiteY2" fmla="*/ 2914359 h 3760988"/>
              <a:gd name="connsiteX3" fmla="*/ 250498 w 5059494"/>
              <a:gd name="connsiteY3" fmla="*/ 1068845 h 3760988"/>
              <a:gd name="connsiteX4" fmla="*/ 3786281 w 5059494"/>
              <a:gd name="connsiteY4" fmla="*/ 0 h 3760988"/>
              <a:gd name="connsiteX5" fmla="*/ 4370885 w 5059494"/>
              <a:gd name="connsiteY5" fmla="*/ 1258888 h 3760988"/>
              <a:gd name="connsiteX6" fmla="*/ 4978880 w 5059494"/>
              <a:gd name="connsiteY6" fmla="*/ 3511808 h 3760988"/>
              <a:gd name="connsiteX0" fmla="*/ 4993313 w 5073927"/>
              <a:gd name="connsiteY0" fmla="*/ 3511808 h 3755519"/>
              <a:gd name="connsiteX1" fmla="*/ 2553954 w 5073927"/>
              <a:gd name="connsiteY1" fmla="*/ 3719918 h 3755519"/>
              <a:gd name="connsiteX2" fmla="*/ 477559 w 5073927"/>
              <a:gd name="connsiteY2" fmla="*/ 2989939 h 3755519"/>
              <a:gd name="connsiteX3" fmla="*/ 264931 w 5073927"/>
              <a:gd name="connsiteY3" fmla="*/ 1068845 h 3755519"/>
              <a:gd name="connsiteX4" fmla="*/ 3800714 w 5073927"/>
              <a:gd name="connsiteY4" fmla="*/ 0 h 3755519"/>
              <a:gd name="connsiteX5" fmla="*/ 4385318 w 5073927"/>
              <a:gd name="connsiteY5" fmla="*/ 1258888 h 3755519"/>
              <a:gd name="connsiteX6" fmla="*/ 4993313 w 5073927"/>
              <a:gd name="connsiteY6" fmla="*/ 3511808 h 3755519"/>
              <a:gd name="connsiteX0" fmla="*/ 4993313 w 5073927"/>
              <a:gd name="connsiteY0" fmla="*/ 3511808 h 3755519"/>
              <a:gd name="connsiteX1" fmla="*/ 2553954 w 5073927"/>
              <a:gd name="connsiteY1" fmla="*/ 3719918 h 3755519"/>
              <a:gd name="connsiteX2" fmla="*/ 477559 w 5073927"/>
              <a:gd name="connsiteY2" fmla="*/ 2989939 h 3755519"/>
              <a:gd name="connsiteX3" fmla="*/ 264931 w 5073927"/>
              <a:gd name="connsiteY3" fmla="*/ 1068845 h 3755519"/>
              <a:gd name="connsiteX4" fmla="*/ 3800714 w 5073927"/>
              <a:gd name="connsiteY4" fmla="*/ 0 h 3755519"/>
              <a:gd name="connsiteX5" fmla="*/ 4385318 w 5073927"/>
              <a:gd name="connsiteY5" fmla="*/ 1258888 h 3755519"/>
              <a:gd name="connsiteX6" fmla="*/ 4993313 w 5073927"/>
              <a:gd name="connsiteY6" fmla="*/ 3511808 h 375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927" h="3755519">
                <a:moveTo>
                  <a:pt x="4993313" y="3511808"/>
                </a:moveTo>
                <a:cubicBezTo>
                  <a:pt x="4197212" y="3733364"/>
                  <a:pt x="3306580" y="3806896"/>
                  <a:pt x="2553954" y="3719918"/>
                </a:cubicBezTo>
                <a:cubicBezTo>
                  <a:pt x="1801328" y="3632940"/>
                  <a:pt x="865592" y="3392151"/>
                  <a:pt x="477559" y="2989939"/>
                </a:cubicBezTo>
                <a:cubicBezTo>
                  <a:pt x="89526" y="2587727"/>
                  <a:pt x="-257680" y="1890420"/>
                  <a:pt x="264931" y="1068845"/>
                </a:cubicBezTo>
                <a:cubicBezTo>
                  <a:pt x="1153211" y="126734"/>
                  <a:pt x="2489613" y="229557"/>
                  <a:pt x="3800714" y="0"/>
                </a:cubicBezTo>
                <a:cubicBezTo>
                  <a:pt x="4090791" y="344576"/>
                  <a:pt x="4456133" y="1258627"/>
                  <a:pt x="4385318" y="1258888"/>
                </a:cubicBezTo>
                <a:cubicBezTo>
                  <a:pt x="4395729" y="1226890"/>
                  <a:pt x="5352475" y="3408228"/>
                  <a:pt x="4993313" y="3511808"/>
                </a:cubicBezTo>
                <a:close/>
              </a:path>
            </a:pathLst>
          </a:custGeom>
          <a:solidFill>
            <a:srgbClr val="9BBB59">
              <a:alpha val="1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3" name="Chart Placeholder 6" descr="Undergraduate Financial Aid&#10;&#10;Pie graph indicating total undergraduate financial aid provided by the university vs Federal/State/Other Aid&#10;Current year $283M institutional vs $298M Fed/State/Other" title="Undergraduate Financial Aid">
            <a:extLst>
              <a:ext uri="{FF2B5EF4-FFF2-40B4-BE49-F238E27FC236}">
                <a16:creationId xmlns:a16="http://schemas.microsoft.com/office/drawing/2014/main" id="{0DFFAAC8-CA81-1241-9070-D593AF1C9F20}"/>
              </a:ext>
            </a:extLst>
          </p:cNvPr>
          <p:cNvGraphicFramePr>
            <a:graphicFrameLocks/>
          </p:cNvGraphicFramePr>
          <p:nvPr>
            <p:extLst>
              <p:ext uri="{D42A27DB-BD31-4B8C-83A1-F6EECF244321}">
                <p14:modId xmlns:p14="http://schemas.microsoft.com/office/powerpoint/2010/main" val="3187376033"/>
              </p:ext>
            </p:extLst>
          </p:nvPr>
        </p:nvGraphicFramePr>
        <p:xfrm>
          <a:off x="554655" y="1532985"/>
          <a:ext cx="7285149" cy="4366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Placeholder 6">
            <a:extLst>
              <a:ext uri="{FF2B5EF4-FFF2-40B4-BE49-F238E27FC236}">
                <a16:creationId xmlns:a16="http://schemas.microsoft.com/office/drawing/2014/main" id="{B2729455-B092-BFA5-1935-66B642C854B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147931140"/>
              </p:ext>
            </p:extLst>
          </p:nvPr>
        </p:nvGraphicFramePr>
        <p:xfrm>
          <a:off x="1035818" y="1311910"/>
          <a:ext cx="7285149" cy="4366753"/>
        </p:xfrm>
        <a:graphic>
          <a:graphicData uri="http://schemas.openxmlformats.org/drawingml/2006/chart">
            <c:chart xmlns:c="http://schemas.openxmlformats.org/drawingml/2006/chart" xmlns:r="http://schemas.openxmlformats.org/officeDocument/2006/relationships" r:id="rId4"/>
          </a:graphicData>
        </a:graphic>
      </p:graphicFrame>
      <p:sp>
        <p:nvSpPr>
          <p:cNvPr id="22" name="Chord 14">
            <a:extLst>
              <a:ext uri="{FF2B5EF4-FFF2-40B4-BE49-F238E27FC236}">
                <a16:creationId xmlns:a16="http://schemas.microsoft.com/office/drawing/2014/main" id="{2E95CE3A-E233-3D13-4436-1BE8D06A0E53}"/>
              </a:ext>
              <a:ext uri="{C183D7F6-B498-43B3-948B-1728B52AA6E4}">
                <adec:decorative xmlns:adec="http://schemas.microsoft.com/office/drawing/2017/decorative" val="1"/>
              </a:ext>
            </a:extLst>
          </p:cNvPr>
          <p:cNvSpPr/>
          <p:nvPr/>
        </p:nvSpPr>
        <p:spPr>
          <a:xfrm>
            <a:off x="251737" y="1953264"/>
            <a:ext cx="5315436" cy="3725399"/>
          </a:xfrm>
          <a:custGeom>
            <a:avLst/>
            <a:gdLst>
              <a:gd name="connsiteX0" fmla="*/ 5561186 w 6121830"/>
              <a:gd name="connsiteY0" fmla="*/ 3063175 h 3885139"/>
              <a:gd name="connsiteX1" fmla="*/ 2430953 w 6121830"/>
              <a:gd name="connsiteY1" fmla="*/ 3843554 h 3885139"/>
              <a:gd name="connsiteX2" fmla="*/ 171950 w 6121830"/>
              <a:gd name="connsiteY2" fmla="*/ 1300650 h 3885139"/>
              <a:gd name="connsiteX3" fmla="*/ 3289177 w 6121830"/>
              <a:gd name="connsiteY3" fmla="*/ 5409 h 3885139"/>
              <a:gd name="connsiteX4" fmla="*/ 5561186 w 6121830"/>
              <a:gd name="connsiteY4" fmla="*/ 3063175 h 3885139"/>
              <a:gd name="connsiteX0" fmla="*/ 5180859 w 5180859"/>
              <a:gd name="connsiteY0" fmla="*/ 3223854 h 3971916"/>
              <a:gd name="connsiteX1" fmla="*/ 2371902 w 5180859"/>
              <a:gd name="connsiteY1" fmla="*/ 3843595 h 3971916"/>
              <a:gd name="connsiteX2" fmla="*/ 112899 w 5180859"/>
              <a:gd name="connsiteY2" fmla="*/ 1300691 h 3971916"/>
              <a:gd name="connsiteX3" fmla="*/ 3230126 w 5180859"/>
              <a:gd name="connsiteY3" fmla="*/ 5450 h 3971916"/>
              <a:gd name="connsiteX4" fmla="*/ 5180859 w 5180859"/>
              <a:gd name="connsiteY4" fmla="*/ 3223854 h 3971916"/>
              <a:gd name="connsiteX0" fmla="*/ 5242353 w 5242353"/>
              <a:gd name="connsiteY0" fmla="*/ 3223854 h 3941948"/>
              <a:gd name="connsiteX1" fmla="*/ 1531353 w 5242353"/>
              <a:gd name="connsiteY1" fmla="*/ 3806525 h 3941948"/>
              <a:gd name="connsiteX2" fmla="*/ 174393 w 5242353"/>
              <a:gd name="connsiteY2" fmla="*/ 1300691 h 3941948"/>
              <a:gd name="connsiteX3" fmla="*/ 3291620 w 5242353"/>
              <a:gd name="connsiteY3" fmla="*/ 5450 h 3941948"/>
              <a:gd name="connsiteX4" fmla="*/ 5242353 w 5242353"/>
              <a:gd name="connsiteY4" fmla="*/ 3223854 h 3941948"/>
              <a:gd name="connsiteX0" fmla="*/ 5141942 w 5141942"/>
              <a:gd name="connsiteY0" fmla="*/ 3236211 h 3945363"/>
              <a:gd name="connsiteX1" fmla="*/ 1529796 w 5141942"/>
              <a:gd name="connsiteY1" fmla="*/ 3806525 h 3945363"/>
              <a:gd name="connsiteX2" fmla="*/ 172836 w 5141942"/>
              <a:gd name="connsiteY2" fmla="*/ 1300691 h 3945363"/>
              <a:gd name="connsiteX3" fmla="*/ 3290063 w 5141942"/>
              <a:gd name="connsiteY3" fmla="*/ 5450 h 3945363"/>
              <a:gd name="connsiteX4" fmla="*/ 5141942 w 5141942"/>
              <a:gd name="connsiteY4" fmla="*/ 3236211 h 3945363"/>
              <a:gd name="connsiteX0" fmla="*/ 5141942 w 5141942"/>
              <a:gd name="connsiteY0" fmla="*/ 3211729 h 3920881"/>
              <a:gd name="connsiteX1" fmla="*/ 1529796 w 5141942"/>
              <a:gd name="connsiteY1" fmla="*/ 3782043 h 3920881"/>
              <a:gd name="connsiteX2" fmla="*/ 172836 w 5141942"/>
              <a:gd name="connsiteY2" fmla="*/ 1276209 h 3920881"/>
              <a:gd name="connsiteX3" fmla="*/ 3228279 w 5141942"/>
              <a:gd name="connsiteY3" fmla="*/ 5682 h 3920881"/>
              <a:gd name="connsiteX4" fmla="*/ 5141942 w 5141942"/>
              <a:gd name="connsiteY4" fmla="*/ 3211729 h 3920881"/>
              <a:gd name="connsiteX0" fmla="*/ 5141942 w 5381587"/>
              <a:gd name="connsiteY0" fmla="*/ 3211729 h 3920881"/>
              <a:gd name="connsiteX1" fmla="*/ 1529796 w 5381587"/>
              <a:gd name="connsiteY1" fmla="*/ 3782043 h 3920881"/>
              <a:gd name="connsiteX2" fmla="*/ 172836 w 5381587"/>
              <a:gd name="connsiteY2" fmla="*/ 1276209 h 3920881"/>
              <a:gd name="connsiteX3" fmla="*/ 3228279 w 5381587"/>
              <a:gd name="connsiteY3" fmla="*/ 5682 h 3920881"/>
              <a:gd name="connsiteX4" fmla="*/ 5141942 w 5381587"/>
              <a:gd name="connsiteY4" fmla="*/ 3211729 h 3920881"/>
              <a:gd name="connsiteX0" fmla="*/ 5141942 w 5381587"/>
              <a:gd name="connsiteY0" fmla="*/ 3211729 h 3920881"/>
              <a:gd name="connsiteX1" fmla="*/ 1529796 w 5381587"/>
              <a:gd name="connsiteY1" fmla="*/ 3782043 h 3920881"/>
              <a:gd name="connsiteX2" fmla="*/ 172836 w 5381587"/>
              <a:gd name="connsiteY2" fmla="*/ 1276209 h 3920881"/>
              <a:gd name="connsiteX3" fmla="*/ 3228279 w 5381587"/>
              <a:gd name="connsiteY3" fmla="*/ 5682 h 3920881"/>
              <a:gd name="connsiteX4" fmla="*/ 5141942 w 5381587"/>
              <a:gd name="connsiteY4" fmla="*/ 3211729 h 3920881"/>
              <a:gd name="connsiteX0" fmla="*/ 5141942 w 5141942"/>
              <a:gd name="connsiteY0" fmla="*/ 3211729 h 3920881"/>
              <a:gd name="connsiteX1" fmla="*/ 1529796 w 5141942"/>
              <a:gd name="connsiteY1" fmla="*/ 3782043 h 3920881"/>
              <a:gd name="connsiteX2" fmla="*/ 172836 w 5141942"/>
              <a:gd name="connsiteY2" fmla="*/ 1276209 h 3920881"/>
              <a:gd name="connsiteX3" fmla="*/ 3228279 w 5141942"/>
              <a:gd name="connsiteY3" fmla="*/ 5682 h 3920881"/>
              <a:gd name="connsiteX4" fmla="*/ 5141942 w 5141942"/>
              <a:gd name="connsiteY4" fmla="*/ 3211729 h 3920881"/>
              <a:gd name="connsiteX0" fmla="*/ 5141942 w 5141942"/>
              <a:gd name="connsiteY0" fmla="*/ 3211729 h 3920881"/>
              <a:gd name="connsiteX1" fmla="*/ 1529796 w 5141942"/>
              <a:gd name="connsiteY1" fmla="*/ 3782043 h 3920881"/>
              <a:gd name="connsiteX2" fmla="*/ 172836 w 5141942"/>
              <a:gd name="connsiteY2" fmla="*/ 1276209 h 3920881"/>
              <a:gd name="connsiteX3" fmla="*/ 3228279 w 5141942"/>
              <a:gd name="connsiteY3" fmla="*/ 5682 h 3920881"/>
              <a:gd name="connsiteX4" fmla="*/ 5141942 w 5141942"/>
              <a:gd name="connsiteY4" fmla="*/ 3211729 h 3920881"/>
              <a:gd name="connsiteX0" fmla="*/ 5141942 w 5141942"/>
              <a:gd name="connsiteY0" fmla="*/ 3211729 h 3920881"/>
              <a:gd name="connsiteX1" fmla="*/ 1529796 w 5141942"/>
              <a:gd name="connsiteY1" fmla="*/ 3782043 h 3920881"/>
              <a:gd name="connsiteX2" fmla="*/ 172836 w 5141942"/>
              <a:gd name="connsiteY2" fmla="*/ 1276209 h 3920881"/>
              <a:gd name="connsiteX3" fmla="*/ 3228279 w 5141942"/>
              <a:gd name="connsiteY3" fmla="*/ 5682 h 3920881"/>
              <a:gd name="connsiteX4" fmla="*/ 5141942 w 5141942"/>
              <a:gd name="connsiteY4" fmla="*/ 3211729 h 3920881"/>
              <a:gd name="connsiteX0" fmla="*/ 5205701 w 5205701"/>
              <a:gd name="connsiteY0" fmla="*/ 3211729 h 3854217"/>
              <a:gd name="connsiteX1" fmla="*/ 1123999 w 5205701"/>
              <a:gd name="connsiteY1" fmla="*/ 3695546 h 3854217"/>
              <a:gd name="connsiteX2" fmla="*/ 236595 w 5205701"/>
              <a:gd name="connsiteY2" fmla="*/ 1276209 h 3854217"/>
              <a:gd name="connsiteX3" fmla="*/ 3292038 w 5205701"/>
              <a:gd name="connsiteY3" fmla="*/ 5682 h 3854217"/>
              <a:gd name="connsiteX4" fmla="*/ 5205701 w 5205701"/>
              <a:gd name="connsiteY4" fmla="*/ 3211729 h 3854217"/>
              <a:gd name="connsiteX0" fmla="*/ 5140124 w 5140124"/>
              <a:gd name="connsiteY0" fmla="*/ 3211729 h 3854217"/>
              <a:gd name="connsiteX1" fmla="*/ 1058422 w 5140124"/>
              <a:gd name="connsiteY1" fmla="*/ 3695546 h 3854217"/>
              <a:gd name="connsiteX2" fmla="*/ 171018 w 5140124"/>
              <a:gd name="connsiteY2" fmla="*/ 1276209 h 3854217"/>
              <a:gd name="connsiteX3" fmla="*/ 3226461 w 5140124"/>
              <a:gd name="connsiteY3" fmla="*/ 5682 h 3854217"/>
              <a:gd name="connsiteX4" fmla="*/ 5140124 w 5140124"/>
              <a:gd name="connsiteY4" fmla="*/ 3211729 h 3854217"/>
              <a:gd name="connsiteX0" fmla="*/ 5182871 w 5182871"/>
              <a:gd name="connsiteY0" fmla="*/ 3213049 h 3863774"/>
              <a:gd name="connsiteX1" fmla="*/ 1101169 w 5182871"/>
              <a:gd name="connsiteY1" fmla="*/ 3696866 h 3863774"/>
              <a:gd name="connsiteX2" fmla="*/ 164338 w 5182871"/>
              <a:gd name="connsiteY2" fmla="*/ 1166318 h 3863774"/>
              <a:gd name="connsiteX3" fmla="*/ 3269208 w 5182871"/>
              <a:gd name="connsiteY3" fmla="*/ 7002 h 3863774"/>
              <a:gd name="connsiteX4" fmla="*/ 5182871 w 5182871"/>
              <a:gd name="connsiteY4" fmla="*/ 3213049 h 3863774"/>
              <a:gd name="connsiteX0" fmla="*/ 5168524 w 5168524"/>
              <a:gd name="connsiteY0" fmla="*/ 3213049 h 3891231"/>
              <a:gd name="connsiteX1" fmla="*/ 1086822 w 5168524"/>
              <a:gd name="connsiteY1" fmla="*/ 3696866 h 3891231"/>
              <a:gd name="connsiteX2" fmla="*/ 149991 w 5168524"/>
              <a:gd name="connsiteY2" fmla="*/ 1166318 h 3891231"/>
              <a:gd name="connsiteX3" fmla="*/ 3254861 w 5168524"/>
              <a:gd name="connsiteY3" fmla="*/ 7002 h 3891231"/>
              <a:gd name="connsiteX4" fmla="*/ 5168524 w 5168524"/>
              <a:gd name="connsiteY4" fmla="*/ 3213049 h 3891231"/>
              <a:gd name="connsiteX0" fmla="*/ 5114315 w 5114315"/>
              <a:gd name="connsiteY0" fmla="*/ 3214036 h 3892218"/>
              <a:gd name="connsiteX1" fmla="*/ 1032613 w 5114315"/>
              <a:gd name="connsiteY1" fmla="*/ 3697853 h 3892218"/>
              <a:gd name="connsiteX2" fmla="*/ 95782 w 5114315"/>
              <a:gd name="connsiteY2" fmla="*/ 1167305 h 3892218"/>
              <a:gd name="connsiteX3" fmla="*/ 3200652 w 5114315"/>
              <a:gd name="connsiteY3" fmla="*/ 7989 h 3892218"/>
              <a:gd name="connsiteX4" fmla="*/ 5114315 w 5114315"/>
              <a:gd name="connsiteY4" fmla="*/ 3214036 h 3892218"/>
              <a:gd name="connsiteX0" fmla="*/ 5095400 w 5095400"/>
              <a:gd name="connsiteY0" fmla="*/ 3211522 h 3889704"/>
              <a:gd name="connsiteX1" fmla="*/ 1013698 w 5095400"/>
              <a:gd name="connsiteY1" fmla="*/ 3695339 h 3889704"/>
              <a:gd name="connsiteX2" fmla="*/ 76867 w 5095400"/>
              <a:gd name="connsiteY2" fmla="*/ 1164791 h 3889704"/>
              <a:gd name="connsiteX3" fmla="*/ 3181737 w 5095400"/>
              <a:gd name="connsiteY3" fmla="*/ 5475 h 3889704"/>
              <a:gd name="connsiteX4" fmla="*/ 5095400 w 5095400"/>
              <a:gd name="connsiteY4" fmla="*/ 3211522 h 3889704"/>
              <a:gd name="connsiteX0" fmla="*/ 5119124 w 5119124"/>
              <a:gd name="connsiteY0" fmla="*/ 3211310 h 3889492"/>
              <a:gd name="connsiteX1" fmla="*/ 1037422 w 5119124"/>
              <a:gd name="connsiteY1" fmla="*/ 3695127 h 3889492"/>
              <a:gd name="connsiteX2" fmla="*/ 100591 w 5119124"/>
              <a:gd name="connsiteY2" fmla="*/ 1164579 h 3889492"/>
              <a:gd name="connsiteX3" fmla="*/ 3205461 w 5119124"/>
              <a:gd name="connsiteY3" fmla="*/ 5263 h 3889492"/>
              <a:gd name="connsiteX4" fmla="*/ 5119124 w 5119124"/>
              <a:gd name="connsiteY4" fmla="*/ 3211310 h 3889492"/>
              <a:gd name="connsiteX0" fmla="*/ 5129823 w 5129823"/>
              <a:gd name="connsiteY0" fmla="*/ 3210898 h 3889080"/>
              <a:gd name="connsiteX1" fmla="*/ 1048121 w 5129823"/>
              <a:gd name="connsiteY1" fmla="*/ 3694715 h 3889080"/>
              <a:gd name="connsiteX2" fmla="*/ 111290 w 5129823"/>
              <a:gd name="connsiteY2" fmla="*/ 1164167 h 3889080"/>
              <a:gd name="connsiteX3" fmla="*/ 3216160 w 5129823"/>
              <a:gd name="connsiteY3" fmla="*/ 4851 h 3889080"/>
              <a:gd name="connsiteX4" fmla="*/ 5129823 w 5129823"/>
              <a:gd name="connsiteY4" fmla="*/ 3210898 h 3889080"/>
              <a:gd name="connsiteX0" fmla="*/ 5142732 w 5142732"/>
              <a:gd name="connsiteY0" fmla="*/ 3210898 h 3823184"/>
              <a:gd name="connsiteX1" fmla="*/ 1061030 w 5142732"/>
              <a:gd name="connsiteY1" fmla="*/ 3694715 h 3823184"/>
              <a:gd name="connsiteX2" fmla="*/ 124199 w 5142732"/>
              <a:gd name="connsiteY2" fmla="*/ 1164167 h 3823184"/>
              <a:gd name="connsiteX3" fmla="*/ 3229069 w 5142732"/>
              <a:gd name="connsiteY3" fmla="*/ 4851 h 3823184"/>
              <a:gd name="connsiteX4" fmla="*/ 5142732 w 5142732"/>
              <a:gd name="connsiteY4" fmla="*/ 3210898 h 3823184"/>
              <a:gd name="connsiteX0" fmla="*/ 5107553 w 5107553"/>
              <a:gd name="connsiteY0" fmla="*/ 3211480 h 3823766"/>
              <a:gd name="connsiteX1" fmla="*/ 1025851 w 5107553"/>
              <a:gd name="connsiteY1" fmla="*/ 3695297 h 3823766"/>
              <a:gd name="connsiteX2" fmla="*/ 89020 w 5107553"/>
              <a:gd name="connsiteY2" fmla="*/ 1164749 h 3823766"/>
              <a:gd name="connsiteX3" fmla="*/ 3193890 w 5107553"/>
              <a:gd name="connsiteY3" fmla="*/ 5433 h 3823766"/>
              <a:gd name="connsiteX4" fmla="*/ 5107553 w 5107553"/>
              <a:gd name="connsiteY4" fmla="*/ 3211480 h 3823766"/>
              <a:gd name="connsiteX0" fmla="*/ 5161199 w 5161199"/>
              <a:gd name="connsiteY0" fmla="*/ 3211480 h 3917119"/>
              <a:gd name="connsiteX1" fmla="*/ 1079497 w 5161199"/>
              <a:gd name="connsiteY1" fmla="*/ 3695297 h 3917119"/>
              <a:gd name="connsiteX2" fmla="*/ 142666 w 5161199"/>
              <a:gd name="connsiteY2" fmla="*/ 1164749 h 3917119"/>
              <a:gd name="connsiteX3" fmla="*/ 3247536 w 5161199"/>
              <a:gd name="connsiteY3" fmla="*/ 5433 h 3917119"/>
              <a:gd name="connsiteX4" fmla="*/ 5161199 w 5161199"/>
              <a:gd name="connsiteY4" fmla="*/ 3211480 h 3917119"/>
              <a:gd name="connsiteX0" fmla="*/ 5243421 w 5243421"/>
              <a:gd name="connsiteY0" fmla="*/ 3212080 h 3917719"/>
              <a:gd name="connsiteX1" fmla="*/ 1161719 w 5243421"/>
              <a:gd name="connsiteY1" fmla="*/ 3695897 h 3917719"/>
              <a:gd name="connsiteX2" fmla="*/ 224888 w 5243421"/>
              <a:gd name="connsiteY2" fmla="*/ 1165349 h 3917719"/>
              <a:gd name="connsiteX3" fmla="*/ 3329758 w 5243421"/>
              <a:gd name="connsiteY3" fmla="*/ 6033 h 3917719"/>
              <a:gd name="connsiteX4" fmla="*/ 5243421 w 5243421"/>
              <a:gd name="connsiteY4" fmla="*/ 3212080 h 391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3421" h="3917719">
                <a:moveTo>
                  <a:pt x="5243421" y="3212080"/>
                </a:moveTo>
                <a:cubicBezTo>
                  <a:pt x="4538811" y="3845270"/>
                  <a:pt x="2344132" y="4160587"/>
                  <a:pt x="1161719" y="3695897"/>
                </a:cubicBezTo>
                <a:cubicBezTo>
                  <a:pt x="-20694" y="3231207"/>
                  <a:pt x="-235307" y="1916251"/>
                  <a:pt x="224888" y="1165349"/>
                </a:cubicBezTo>
                <a:cubicBezTo>
                  <a:pt x="685083" y="414447"/>
                  <a:pt x="1948611" y="-59515"/>
                  <a:pt x="3329758" y="6033"/>
                </a:cubicBezTo>
                <a:cubicBezTo>
                  <a:pt x="3938813" y="1247710"/>
                  <a:pt x="4235541" y="1794916"/>
                  <a:pt x="5243421" y="3212080"/>
                </a:cubicBezTo>
                <a:close/>
              </a:path>
            </a:pathLst>
          </a:cu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E640E5-B0B1-378D-085B-BF4B2C3C855D}"/>
              </a:ext>
            </a:extLst>
          </p:cNvPr>
          <p:cNvSpPr txBox="1"/>
          <p:nvPr/>
        </p:nvSpPr>
        <p:spPr>
          <a:xfrm>
            <a:off x="377679" y="3213247"/>
            <a:ext cx="24900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t>$298M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t>Institutional</a:t>
            </a:r>
          </a:p>
        </p:txBody>
      </p:sp>
      <p:sp>
        <p:nvSpPr>
          <p:cNvPr id="13" name="TextBox 12">
            <a:extLst>
              <a:ext uri="{FF2B5EF4-FFF2-40B4-BE49-F238E27FC236}">
                <a16:creationId xmlns:a16="http://schemas.microsoft.com/office/drawing/2014/main" id="{5F1D5808-B8CC-7F00-49EC-EE8FB6442663}"/>
              </a:ext>
            </a:extLst>
          </p:cNvPr>
          <p:cNvSpPr txBox="1"/>
          <p:nvPr/>
        </p:nvSpPr>
        <p:spPr>
          <a:xfrm>
            <a:off x="6582436" y="1700843"/>
            <a:ext cx="24871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$333M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Federal, State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and Other</a:t>
            </a:r>
          </a:p>
        </p:txBody>
      </p:sp>
      <p:sp>
        <p:nvSpPr>
          <p:cNvPr id="12" name="TextBox 11">
            <a:extLst>
              <a:ext uri="{FF2B5EF4-FFF2-40B4-BE49-F238E27FC236}">
                <a16:creationId xmlns:a16="http://schemas.microsoft.com/office/drawing/2014/main" id="{8DCF0AAF-23A2-F693-31C2-529DC9C74E3F}"/>
              </a:ext>
            </a:extLst>
          </p:cNvPr>
          <p:cNvSpPr txBox="1"/>
          <p:nvPr/>
        </p:nvSpPr>
        <p:spPr>
          <a:xfrm>
            <a:off x="9622861" y="762125"/>
            <a:ext cx="2317402" cy="1600438"/>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t>54%</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t>INCREASE IN U OF I SYSTEM AID OVER </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t>10 YEARS</a:t>
            </a:r>
          </a:p>
          <a:p>
            <a:endParaRPr lang="en-US" dirty="0"/>
          </a:p>
        </p:txBody>
      </p:sp>
      <p:graphicFrame>
        <p:nvGraphicFramePr>
          <p:cNvPr id="25" name="Chart 24" descr="Form of funding % for FY 2013 - FY 2023">
            <a:extLst>
              <a:ext uri="{FF2B5EF4-FFF2-40B4-BE49-F238E27FC236}">
                <a16:creationId xmlns:a16="http://schemas.microsoft.com/office/drawing/2014/main" id="{54FEF6BE-7020-F635-8896-8A2A656B65C0}"/>
              </a:ext>
            </a:extLst>
          </p:cNvPr>
          <p:cNvGraphicFramePr/>
          <p:nvPr>
            <p:extLst>
              <p:ext uri="{D42A27DB-BD31-4B8C-83A1-F6EECF244321}">
                <p14:modId xmlns:p14="http://schemas.microsoft.com/office/powerpoint/2010/main" val="292482145"/>
              </p:ext>
            </p:extLst>
          </p:nvPr>
        </p:nvGraphicFramePr>
        <p:xfrm>
          <a:off x="9651162" y="2088414"/>
          <a:ext cx="2220069" cy="4161155"/>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3193831B-8E49-CDB2-023F-65A396006ED1}"/>
              </a:ext>
              <a:ext uri="{C183D7F6-B498-43B3-948B-1728B52AA6E4}">
                <adec:decorative xmlns:adec="http://schemas.microsoft.com/office/drawing/2017/decorative" val="1"/>
              </a:ext>
            </a:extLst>
          </p:cNvPr>
          <p:cNvCxnSpPr/>
          <p:nvPr/>
        </p:nvCxnSpPr>
        <p:spPr>
          <a:xfrm>
            <a:off x="2867680" y="2512194"/>
            <a:ext cx="241280" cy="1155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577ED6-1BCA-A5A1-6A7D-93F24B2B0470}"/>
              </a:ext>
              <a:ext uri="{C183D7F6-B498-43B3-948B-1728B52AA6E4}">
                <adec:decorative xmlns:adec="http://schemas.microsoft.com/office/drawing/2017/decorative" val="1"/>
              </a:ext>
            </a:extLst>
          </p:cNvPr>
          <p:cNvCxnSpPr/>
          <p:nvPr/>
        </p:nvCxnSpPr>
        <p:spPr>
          <a:xfrm flipV="1">
            <a:off x="3108960" y="4591251"/>
            <a:ext cx="154004" cy="1347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0C884F-F595-0486-DF5D-C3046321D854}"/>
              </a:ext>
              <a:ext uri="{C183D7F6-B498-43B3-948B-1728B52AA6E4}">
                <adec:decorative xmlns:adec="http://schemas.microsoft.com/office/drawing/2017/decorative" val="1"/>
              </a:ext>
            </a:extLst>
          </p:cNvPr>
          <p:cNvCxnSpPr/>
          <p:nvPr/>
        </p:nvCxnSpPr>
        <p:spPr>
          <a:xfrm>
            <a:off x="3859731" y="1791709"/>
            <a:ext cx="86627" cy="75592"/>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1554815-10B5-3452-2A9B-DC79F1A5C915}"/>
              </a:ext>
            </a:extLst>
          </p:cNvPr>
          <p:cNvSpPr>
            <a:spLocks noGrp="1"/>
          </p:cNvSpPr>
          <p:nvPr>
            <p:ph type="sldNum" sz="quarter" idx="12"/>
          </p:nvPr>
        </p:nvSpPr>
        <p:spPr/>
        <p:txBody>
          <a:bodyPr/>
          <a:lstStyle/>
          <a:p>
            <a:fld id="{51270425-4BE7-4157-8812-4D12657AEB50}" type="slidenum">
              <a:rPr lang="en-US" smtClean="0"/>
              <a:t>4</a:t>
            </a:fld>
            <a:endParaRPr lang="en-US" dirty="0"/>
          </a:p>
        </p:txBody>
      </p:sp>
    </p:spTree>
    <p:extLst>
      <p:ext uri="{BB962C8B-B14F-4D97-AF65-F5344CB8AC3E}">
        <p14:creationId xmlns:p14="http://schemas.microsoft.com/office/powerpoint/2010/main" val="127413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AE13FB-822D-4237-81A7-79D8B0FDB2C4}"/>
              </a:ext>
            </a:extLst>
          </p:cNvPr>
          <p:cNvSpPr>
            <a:spLocks noGrp="1"/>
          </p:cNvSpPr>
          <p:nvPr>
            <p:ph type="title"/>
          </p:nvPr>
        </p:nvSpPr>
        <p:spPr>
          <a:xfrm>
            <a:off x="838200" y="142703"/>
            <a:ext cx="10515600" cy="1325563"/>
          </a:xfrm>
        </p:spPr>
        <p:txBody>
          <a:bodyPr>
            <a:normAutofit/>
          </a:bodyPr>
          <a:lstStyle/>
          <a:p>
            <a:pPr algn="ctr"/>
            <a:r>
              <a:rPr lang="en-US" sz="3600" b="1" dirty="0">
                <a:solidFill>
                  <a:srgbClr val="13294B"/>
                </a:solidFill>
                <a:latin typeface="Arial" panose="020B0604020202020204" pitchFamily="34" charset="0"/>
                <a:cs typeface="Arial" panose="020B0604020202020204" pitchFamily="34" charset="0"/>
              </a:rPr>
              <a:t>FINANCIAL AID &amp; SCHOLARSHIPS</a:t>
            </a:r>
            <a:br>
              <a:rPr lang="en-US" sz="3600" b="1" dirty="0">
                <a:solidFill>
                  <a:srgbClr val="13294B"/>
                </a:solidFill>
                <a:latin typeface="Arial" panose="020B0604020202020204" pitchFamily="34" charset="0"/>
                <a:cs typeface="Arial" panose="020B0604020202020204" pitchFamily="34" charset="0"/>
              </a:rPr>
            </a:br>
            <a:r>
              <a:rPr lang="en-US" sz="3600" b="1" dirty="0">
                <a:solidFill>
                  <a:srgbClr val="13294B"/>
                </a:solidFill>
                <a:latin typeface="Arial" panose="020B0604020202020204" pitchFamily="34" charset="0"/>
                <a:cs typeface="Arial" panose="020B0604020202020204" pitchFamily="34" charset="0"/>
              </a:rPr>
              <a:t>LOWER COSTS FOR RESIDENTS</a:t>
            </a:r>
            <a:endParaRPr lang="en-US" sz="3600" b="1"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067BF6AC-BA0C-4FD1-BD91-FB412722D790}"/>
              </a:ext>
            </a:extLst>
          </p:cNvPr>
          <p:cNvSpPr txBox="1">
            <a:spLocks/>
          </p:cNvSpPr>
          <p:nvPr/>
        </p:nvSpPr>
        <p:spPr>
          <a:xfrm>
            <a:off x="838200" y="1248907"/>
            <a:ext cx="10515600" cy="898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556A5"/>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srgbClr val="0556A5"/>
                </a:solidFill>
                <a:effectLst/>
                <a:uLnTx/>
                <a:uFillTx/>
                <a:latin typeface="Arial" panose="020B0604020202020204" pitchFamily="34" charset="0"/>
                <a:ea typeface="+mn-ea"/>
                <a:cs typeface="Arial" panose="020B0604020202020204" pitchFamily="34" charset="0"/>
              </a:rPr>
              <a:t>Illinois Undergrads </a:t>
            </a:r>
            <a:r>
              <a:rPr kumimoji="0" lang="en-US" sz="2400" b="0" i="0" u="none" strike="noStrike" kern="1200" cap="none" spc="0" normalizeH="0" baseline="0" noProof="0" dirty="0">
                <a:ln>
                  <a:noFill/>
                </a:ln>
                <a:solidFill>
                  <a:srgbClr val="0556A5"/>
                </a:solidFill>
                <a:effectLst/>
                <a:uLnTx/>
                <a:uFillTx/>
                <a:latin typeface="Arial" panose="020B0604020202020204" pitchFamily="34" charset="0"/>
                <a:ea typeface="+mn-ea"/>
                <a:cs typeface="Arial" panose="020B0604020202020204" pitchFamily="34" charset="0"/>
              </a:rPr>
              <a:t>Who Pay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556A5"/>
                </a:solidFill>
                <a:effectLst/>
                <a:uLnTx/>
                <a:uFillTx/>
                <a:latin typeface="Arial" panose="020B0604020202020204" pitchFamily="34" charset="0"/>
                <a:ea typeface="+mn-ea"/>
                <a:cs typeface="Arial" panose="020B0604020202020204" pitchFamily="34" charset="0"/>
              </a:rPr>
              <a:t>Less Than $3,000 per Semester Tuition &amp; Fees</a:t>
            </a:r>
          </a:p>
        </p:txBody>
      </p:sp>
      <p:graphicFrame>
        <p:nvGraphicFramePr>
          <p:cNvPr id="8" name="Content Placeholder 7" descr="UIUC 35% paid zero and 42% paid less than 3K&#10;UIC 38% paid zero and 63% paid less than 3K&#10;UIS 50% paid zero and 68% paid less than 3K">
            <a:extLst>
              <a:ext uri="{FF2B5EF4-FFF2-40B4-BE49-F238E27FC236}">
                <a16:creationId xmlns:a16="http://schemas.microsoft.com/office/drawing/2014/main" id="{E33F7DAB-ED5A-465A-8792-2F783005ADC8}"/>
              </a:ext>
            </a:extLst>
          </p:cNvPr>
          <p:cNvGraphicFramePr>
            <a:graphicFrameLocks noGrp="1"/>
          </p:cNvGraphicFramePr>
          <p:nvPr>
            <p:ph idx="1"/>
            <p:extLst>
              <p:ext uri="{D42A27DB-BD31-4B8C-83A1-F6EECF244321}">
                <p14:modId xmlns:p14="http://schemas.microsoft.com/office/powerpoint/2010/main" val="305095892"/>
              </p:ext>
            </p:extLst>
          </p:nvPr>
        </p:nvGraphicFramePr>
        <p:xfrm>
          <a:off x="838200" y="2042259"/>
          <a:ext cx="10515600" cy="38099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E8F6CC5-4999-D2E6-E5B5-F5B173820527}"/>
              </a:ext>
            </a:extLst>
          </p:cNvPr>
          <p:cNvSpPr txBox="1"/>
          <p:nvPr/>
        </p:nvSpPr>
        <p:spPr>
          <a:xfrm>
            <a:off x="4292600" y="5852160"/>
            <a:ext cx="37693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Pays Zero                  Less than $3K</a:t>
            </a:r>
          </a:p>
        </p:txBody>
      </p:sp>
      <p:sp>
        <p:nvSpPr>
          <p:cNvPr id="3" name="Rectangle 2">
            <a:extLst>
              <a:ext uri="{FF2B5EF4-FFF2-40B4-BE49-F238E27FC236}">
                <a16:creationId xmlns:a16="http://schemas.microsoft.com/office/drawing/2014/main" id="{5966DC62-2581-20E7-6658-C460A3F1E792}"/>
              </a:ext>
              <a:ext uri="{C183D7F6-B498-43B3-948B-1728B52AA6E4}">
                <adec:decorative xmlns:adec="http://schemas.microsoft.com/office/drawing/2017/decorative" val="1"/>
              </a:ext>
            </a:extLst>
          </p:cNvPr>
          <p:cNvSpPr/>
          <p:nvPr/>
        </p:nvSpPr>
        <p:spPr>
          <a:xfrm>
            <a:off x="4124960" y="5963920"/>
            <a:ext cx="132080" cy="12192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FD385AC7-9767-94BB-D642-CA7A62D77485}"/>
              </a:ext>
              <a:ext uri="{C183D7F6-B498-43B3-948B-1728B52AA6E4}">
                <adec:decorative xmlns:adec="http://schemas.microsoft.com/office/drawing/2017/decorative" val="1"/>
              </a:ext>
            </a:extLst>
          </p:cNvPr>
          <p:cNvGrpSpPr/>
          <p:nvPr/>
        </p:nvGrpSpPr>
        <p:grpSpPr>
          <a:xfrm>
            <a:off x="5717540" y="5963920"/>
            <a:ext cx="530860" cy="121920"/>
            <a:chOff x="5687060" y="6055360"/>
            <a:chExt cx="530860" cy="121920"/>
          </a:xfrm>
        </p:grpSpPr>
        <p:sp>
          <p:nvSpPr>
            <p:cNvPr id="4" name="Rectangle 3">
              <a:extLst>
                <a:ext uri="{FF2B5EF4-FFF2-40B4-BE49-F238E27FC236}">
                  <a16:creationId xmlns:a16="http://schemas.microsoft.com/office/drawing/2014/main" id="{BCA48501-4287-8DBC-F69D-D89E5361879D}"/>
                </a:ext>
              </a:extLst>
            </p:cNvPr>
            <p:cNvSpPr/>
            <p:nvPr/>
          </p:nvSpPr>
          <p:spPr>
            <a:xfrm>
              <a:off x="5687060" y="6055360"/>
              <a:ext cx="132080" cy="12192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C15FA352-CD92-7229-0646-9B574579F09B}"/>
                </a:ext>
              </a:extLst>
            </p:cNvPr>
            <p:cNvSpPr/>
            <p:nvPr/>
          </p:nvSpPr>
          <p:spPr>
            <a:xfrm>
              <a:off x="5886450" y="6055360"/>
              <a:ext cx="132080" cy="1219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0710B28D-D966-E617-2252-F06BAA42C5D2}"/>
                </a:ext>
              </a:extLst>
            </p:cNvPr>
            <p:cNvSpPr/>
            <p:nvPr/>
          </p:nvSpPr>
          <p:spPr>
            <a:xfrm>
              <a:off x="6085840" y="6055360"/>
              <a:ext cx="132080" cy="12192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1" name="Slide Number Placeholder 1">
            <a:extLst>
              <a:ext uri="{FF2B5EF4-FFF2-40B4-BE49-F238E27FC236}">
                <a16:creationId xmlns:a16="http://schemas.microsoft.com/office/drawing/2014/main" id="{07A1B461-5316-015C-9A80-20ECBD8D407C}"/>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9866733-B904-C84A-937B-5FAEB6B69CA7}" type="slidenum">
              <a:rPr lang="en-US" smtClean="0">
                <a:solidFill>
                  <a:srgbClr val="E8E9EA">
                    <a:lumMod val="75000"/>
                  </a:srgbClr>
                </a:solidFill>
                <a:latin typeface="Arial" panose="020B0604020202020204"/>
              </a:rPr>
              <a:pPr>
                <a:defRPr/>
              </a:pPr>
              <a:t>5</a:t>
            </a:fld>
            <a:endParaRPr lang="en-US" dirty="0">
              <a:solidFill>
                <a:srgbClr val="E8E9EA">
                  <a:lumMod val="75000"/>
                </a:srgbClr>
              </a:solidFill>
              <a:latin typeface="Arial" panose="020B0604020202020204"/>
            </a:endParaRPr>
          </a:p>
        </p:txBody>
      </p:sp>
      <p:sp>
        <p:nvSpPr>
          <p:cNvPr id="12" name="Slide Number Placeholder 11">
            <a:extLst>
              <a:ext uri="{FF2B5EF4-FFF2-40B4-BE49-F238E27FC236}">
                <a16:creationId xmlns:a16="http://schemas.microsoft.com/office/drawing/2014/main" id="{9FD9BD14-6949-650B-C045-FE1196CA596F}"/>
              </a:ext>
            </a:extLst>
          </p:cNvPr>
          <p:cNvSpPr>
            <a:spLocks noGrp="1"/>
          </p:cNvSpPr>
          <p:nvPr>
            <p:ph type="sldNum" sz="quarter" idx="12"/>
          </p:nvPr>
        </p:nvSpPr>
        <p:spPr/>
        <p:txBody>
          <a:bodyPr/>
          <a:lstStyle/>
          <a:p>
            <a:fld id="{51270425-4BE7-4157-8812-4D12657AEB50}" type="slidenum">
              <a:rPr lang="en-US" smtClean="0"/>
              <a:t>5</a:t>
            </a:fld>
            <a:endParaRPr lang="en-US" dirty="0"/>
          </a:p>
        </p:txBody>
      </p:sp>
    </p:spTree>
    <p:extLst>
      <p:ext uri="{BB962C8B-B14F-4D97-AF65-F5344CB8AC3E}">
        <p14:creationId xmlns:p14="http://schemas.microsoft.com/office/powerpoint/2010/main" val="411777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A842B9-12F8-9961-77BE-6D89604E5CB7}"/>
              </a:ext>
            </a:extLst>
          </p:cNvPr>
          <p:cNvSpPr txBox="1">
            <a:spLocks noGrp="1"/>
          </p:cNvSpPr>
          <p:nvPr>
            <p:ph type="title" idx="4294967295"/>
          </p:nvPr>
        </p:nvSpPr>
        <p:spPr>
          <a:xfrm>
            <a:off x="838199" y="880924"/>
            <a:ext cx="8770749" cy="6689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2852"/>
                </a:solidFill>
                <a:effectLst/>
                <a:uLnTx/>
                <a:uFillTx/>
                <a:latin typeface="Arial" panose="020B0604020202020204" pitchFamily="34" charset="0"/>
                <a:ea typeface="+mn-ea"/>
                <a:cs typeface="+mn-cs"/>
              </a:rPr>
              <a:t>II. ENHANCE ACADEMIC EXCELLENCE</a:t>
            </a:r>
            <a:endParaRPr kumimoji="0" lang="en-US"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6" name="TextBox 5">
            <a:extLst>
              <a:ext uri="{FF2B5EF4-FFF2-40B4-BE49-F238E27FC236}">
                <a16:creationId xmlns:a16="http://schemas.microsoft.com/office/drawing/2014/main" id="{F0ED38E7-590D-F278-7D68-E219A3C35E97}"/>
              </a:ext>
            </a:extLst>
          </p:cNvPr>
          <p:cNvSpPr txBox="1"/>
          <p:nvPr/>
        </p:nvSpPr>
        <p:spPr>
          <a:xfrm>
            <a:off x="1352780" y="2041707"/>
            <a:ext cx="8478981" cy="2246769"/>
          </a:xfrm>
          <a:prstGeom prst="rect">
            <a:avLst/>
          </a:prstGeom>
          <a:noFill/>
        </p:spPr>
        <p:txBody>
          <a:bodyPr wrap="square" rtlCol="0">
            <a:spAutoFit/>
          </a:bodyPr>
          <a:lstStyle/>
          <a:p>
            <a:pPr>
              <a:spcBef>
                <a:spcPts val="1200"/>
              </a:spcBef>
            </a:pPr>
            <a:r>
              <a:rPr lang="en-US" sz="3000" dirty="0">
                <a:ea typeface="Cambria" panose="02040503050406030204" pitchFamily="18" charset="0"/>
              </a:rPr>
              <a:t>Funding in support of:</a:t>
            </a:r>
          </a:p>
          <a:p>
            <a:pPr marL="573088" indent="-342900">
              <a:spcBef>
                <a:spcPts val="1200"/>
              </a:spcBef>
              <a:buFont typeface="Arial" panose="020B0604020202020204" pitchFamily="34" charset="0"/>
              <a:buChar char="•"/>
            </a:pPr>
            <a:r>
              <a:rPr lang="en-US" sz="3000" dirty="0">
                <a:ea typeface="Cambria" panose="02040503050406030204" pitchFamily="18" charset="0"/>
              </a:rPr>
              <a:t>Modest salary program for faculty and staff</a:t>
            </a:r>
          </a:p>
          <a:p>
            <a:pPr marL="573088" indent="-342900">
              <a:spcBef>
                <a:spcPts val="1200"/>
              </a:spcBef>
              <a:buFont typeface="Arial" panose="020B0604020202020204" pitchFamily="34" charset="0"/>
              <a:buChar char="•"/>
            </a:pPr>
            <a:r>
              <a:rPr lang="en-US" sz="3000" dirty="0">
                <a:ea typeface="Cambria" panose="02040503050406030204" pitchFamily="18" charset="0"/>
              </a:rPr>
              <a:t>Recruitment and retention of faculty to meet student demand</a:t>
            </a:r>
          </a:p>
        </p:txBody>
      </p:sp>
      <p:sp>
        <p:nvSpPr>
          <p:cNvPr id="4" name="Slide Number Placeholder 3">
            <a:extLst>
              <a:ext uri="{FF2B5EF4-FFF2-40B4-BE49-F238E27FC236}">
                <a16:creationId xmlns:a16="http://schemas.microsoft.com/office/drawing/2014/main" id="{38181663-C1A8-FD63-2A28-B1E02D6B4370}"/>
              </a:ext>
              <a:ext uri="{C183D7F6-B498-43B3-948B-1728B52AA6E4}">
                <adec:decorative xmlns:adec="http://schemas.microsoft.com/office/drawing/2017/decorative" val="1"/>
              </a:ext>
            </a:extLst>
          </p:cNvPr>
          <p:cNvSpPr>
            <a:spLocks noGrp="1"/>
          </p:cNvSpPr>
          <p:nvPr>
            <p:ph type="sldNum" sz="quarter" idx="12"/>
          </p:nvPr>
        </p:nvSpPr>
        <p:spPr/>
        <p:txBody>
          <a:bodyPr/>
          <a:lstStyle/>
          <a:p>
            <a:fld id="{51270425-4BE7-4157-8812-4D12657AEB50}" type="slidenum">
              <a:rPr lang="en-US" smtClean="0"/>
              <a:t>6</a:t>
            </a:fld>
            <a:endParaRPr lang="en-US" dirty="0"/>
          </a:p>
        </p:txBody>
      </p:sp>
    </p:spTree>
    <p:extLst>
      <p:ext uri="{BB962C8B-B14F-4D97-AF65-F5344CB8AC3E}">
        <p14:creationId xmlns:p14="http://schemas.microsoft.com/office/powerpoint/2010/main" val="292697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D293-579A-4B6C-84F4-B12B58058830}"/>
              </a:ext>
            </a:extLst>
          </p:cNvPr>
          <p:cNvSpPr>
            <a:spLocks noGrp="1"/>
          </p:cNvSpPr>
          <p:nvPr>
            <p:ph type="title"/>
          </p:nvPr>
        </p:nvSpPr>
        <p:spPr>
          <a:xfrm>
            <a:off x="838200" y="365125"/>
            <a:ext cx="10515600" cy="1111135"/>
          </a:xfrm>
        </p:spPr>
        <p:txBody>
          <a:bodyPr>
            <a:normAutofit/>
          </a:bodyPr>
          <a:lstStyle/>
          <a:p>
            <a:pPr algn="ctr"/>
            <a:r>
              <a:rPr lang="en-US" sz="3600" dirty="0">
                <a:solidFill>
                  <a:srgbClr val="003366"/>
                </a:solidFill>
              </a:rPr>
              <a:t>RECRUITING AND RETAINING FACULTY</a:t>
            </a:r>
            <a:endParaRPr lang="en-US" sz="3600" dirty="0"/>
          </a:p>
        </p:txBody>
      </p:sp>
      <p:sp>
        <p:nvSpPr>
          <p:cNvPr id="4" name="Slide Number Placeholder 3">
            <a:extLst>
              <a:ext uri="{FF2B5EF4-FFF2-40B4-BE49-F238E27FC236}">
                <a16:creationId xmlns:a16="http://schemas.microsoft.com/office/drawing/2014/main" id="{CC35B179-B36D-4C3C-94C7-09BA1323F36F}"/>
              </a:ext>
              <a:ext uri="{C183D7F6-B498-43B3-948B-1728B52AA6E4}">
                <adec:decorative xmlns:adec="http://schemas.microsoft.com/office/drawing/2017/decorative" val="1"/>
              </a:ext>
            </a:extLst>
          </p:cNvPr>
          <p:cNvSpPr>
            <a:spLocks noGrp="1"/>
          </p:cNvSpPr>
          <p:nvPr>
            <p:ph type="sldNum" sz="quarter" idx="12"/>
          </p:nvPr>
        </p:nvSpPr>
        <p:spPr/>
        <p:txBody>
          <a:bodyPr/>
          <a:lstStyle/>
          <a:p>
            <a:fld id="{51270425-4BE7-4157-8812-4D12657AEB50}" type="slidenum">
              <a:rPr lang="en-US" smtClean="0"/>
              <a:t>7</a:t>
            </a:fld>
            <a:endParaRPr lang="en-US" dirty="0"/>
          </a:p>
        </p:txBody>
      </p:sp>
      <p:graphicFrame>
        <p:nvGraphicFramePr>
          <p:cNvPr id="8" name="Content Placeholder 5" descr="Graph showing recruiting and retaining faculty from 2009 to 2022">
            <a:extLst>
              <a:ext uri="{FF2B5EF4-FFF2-40B4-BE49-F238E27FC236}">
                <a16:creationId xmlns:a16="http://schemas.microsoft.com/office/drawing/2014/main" id="{854DF5BE-EBEE-C124-80A9-356C61A76685}"/>
              </a:ext>
            </a:extLst>
          </p:cNvPr>
          <p:cNvGraphicFramePr>
            <a:graphicFrameLocks/>
          </p:cNvGraphicFramePr>
          <p:nvPr>
            <p:extLst>
              <p:ext uri="{D42A27DB-BD31-4B8C-83A1-F6EECF244321}">
                <p14:modId xmlns:p14="http://schemas.microsoft.com/office/powerpoint/2010/main" val="299702787"/>
              </p:ext>
            </p:extLst>
          </p:nvPr>
        </p:nvGraphicFramePr>
        <p:xfrm>
          <a:off x="1056911" y="1117216"/>
          <a:ext cx="9817976" cy="51154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0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40EEB9-1CE1-0AD4-2E07-9F782D512A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673"/>
            <a:ext cx="12192000" cy="6854653"/>
          </a:xfrm>
          <a:prstGeom prst="rect">
            <a:avLst/>
          </a:prstGeom>
          <a:ln>
            <a:solidFill>
              <a:srgbClr val="000000">
                <a:alpha val="12941"/>
              </a:srgbClr>
            </a:solidFill>
          </a:ln>
        </p:spPr>
      </p:pic>
      <p:sp>
        <p:nvSpPr>
          <p:cNvPr id="6" name="Title 4">
            <a:extLst>
              <a:ext uri="{FF2B5EF4-FFF2-40B4-BE49-F238E27FC236}">
                <a16:creationId xmlns:a16="http://schemas.microsoft.com/office/drawing/2014/main" id="{F002FB16-022C-4DB1-451A-DD7715955FCB}"/>
              </a:ext>
            </a:extLst>
          </p:cNvPr>
          <p:cNvSpPr txBox="1">
            <a:spLocks noGrp="1"/>
          </p:cNvSpPr>
          <p:nvPr>
            <p:ph type="title" idx="4294967295"/>
          </p:nvPr>
        </p:nvSpPr>
        <p:spPr>
          <a:xfrm>
            <a:off x="838199" y="880924"/>
            <a:ext cx="10289584" cy="714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2852"/>
                </a:solidFill>
                <a:effectLst/>
                <a:uLnTx/>
                <a:uFillTx/>
                <a:latin typeface="Arial" panose="020B0604020202020204" pitchFamily="34" charset="0"/>
                <a:ea typeface="+mn-ea"/>
                <a:cs typeface="+mn-cs"/>
              </a:rPr>
              <a:t>III. FUNDING FOR COST INCREASES</a:t>
            </a:r>
            <a:endParaRPr kumimoji="0" lang="en-US"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7" name="Content Placeholder 6">
            <a:extLst>
              <a:ext uri="{FF2B5EF4-FFF2-40B4-BE49-F238E27FC236}">
                <a16:creationId xmlns:a16="http://schemas.microsoft.com/office/drawing/2014/main" id="{817FB9A2-521A-9347-979E-96632D187509}"/>
              </a:ext>
            </a:extLst>
          </p:cNvPr>
          <p:cNvSpPr>
            <a:spLocks noGrp="1"/>
          </p:cNvSpPr>
          <p:nvPr>
            <p:ph idx="1"/>
          </p:nvPr>
        </p:nvSpPr>
        <p:spPr>
          <a:xfrm>
            <a:off x="1486023" y="1813302"/>
            <a:ext cx="9641760" cy="2229309"/>
          </a:xfrm>
        </p:spPr>
        <p:txBody>
          <a:bodyPr>
            <a:noAutofit/>
          </a:bodyPr>
          <a:lstStyle/>
          <a:p>
            <a:pPr>
              <a:spcAft>
                <a:spcPts val="1200"/>
              </a:spcAft>
            </a:pPr>
            <a:r>
              <a:rPr lang="en-US" dirty="0"/>
              <a:t>Modest 2.0% general price increase (excluding utilities)</a:t>
            </a:r>
          </a:p>
          <a:p>
            <a:pPr>
              <a:spcAft>
                <a:spcPts val="1200"/>
              </a:spcAft>
            </a:pPr>
            <a:r>
              <a:rPr lang="en-US" dirty="0"/>
              <a:t>4.0% increase to partially offset rising costs of utilities</a:t>
            </a:r>
          </a:p>
        </p:txBody>
      </p:sp>
      <p:pic>
        <p:nvPicPr>
          <p:cNvPr id="11" name="Picture 10">
            <a:extLst>
              <a:ext uri="{FF2B5EF4-FFF2-40B4-BE49-F238E27FC236}">
                <a16:creationId xmlns:a16="http://schemas.microsoft.com/office/drawing/2014/main" id="{79E99F9C-4B90-4C90-E2AB-C90E56E4BF9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120" y="6357636"/>
            <a:ext cx="3653759" cy="264337"/>
          </a:xfrm>
          <a:prstGeom prst="rect">
            <a:avLst/>
          </a:prstGeom>
        </p:spPr>
      </p:pic>
      <p:sp>
        <p:nvSpPr>
          <p:cNvPr id="4" name="Slide Number Placeholder 3">
            <a:extLst>
              <a:ext uri="{FF2B5EF4-FFF2-40B4-BE49-F238E27FC236}">
                <a16:creationId xmlns:a16="http://schemas.microsoft.com/office/drawing/2014/main" id="{CC35B179-B36D-4C3C-94C7-09BA1323F3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238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D293-579A-4B6C-84F4-B12B58058830}"/>
              </a:ext>
            </a:extLst>
          </p:cNvPr>
          <p:cNvSpPr>
            <a:spLocks noGrp="1"/>
          </p:cNvSpPr>
          <p:nvPr>
            <p:ph type="title"/>
          </p:nvPr>
        </p:nvSpPr>
        <p:spPr>
          <a:xfrm>
            <a:off x="838200" y="215501"/>
            <a:ext cx="10515600" cy="960516"/>
          </a:xfrm>
        </p:spPr>
        <p:txBody>
          <a:bodyPr>
            <a:normAutofit/>
          </a:bodyPr>
          <a:lstStyle/>
          <a:p>
            <a:pPr algn="ctr"/>
            <a:r>
              <a:rPr lang="en-US" sz="3600" dirty="0">
                <a:solidFill>
                  <a:srgbClr val="003366"/>
                </a:solidFill>
              </a:rPr>
              <a:t>CUMULATIVE INFLATION VS. APPROPRIATION</a:t>
            </a:r>
            <a:endParaRPr lang="en-US" sz="3600" dirty="0"/>
          </a:p>
        </p:txBody>
      </p:sp>
      <p:graphicFrame>
        <p:nvGraphicFramePr>
          <p:cNvPr id="3" name="Object 3" descr="Cumulative inflation vs State Appropriations received">
            <a:extLst>
              <a:ext uri="{FF2B5EF4-FFF2-40B4-BE49-F238E27FC236}">
                <a16:creationId xmlns:a16="http://schemas.microsoft.com/office/drawing/2014/main" id="{80714F51-5D90-BD96-6D53-1BACA60B0AB0}"/>
              </a:ext>
            </a:extLst>
          </p:cNvPr>
          <p:cNvGraphicFramePr>
            <a:graphicFrameLocks noChangeAspect="1"/>
          </p:cNvGraphicFramePr>
          <p:nvPr>
            <p:extLst>
              <p:ext uri="{D42A27DB-BD31-4B8C-83A1-F6EECF244321}">
                <p14:modId xmlns:p14="http://schemas.microsoft.com/office/powerpoint/2010/main" val="852853512"/>
              </p:ext>
            </p:extLst>
          </p:nvPr>
        </p:nvGraphicFramePr>
        <p:xfrm>
          <a:off x="838199" y="1176016"/>
          <a:ext cx="10515599" cy="484573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9C3132F8-8EC3-ABC7-DCAD-685DDE1F8D55}"/>
              </a:ext>
              <a:ext uri="{C183D7F6-B498-43B3-948B-1728B52AA6E4}">
                <adec:decorative xmlns:adec="http://schemas.microsoft.com/office/drawing/2017/decorative" val="1"/>
              </a:ext>
            </a:extLst>
          </p:cNvPr>
          <p:cNvCxnSpPr>
            <a:cxnSpLocks/>
          </p:cNvCxnSpPr>
          <p:nvPr/>
        </p:nvCxnSpPr>
        <p:spPr bwMode="auto">
          <a:xfrm>
            <a:off x="1569253" y="3985043"/>
            <a:ext cx="969264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064AC3C6-BE36-51A4-EEEE-3AA121F4C0B8}"/>
              </a:ext>
            </a:extLst>
          </p:cNvPr>
          <p:cNvSpPr txBox="1"/>
          <p:nvPr/>
        </p:nvSpPr>
        <p:spPr>
          <a:xfrm>
            <a:off x="6095998" y="2268180"/>
            <a:ext cx="1506070" cy="553998"/>
          </a:xfrm>
          <a:prstGeom prst="rect">
            <a:avLst/>
          </a:prstGeom>
          <a:noFill/>
        </p:spPr>
        <p:txBody>
          <a:bodyPr wrap="square" rtlCol="0">
            <a:spAutoFit/>
          </a:bodyPr>
          <a:lstStyle/>
          <a:p>
            <a:pPr algn="ctr"/>
            <a:r>
              <a:rPr lang="en-US" sz="1600" b="1" dirty="0">
                <a:solidFill>
                  <a:srgbClr val="0000FF"/>
                </a:solidFill>
                <a:latin typeface="Calibri" panose="020F0502020204030204" pitchFamily="34" charset="0"/>
                <a:cs typeface="Calibri" panose="020F0502020204030204" pitchFamily="34" charset="0"/>
              </a:rPr>
              <a:t>CPI</a:t>
            </a:r>
            <a:br>
              <a:rPr lang="en-US" sz="1600" b="1" dirty="0">
                <a:solidFill>
                  <a:srgbClr val="0000FF"/>
                </a:solidFill>
                <a:latin typeface="Calibri" panose="020F0502020204030204" pitchFamily="34" charset="0"/>
                <a:cs typeface="Calibri" panose="020F0502020204030204" pitchFamily="34" charset="0"/>
              </a:rPr>
            </a:br>
            <a:r>
              <a:rPr lang="en-US" sz="1400" b="1" dirty="0">
                <a:solidFill>
                  <a:srgbClr val="0000FF"/>
                </a:solidFill>
                <a:latin typeface="Calibri" panose="020F0502020204030204" pitchFamily="34" charset="0"/>
                <a:cs typeface="Calibri" panose="020F0502020204030204" pitchFamily="34" charset="0"/>
              </a:rPr>
              <a:t>(less energy)</a:t>
            </a:r>
          </a:p>
        </p:txBody>
      </p:sp>
      <p:sp>
        <p:nvSpPr>
          <p:cNvPr id="7" name="TextBox 6">
            <a:extLst>
              <a:ext uri="{FF2B5EF4-FFF2-40B4-BE49-F238E27FC236}">
                <a16:creationId xmlns:a16="http://schemas.microsoft.com/office/drawing/2014/main" id="{43B01CF2-21E1-1F6E-A7B9-B1705EB49CE9}"/>
              </a:ext>
            </a:extLst>
          </p:cNvPr>
          <p:cNvSpPr txBox="1"/>
          <p:nvPr/>
        </p:nvSpPr>
        <p:spPr>
          <a:xfrm>
            <a:off x="5434502" y="4252951"/>
            <a:ext cx="3176098" cy="338554"/>
          </a:xfrm>
          <a:prstGeom prst="rect">
            <a:avLst/>
          </a:prstGeom>
          <a:noFill/>
        </p:spPr>
        <p:txBody>
          <a:bodyPr wrap="square" rtlCol="0">
            <a:spAutoFit/>
          </a:bodyPr>
          <a:lstStyle/>
          <a:p>
            <a:pPr algn="ctr"/>
            <a:r>
              <a:rPr lang="en-US" sz="1600" b="1" dirty="0">
                <a:solidFill>
                  <a:srgbClr val="C00000"/>
                </a:solidFill>
                <a:latin typeface="Calibri" panose="020F0502020204030204" pitchFamily="34" charset="0"/>
                <a:cs typeface="Calibri" panose="020F0502020204030204" pitchFamily="34" charset="0"/>
              </a:rPr>
              <a:t>U of I System State Appropriations</a:t>
            </a:r>
          </a:p>
        </p:txBody>
      </p:sp>
      <p:sp>
        <p:nvSpPr>
          <p:cNvPr id="10" name="TextBox 9">
            <a:extLst>
              <a:ext uri="{FF2B5EF4-FFF2-40B4-BE49-F238E27FC236}">
                <a16:creationId xmlns:a16="http://schemas.microsoft.com/office/drawing/2014/main" id="{A7A4691E-9EBB-6813-6480-6783D0D84A00}"/>
              </a:ext>
            </a:extLst>
          </p:cNvPr>
          <p:cNvSpPr txBox="1"/>
          <p:nvPr/>
        </p:nvSpPr>
        <p:spPr>
          <a:xfrm>
            <a:off x="1363850" y="6006251"/>
            <a:ext cx="5176434" cy="276999"/>
          </a:xfrm>
          <a:prstGeom prst="rect">
            <a:avLst/>
          </a:prstGeom>
          <a:noFill/>
        </p:spPr>
        <p:txBody>
          <a:bodyPr wrap="square" rtlCol="0">
            <a:spAutoFit/>
          </a:bodyPr>
          <a:lstStyle/>
          <a:p>
            <a:r>
              <a:rPr lang="en-US" sz="1200" dirty="0"/>
              <a:t>FY2025 and FY2026 inflation estimated at 3.0% and 2.5%</a:t>
            </a:r>
          </a:p>
        </p:txBody>
      </p:sp>
      <p:sp>
        <p:nvSpPr>
          <p:cNvPr id="4" name="Slide Number Placeholder 3">
            <a:extLst>
              <a:ext uri="{FF2B5EF4-FFF2-40B4-BE49-F238E27FC236}">
                <a16:creationId xmlns:a16="http://schemas.microsoft.com/office/drawing/2014/main" id="{CC35B179-B36D-4C3C-94C7-09BA1323F3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70425-4BE7-4157-8812-4D12657AEB5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3D4AE42-1B3C-C963-7CB3-764F936CF16B}"/>
              </a:ext>
            </a:extLst>
          </p:cNvPr>
          <p:cNvSpPr txBox="1"/>
          <p:nvPr/>
        </p:nvSpPr>
        <p:spPr>
          <a:xfrm>
            <a:off x="10804693" y="1210211"/>
            <a:ext cx="914400" cy="369332"/>
          </a:xfrm>
          <a:prstGeom prst="rect">
            <a:avLst/>
          </a:prstGeom>
          <a:noFill/>
        </p:spPr>
        <p:txBody>
          <a:bodyPr wrap="square" rtlCol="0">
            <a:spAutoFit/>
          </a:bodyPr>
          <a:lstStyle/>
          <a:p>
            <a:r>
              <a:rPr lang="en-US" b="1" dirty="0">
                <a:solidFill>
                  <a:srgbClr val="0000FF"/>
                </a:solidFill>
              </a:rPr>
              <a:t>+53% </a:t>
            </a:r>
          </a:p>
        </p:txBody>
      </p:sp>
      <p:sp>
        <p:nvSpPr>
          <p:cNvPr id="9" name="TextBox 8">
            <a:extLst>
              <a:ext uri="{FF2B5EF4-FFF2-40B4-BE49-F238E27FC236}">
                <a16:creationId xmlns:a16="http://schemas.microsoft.com/office/drawing/2014/main" id="{997FECCD-5B3B-6668-A5F1-EBDA619040F9}"/>
              </a:ext>
            </a:extLst>
          </p:cNvPr>
          <p:cNvSpPr txBox="1"/>
          <p:nvPr/>
        </p:nvSpPr>
        <p:spPr>
          <a:xfrm>
            <a:off x="10668670" y="4203903"/>
            <a:ext cx="1050423" cy="369332"/>
          </a:xfrm>
          <a:prstGeom prst="rect">
            <a:avLst/>
          </a:prstGeom>
          <a:noFill/>
        </p:spPr>
        <p:txBody>
          <a:bodyPr wrap="square" rtlCol="0">
            <a:spAutoFit/>
          </a:bodyPr>
          <a:lstStyle/>
          <a:p>
            <a:r>
              <a:rPr lang="en-US" b="1" dirty="0">
                <a:solidFill>
                  <a:srgbClr val="C00000"/>
                </a:solidFill>
              </a:rPr>
              <a:t>-6.4%</a:t>
            </a:r>
          </a:p>
        </p:txBody>
      </p:sp>
    </p:spTree>
    <p:extLst>
      <p:ext uri="{BB962C8B-B14F-4D97-AF65-F5344CB8AC3E}">
        <p14:creationId xmlns:p14="http://schemas.microsoft.com/office/powerpoint/2010/main" val="1287729031"/>
      </p:ext>
    </p:extLst>
  </p:cSld>
  <p:clrMapOvr>
    <a:masterClrMapping/>
  </p:clrMapOvr>
</p:sld>
</file>

<file path=ppt/theme/theme1.xml><?xml version="1.0" encoding="utf-8"?>
<a:theme xmlns:a="http://schemas.openxmlformats.org/drawingml/2006/main" name="System">
  <a:themeElements>
    <a:clrScheme name="UI System 1">
      <a:dk1>
        <a:srgbClr val="131F11"/>
      </a:dk1>
      <a:lt1>
        <a:srgbClr val="FFFFFF"/>
      </a:lt1>
      <a:dk2>
        <a:srgbClr val="242852"/>
      </a:dk2>
      <a:lt2>
        <a:srgbClr val="E8E9EA"/>
      </a:lt2>
      <a:accent1>
        <a:srgbClr val="0556AC"/>
      </a:accent1>
      <a:accent2>
        <a:srgbClr val="2040D1"/>
      </a:accent2>
      <a:accent3>
        <a:srgbClr val="297FD5"/>
      </a:accent3>
      <a:accent4>
        <a:srgbClr val="7F8FA9"/>
      </a:accent4>
      <a:accent5>
        <a:srgbClr val="5AA2AE"/>
      </a:accent5>
      <a:accent6>
        <a:srgbClr val="9D90A0"/>
      </a:accent6>
      <a:hlink>
        <a:srgbClr val="517FB7"/>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2018-template" id="{8A552260-A253-BC45-A09C-93DDB43630E6}" vid="{D268F7F8-4C2B-C34D-AB3D-D0263FD270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ystem">
  <a:themeElements>
    <a:clrScheme name="UI System 1">
      <a:dk1>
        <a:srgbClr val="131F11"/>
      </a:dk1>
      <a:lt1>
        <a:srgbClr val="FFFFFF"/>
      </a:lt1>
      <a:dk2>
        <a:srgbClr val="242852"/>
      </a:dk2>
      <a:lt2>
        <a:srgbClr val="E8E9EA"/>
      </a:lt2>
      <a:accent1>
        <a:srgbClr val="0556AC"/>
      </a:accent1>
      <a:accent2>
        <a:srgbClr val="2040D1"/>
      </a:accent2>
      <a:accent3>
        <a:srgbClr val="297FD5"/>
      </a:accent3>
      <a:accent4>
        <a:srgbClr val="7F8FA9"/>
      </a:accent4>
      <a:accent5>
        <a:srgbClr val="5AA2AE"/>
      </a:accent5>
      <a:accent6>
        <a:srgbClr val="9D90A0"/>
      </a:accent6>
      <a:hlink>
        <a:srgbClr val="517FB7"/>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2018-template" id="{8A552260-A253-BC45-A09C-93DDB43630E6}" vid="{D268F7F8-4C2B-C34D-AB3D-D0263FD2705E}"/>
    </a:ext>
  </a:extLst>
</a:theme>
</file>

<file path=ppt/theme/theme4.xml><?xml version="1.0" encoding="utf-8"?>
<a:theme xmlns:a="http://schemas.openxmlformats.org/drawingml/2006/main" name="2_System">
  <a:themeElements>
    <a:clrScheme name="UI System 1">
      <a:dk1>
        <a:srgbClr val="131F11"/>
      </a:dk1>
      <a:lt1>
        <a:srgbClr val="FFFFFF"/>
      </a:lt1>
      <a:dk2>
        <a:srgbClr val="242852"/>
      </a:dk2>
      <a:lt2>
        <a:srgbClr val="E8E9EA"/>
      </a:lt2>
      <a:accent1>
        <a:srgbClr val="0556AC"/>
      </a:accent1>
      <a:accent2>
        <a:srgbClr val="2040D1"/>
      </a:accent2>
      <a:accent3>
        <a:srgbClr val="297FD5"/>
      </a:accent3>
      <a:accent4>
        <a:srgbClr val="7F8FA9"/>
      </a:accent4>
      <a:accent5>
        <a:srgbClr val="5AA2AE"/>
      </a:accent5>
      <a:accent6>
        <a:srgbClr val="9D90A0"/>
      </a:accent6>
      <a:hlink>
        <a:srgbClr val="517FB7"/>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2018-template" id="{8A552260-A253-BC45-A09C-93DDB43630E6}" vid="{D268F7F8-4C2B-C34D-AB3D-D0263FD2705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ie's Budgetbook Graph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392123EC52F347AECFE47C06AA1395" ma:contentTypeVersion="5" ma:contentTypeDescription="Create a new document." ma:contentTypeScope="" ma:versionID="026873d44137e9b3e7aa1bd46aac84b7">
  <xsd:schema xmlns:xsd="http://www.w3.org/2001/XMLSchema" xmlns:xs="http://www.w3.org/2001/XMLSchema" xmlns:p="http://schemas.microsoft.com/office/2006/metadata/properties" xmlns:ns3="ac32ce5c-4824-43f8-b9a7-681720286239" targetNamespace="http://schemas.microsoft.com/office/2006/metadata/properties" ma:root="true" ma:fieldsID="7a44dd13f0d9f6b7c4aa8ff6230207c7" ns3:_="">
    <xsd:import namespace="ac32ce5c-4824-43f8-b9a7-6817202862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2ce5c-4824-43f8-b9a7-681720286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D7C4D-9546-4E30-81EB-D81634D4B476}">
  <ds:schemaRefs>
    <ds:schemaRef ds:uri="http://schemas.microsoft.com/sharepoint/v3/contenttype/forms"/>
  </ds:schemaRefs>
</ds:datastoreItem>
</file>

<file path=customXml/itemProps2.xml><?xml version="1.0" encoding="utf-8"?>
<ds:datastoreItem xmlns:ds="http://schemas.openxmlformats.org/officeDocument/2006/customXml" ds:itemID="{D0DD8CC9-6DB8-4D5B-8A56-0033FE7BE61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c32ce5c-4824-43f8-b9a7-681720286239"/>
    <ds:schemaRef ds:uri="http://www.w3.org/XML/1998/namespace"/>
    <ds:schemaRef ds:uri="http://purl.org/dc/terms/"/>
  </ds:schemaRefs>
</ds:datastoreItem>
</file>

<file path=customXml/itemProps3.xml><?xml version="1.0" encoding="utf-8"?>
<ds:datastoreItem xmlns:ds="http://schemas.openxmlformats.org/officeDocument/2006/customXml" ds:itemID="{62AB50F5-11A7-47B9-B9A8-487059CA5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2ce5c-4824-43f8-b9a7-681720286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4406</TotalTime>
  <Words>622</Words>
  <Application>Microsoft Macintosh PowerPoint</Application>
  <PresentationFormat>Widescreen</PresentationFormat>
  <Paragraphs>87</Paragraphs>
  <Slides>17</Slides>
  <Notes>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17</vt:i4>
      </vt:variant>
    </vt:vector>
  </HeadingPairs>
  <TitlesOfParts>
    <vt:vector size="31" baseType="lpstr">
      <vt:lpstr>Arial</vt:lpstr>
      <vt:lpstr>Arial Black</vt:lpstr>
      <vt:lpstr>Avenir Book</vt:lpstr>
      <vt:lpstr>Avenir Heavy</vt:lpstr>
      <vt:lpstr>Calibri</vt:lpstr>
      <vt:lpstr>Cambria</vt:lpstr>
      <vt:lpstr>Tahoma</vt:lpstr>
      <vt:lpstr>Verdana</vt:lpstr>
      <vt:lpstr>System</vt:lpstr>
      <vt:lpstr>Office Theme</vt:lpstr>
      <vt:lpstr>1_System</vt:lpstr>
      <vt:lpstr>2_System</vt:lpstr>
      <vt:lpstr>Worksheet</vt:lpstr>
      <vt:lpstr>Microsoft Excel Worksheet</vt:lpstr>
      <vt:lpstr>FY 2026 BUDGET REQUEST Presentation to the Board of Trustees Nicholas P. Jones, Executive Vice President and Vice President for Academic Affairs November 14, 2024 </vt:lpstr>
      <vt:lpstr>OVERALL GOALS OF INCREMENTAL REQUESTS </vt:lpstr>
      <vt:lpstr>I. SUPPORT STUDENT SUCCESS</vt:lpstr>
      <vt:lpstr>UNDERGRADUATE FINANCIAL AID </vt:lpstr>
      <vt:lpstr>FINANCIAL AID &amp; SCHOLARSHIPS LOWER COSTS FOR RESIDENTS</vt:lpstr>
      <vt:lpstr>II. ENHANCE ACADEMIC EXCELLENCE</vt:lpstr>
      <vt:lpstr>RECRUITING AND RETAINING FACULTY</vt:lpstr>
      <vt:lpstr>III. FUNDING FOR COST INCREASES</vt:lpstr>
      <vt:lpstr>CUMULATIVE INFLATION VS. APPROPRIATION</vt:lpstr>
      <vt:lpstr>STATE FUNDED UTILITIES</vt:lpstr>
      <vt:lpstr>TECHNOLOGY/CYBER SECURITY INFRASTRUCTURE</vt:lpstr>
      <vt:lpstr>IV. GRF/EAF SEPARATE LINE-ITEM OPERATIONS</vt:lpstr>
      <vt:lpstr>ADDENDUM</vt:lpstr>
      <vt:lpstr>FY 2026 GENERAL FUNDS BUDGET REQUEST</vt:lpstr>
      <vt:lpstr>CAPITAL REQUESTS  Implementing the  Long-Term Capital Plan</vt:lpstr>
      <vt:lpstr>FY 2026 REQUEST FOR NEW CAPITAL  (Dollars in Thousands)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ILLINOIS BOARD OF  HIGHER EDUCATION October 15, 2020</dc:title>
  <dc:creator>Wilson, Barbara Jan</dc:creator>
  <cp:lastModifiedBy>Stein, Jeff</cp:lastModifiedBy>
  <cp:revision>90</cp:revision>
  <cp:lastPrinted>2024-10-30T14:46:49Z</cp:lastPrinted>
  <dcterms:created xsi:type="dcterms:W3CDTF">2020-10-14T17:54:33Z</dcterms:created>
  <dcterms:modified xsi:type="dcterms:W3CDTF">2024-11-07T18:14:12Z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0x010100FA392123EC52F347AECFE47C06AA1395</vt:lpwstr>
  </property>
</Properties>
</file>