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 id="2147483700" r:id="rId6"/>
    <p:sldMasterId id="2147483705" r:id="rId7"/>
  </p:sldMasterIdLst>
  <p:notesMasterIdLst>
    <p:notesMasterId r:id="rId21"/>
  </p:notesMasterIdLst>
  <p:handoutMasterIdLst>
    <p:handoutMasterId r:id="rId22"/>
  </p:handoutMasterIdLst>
  <p:sldIdLst>
    <p:sldId id="489" r:id="rId8"/>
    <p:sldId id="536" r:id="rId9"/>
    <p:sldId id="547" r:id="rId10"/>
    <p:sldId id="548" r:id="rId11"/>
    <p:sldId id="538" r:id="rId12"/>
    <p:sldId id="557" r:id="rId13"/>
    <p:sldId id="556" r:id="rId14"/>
    <p:sldId id="549" r:id="rId15"/>
    <p:sldId id="511" r:id="rId16"/>
    <p:sldId id="550" r:id="rId17"/>
    <p:sldId id="553" r:id="rId18"/>
    <p:sldId id="554" r:id="rId19"/>
    <p:sldId id="555" r:id="rId20"/>
  </p:sldIdLst>
  <p:sldSz cx="12192000" cy="6858000"/>
  <p:notesSz cx="9144000" cy="6858000"/>
  <p:embeddedFontLst>
    <p:embeddedFont>
      <p:font typeface="Lato" panose="020F0502020204030203" pitchFamily="34" charset="77"/>
      <p:regular r:id="rId23"/>
      <p:bold r:id="rId23"/>
      <p:italic r:id="rId23"/>
      <p:boldItalic r:id="rId23"/>
    </p:embeddedFont>
    <p:embeddedFont>
      <p:font typeface="Lato Black" panose="020F0502020204030203" pitchFamily="34" charset="77"/>
      <p:bold r:id="rId23"/>
      <p:italic r:id="rId23"/>
      <p:boldItalic r:id="rId23"/>
    </p:embeddedFont>
    <p:embeddedFont>
      <p:font typeface="Oswald" pitchFamily="2" charset="77"/>
      <p:regular r:id="rId23"/>
      <p:bold r:id="rId23"/>
    </p:embeddedFont>
    <p:embeddedFont>
      <p:font typeface="Oswald Light" pitchFamily="2" charset="77"/>
      <p:regular r:id="rId24"/>
    </p:embeddedFont>
    <p:embeddedFont>
      <p:font typeface="Oswald SemiBold" pitchFamily="2" charset="77"/>
      <p:regular r:id="rId25"/>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3" pos="1272" userDrawn="1">
          <p15:clr>
            <a:srgbClr val="A4A3A4"/>
          </p15:clr>
        </p15:guide>
        <p15:guide id="4" pos="3840" userDrawn="1">
          <p15:clr>
            <a:srgbClr val="A4A3A4"/>
          </p15:clr>
        </p15:guide>
        <p15:guide id="5" pos="39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a:srgbClr val="E8E9EA"/>
    <a:srgbClr val="929497"/>
    <a:srgbClr val="D50032"/>
    <a:srgbClr val="0455A4"/>
    <a:srgbClr val="A5A8AA"/>
    <a:srgbClr val="342726"/>
    <a:srgbClr val="003366"/>
    <a:srgbClr val="E84A27"/>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905" autoAdjust="0"/>
    <p:restoredTop sz="37691" autoAdjust="0"/>
  </p:normalViewPr>
  <p:slideViewPr>
    <p:cSldViewPr snapToGrid="0">
      <p:cViewPr>
        <p:scale>
          <a:sx n="60" d="100"/>
          <a:sy n="60" d="100"/>
        </p:scale>
        <p:origin x="2480" y="24"/>
      </p:cViewPr>
      <p:guideLst>
        <p:guide orient="horz" pos="1440"/>
        <p:guide pos="1272"/>
        <p:guide pos="3840"/>
        <p:guide pos="3940"/>
      </p:guideLst>
    </p:cSldViewPr>
  </p:slideViewPr>
  <p:outlineViewPr>
    <p:cViewPr>
      <p:scale>
        <a:sx n="33" d="100"/>
        <a:sy n="33" d="100"/>
      </p:scale>
      <p:origin x="0" y="0"/>
    </p:cViewPr>
  </p:outlineViewPr>
  <p:notesTextViewPr>
    <p:cViewPr>
      <p:scale>
        <a:sx n="90" d="100"/>
        <a:sy n="90" d="100"/>
      </p:scale>
      <p:origin x="0" y="0"/>
    </p:cViewPr>
  </p:notesTextViewPr>
  <p:notesViewPr>
    <p:cSldViewPr snapToGrid="0" showGuides="1">
      <p:cViewPr varScale="1">
        <p:scale>
          <a:sx n="162" d="100"/>
          <a:sy n="162" d="100"/>
        </p:scale>
        <p:origin x="227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2.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Lato Black" panose="020F050202020403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2019-20  </c:v>
                </c:pt>
                <c:pt idx="1">
                  <c:v>2020-21</c:v>
                </c:pt>
                <c:pt idx="2">
                  <c:v>2021-22</c:v>
                </c:pt>
                <c:pt idx="3">
                  <c:v>2022-23 </c:v>
                </c:pt>
                <c:pt idx="4">
                  <c:v>2023-24</c:v>
                </c:pt>
                <c:pt idx="5">
                  <c:v>2024-25  </c:v>
                </c:pt>
              </c:strCache>
            </c:strRef>
          </c:cat>
          <c:val>
            <c:numRef>
              <c:f>Sheet1!$B$2:$B$7</c:f>
              <c:numCache>
                <c:formatCode>#,##0</c:formatCode>
                <c:ptCount val="6"/>
                <c:pt idx="0">
                  <c:v>89270</c:v>
                </c:pt>
                <c:pt idx="1">
                  <c:v>90343</c:v>
                </c:pt>
                <c:pt idx="2">
                  <c:v>94750</c:v>
                </c:pt>
                <c:pt idx="3">
                  <c:v>94861</c:v>
                </c:pt>
                <c:pt idx="4">
                  <c:v>94746</c:v>
                </c:pt>
                <c:pt idx="5">
                  <c:v>97772</c:v>
                </c:pt>
              </c:numCache>
            </c:numRef>
          </c:val>
          <c:extLst>
            <c:ext xmlns:c16="http://schemas.microsoft.com/office/drawing/2014/chart" uri="{C3380CC4-5D6E-409C-BE32-E72D297353CC}">
              <c16:uniqueId val="{00000000-3967-2C48-B98F-3E5F17A3938E}"/>
            </c:ext>
          </c:extLst>
        </c:ser>
        <c:dLbls>
          <c:dLblPos val="outEnd"/>
          <c:showLegendKey val="0"/>
          <c:showVal val="1"/>
          <c:showCatName val="0"/>
          <c:showSerName val="0"/>
          <c:showPercent val="0"/>
          <c:showBubbleSize val="0"/>
        </c:dLbls>
        <c:gapWidth val="37"/>
        <c:axId val="1942868272"/>
        <c:axId val="1942861760"/>
      </c:barChart>
      <c:catAx>
        <c:axId val="194286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bg1"/>
                </a:solidFill>
                <a:latin typeface="+mn-lt"/>
                <a:ea typeface="+mn-ea"/>
                <a:cs typeface="+mn-cs"/>
              </a:defRPr>
            </a:pPr>
            <a:endParaRPr lang="en-US"/>
          </a:p>
        </c:txPr>
        <c:crossAx val="1942861760"/>
        <c:crosses val="autoZero"/>
        <c:auto val="1"/>
        <c:lblAlgn val="ctr"/>
        <c:lblOffset val="100"/>
        <c:noMultiLvlLbl val="0"/>
      </c:catAx>
      <c:valAx>
        <c:axId val="1942861760"/>
        <c:scaling>
          <c:orientation val="minMax"/>
        </c:scaling>
        <c:delete val="0"/>
        <c:axPos val="l"/>
        <c:majorGridlines>
          <c:spPr>
            <a:ln w="3175" cap="flat" cmpd="sng" algn="ctr">
              <a:solidFill>
                <a:schemeClr val="tx1">
                  <a:lumMod val="15000"/>
                  <a:lumOff val="85000"/>
                  <a:alpha val="42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942868272"/>
        <c:crosses val="autoZero"/>
        <c:crossBetween val="between"/>
      </c:valAx>
      <c:spPr>
        <a:noFill/>
        <a:ln>
          <a:noFill/>
          <a:prstDash val="dash"/>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1329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3294B"/>
                    </a:solidFill>
                    <a:latin typeface="Lato Black" panose="020F050202020403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17988</c:v>
                </c:pt>
                <c:pt idx="1">
                  <c:v>18647</c:v>
                </c:pt>
                <c:pt idx="2">
                  <c:v>19050</c:v>
                </c:pt>
                <c:pt idx="3">
                  <c:v>18838</c:v>
                </c:pt>
                <c:pt idx="4">
                  <c:v>19276</c:v>
                </c:pt>
                <c:pt idx="5">
                  <c:v>20001</c:v>
                </c:pt>
              </c:numCache>
            </c:numRef>
          </c:val>
          <c:extLst>
            <c:ext xmlns:c16="http://schemas.microsoft.com/office/drawing/2014/chart" uri="{C3380CC4-5D6E-409C-BE32-E72D297353CC}">
              <c16:uniqueId val="{00000000-6A0D-5C4D-BA9B-EB4525A9DB9C}"/>
            </c:ext>
          </c:extLst>
        </c:ser>
        <c:dLbls>
          <c:dLblPos val="outEnd"/>
          <c:showLegendKey val="0"/>
          <c:showVal val="1"/>
          <c:showCatName val="0"/>
          <c:showSerName val="0"/>
          <c:showPercent val="0"/>
          <c:showBubbleSize val="0"/>
        </c:dLbls>
        <c:gapWidth val="37"/>
        <c:axId val="1942868272"/>
        <c:axId val="1942861760"/>
      </c:barChart>
      <c:catAx>
        <c:axId val="194286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rgbClr val="13294B"/>
                </a:solidFill>
                <a:latin typeface="+mn-lt"/>
                <a:ea typeface="+mn-ea"/>
                <a:cs typeface="+mn-cs"/>
              </a:defRPr>
            </a:pPr>
            <a:endParaRPr lang="en-US"/>
          </a:p>
        </c:txPr>
        <c:crossAx val="1942861760"/>
        <c:crosses val="autoZero"/>
        <c:auto val="1"/>
        <c:lblAlgn val="ctr"/>
        <c:lblOffset val="100"/>
        <c:noMultiLvlLbl val="0"/>
      </c:catAx>
      <c:valAx>
        <c:axId val="1942861760"/>
        <c:scaling>
          <c:orientation val="minMax"/>
        </c:scaling>
        <c:delete val="0"/>
        <c:axPos val="l"/>
        <c:majorGridlines>
          <c:spPr>
            <a:ln w="3175" cap="flat" cmpd="sng" algn="ctr">
              <a:solidFill>
                <a:schemeClr val="tx1">
                  <a:lumMod val="15000"/>
                  <a:lumOff val="85000"/>
                  <a:alpha val="42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3294B"/>
                </a:solidFill>
                <a:latin typeface="+mn-lt"/>
                <a:ea typeface="+mn-ea"/>
                <a:cs typeface="+mn-cs"/>
              </a:defRPr>
            </a:pPr>
            <a:endParaRPr lang="en-US"/>
          </a:p>
        </c:txPr>
        <c:crossAx val="1942868272"/>
        <c:crosses val="autoZero"/>
        <c:crossBetween val="between"/>
      </c:valAx>
      <c:spPr>
        <a:noFill/>
        <a:ln>
          <a:noFill/>
          <a:prstDash val="dash"/>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Lato" panose="020F0502020204030203" pitchFamily="34" charset="77"/>
            </a:endParaRPr>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B47E6833-1F3F-4FC8-97F4-FDE94F723B49}" type="datetimeFigureOut">
              <a:rPr lang="en-US" smtClean="0">
                <a:latin typeface="Lato" panose="020F0502020204030203" pitchFamily="34" charset="77"/>
              </a:rPr>
              <a:t>11/11/24</a:t>
            </a:fld>
            <a:endParaRPr lang="en-US" dirty="0">
              <a:latin typeface="Lato" panose="020F0502020204030203" pitchFamily="34" charset="77"/>
            </a:endParaRPr>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Lato" panose="020F0502020204030203" pitchFamily="34" charset="77"/>
            </a:endParaRPr>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24D90FA-BBDF-4623-B686-0831D6C73D31}" type="slidenum">
              <a:rPr lang="en-US" smtClean="0">
                <a:latin typeface="Lato" panose="020F0502020204030203" pitchFamily="34" charset="77"/>
              </a:rPr>
              <a:t>‹#›</a:t>
            </a:fld>
            <a:endParaRPr lang="en-US" dirty="0">
              <a:latin typeface="Lato" panose="020F0502020204030203" pitchFamily="34" charset="77"/>
            </a:endParaRPr>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Lato" panose="020F0502020204030203" pitchFamily="34" charset="77"/>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Lato" panose="020F0502020204030203" pitchFamily="34" charset="77"/>
              </a:defRPr>
            </a:lvl1pPr>
          </a:lstStyle>
          <a:p>
            <a:fld id="{9796F298-A394-4CE1-A654-FE1BC5C038A1}" type="datetimeFigureOut">
              <a:rPr lang="en-US" smtClean="0"/>
              <a:pPr/>
              <a:t>11/11/24</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Lato" panose="020F0502020204030203" pitchFamily="34" charset="77"/>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Lato" panose="020F0502020204030203" pitchFamily="34" charset="77"/>
              </a:defRPr>
            </a:lvl1pPr>
          </a:lstStyle>
          <a:p>
            <a:fld id="{50D3A1E8-C096-463C-BF8B-4CB4AA05D415}" type="slidenum">
              <a:rPr lang="en-US" smtClean="0"/>
              <a:pPr/>
              <a:t>‹#›</a:t>
            </a:fld>
            <a:endParaRPr lang="en-US" dirty="0"/>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panose="020F0502020204030203" pitchFamily="34" charset="77"/>
        <a:ea typeface="+mn-ea"/>
        <a:cs typeface="+mn-cs"/>
      </a:defRPr>
    </a:lvl1pPr>
    <a:lvl2pPr marL="457200" algn="l" defTabSz="914400" rtl="0" eaLnBrk="1" latinLnBrk="0" hangingPunct="1">
      <a:defRPr sz="1200" b="0" i="0" kern="1200">
        <a:solidFill>
          <a:schemeClr val="tx1"/>
        </a:solidFill>
        <a:latin typeface="Lato" panose="020F0502020204030203" pitchFamily="34" charset="77"/>
        <a:ea typeface="+mn-ea"/>
        <a:cs typeface="+mn-cs"/>
      </a:defRPr>
    </a:lvl2pPr>
    <a:lvl3pPr marL="914400" algn="l" defTabSz="914400" rtl="0" eaLnBrk="1" latinLnBrk="0" hangingPunct="1">
      <a:defRPr sz="1200" b="0" i="0" kern="1200">
        <a:solidFill>
          <a:schemeClr val="tx1"/>
        </a:solidFill>
        <a:latin typeface="Lato" panose="020F0502020204030203" pitchFamily="34" charset="77"/>
        <a:ea typeface="+mn-ea"/>
        <a:cs typeface="+mn-cs"/>
      </a:defRPr>
    </a:lvl3pPr>
    <a:lvl4pPr marL="1371600" algn="l" defTabSz="914400" rtl="0" eaLnBrk="1" latinLnBrk="0" hangingPunct="1">
      <a:defRPr sz="1200" b="0" i="0" kern="1200">
        <a:solidFill>
          <a:schemeClr val="tx1"/>
        </a:solidFill>
        <a:latin typeface="Lato" panose="020F0502020204030203" pitchFamily="34" charset="77"/>
        <a:ea typeface="+mn-ea"/>
        <a:cs typeface="+mn-cs"/>
      </a:defRPr>
    </a:lvl4pPr>
    <a:lvl5pPr marL="1828800" algn="l" defTabSz="914400" rtl="0" eaLnBrk="1" latinLnBrk="0" hangingPunct="1">
      <a:defRPr sz="1200" b="0" i="0" kern="1200">
        <a:solidFill>
          <a:schemeClr val="tx1"/>
        </a:solidFill>
        <a:latin typeface="Lato" panose="020F050202020403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 you, Chairman Edwards</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this time, I would like to introduce our treasurer, LESTER H. MCKEEVER JR., partner at Mitchell-Titus accounting firm in Chicago.</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Chancellor and Vice President ROBERT JONES from Urbana;</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Chancellor and Vice President MARIE LYNN MIRANDA from Chicago;</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Chancellor and Vice President JANET GOOCH from Springfield</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the Other University Officers and Staff:</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University Counsel SCOTT RICE;</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Vice President/Chief Financial Officer and Comptroller PAUL ELLINGER;</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Executive Vice President and Vice President for Academic Affairs NICHOLAS JONES;</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Vice President of External Relations and Communications ADRIENNE NAZON;</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Vice President for Economic Development and Innovation JAY WALSH; </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Secretary of the Board of Trustees and the University JEFFREY STEIN.</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Representing the University Senates Conference and the University of Illinois Chicago Senate, Donald Wink, professor of chemistry, University of Illinois Chicago.</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Representing the academic professional staff, MINT SIMAGRAI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SIM-a-</a:t>
            </a:r>
            <a:r>
              <a:rPr lang="en-US" sz="1800" i="1" kern="100" dirty="0" err="1">
                <a:effectLst/>
                <a:latin typeface="Aptos" panose="020B0004020202020204" pitchFamily="34" charset="0"/>
                <a:ea typeface="Aptos" panose="020B0004020202020204" pitchFamily="34" charset="0"/>
                <a:cs typeface="Times New Roman" panose="02020603050405020304" pitchFamily="18" charset="0"/>
              </a:rPr>
              <a:t>greye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director of operations for the Office of International Services, University of Illinois Chicago.</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Representing the University of Illinois Urbana-Champaign Senate, CHARLES ROSEMAN, associate professor of evolution, ecology, and behavior and associate professor of anthropology, as well as chair of the University of Illinois Urbana-Champaign Senate Committee on Academic Freedom and Tenure. </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Sandra De Groote, professor and head of assessment and scholarly communications, chair of the UIC Senate Executive Committee, is also observing today.</a:t>
            </a:r>
          </a:p>
          <a:p>
            <a:pPr marL="342900" marR="0" lvl="0" indent="-342900">
              <a:lnSpc>
                <a:spcPct val="150000"/>
              </a:lnSpc>
              <a:spcAft>
                <a:spcPts val="80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Also joining us via the livestream and representing the University of Illinois Springfield Senate, Lynn Fisher, chair of the Department of Sociology and Anthropology, professor of anthropology, and chair of the UIS Senate.</a:t>
            </a:r>
            <a:r>
              <a:rPr lang="en-US" sz="16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dirty="0"/>
          </a:p>
        </p:txBody>
      </p:sp>
    </p:spTree>
    <p:extLst>
      <p:ext uri="{BB962C8B-B14F-4D97-AF65-F5344CB8AC3E}">
        <p14:creationId xmlns:p14="http://schemas.microsoft.com/office/powerpoint/2010/main" val="2765969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When the University of Illinois System puts its energy into something, amazing things happen.</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There is no realm where this is more true than research and discovery – and the people who count on us have never needed our commitment to research and discovery more than right now.</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Illinois is rich in research assets, including its four research universities – two of them of course, are our universities here and in Urbana-Champaign.</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We’ve revved up our financial commitment to research – we devoted $1.32 billion in FY ’23, a solid increase over the $1.06 billion we spent in 2019.</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But that financial supports means little if it doesn’t produce results.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We are a leading player in the new Illinois Quantum &amp; Microelectronics Park, managing this first-of-its-kind park for quantum scale-up and related quantum and advanced microelectronics research and development.</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impact of our investment in research at UIC in Chicago includes more than 3,400 projects last year, everything from the development of new medical treatments and policies for violence prevention and sustainable cities to innovative research on health disparities, urban climate, manufacturing technologies and diversity in STEM education.</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In Urbana-Champaign, our research at the Center for Advanced Bioenergy and Bioproducts Innovation is developing efficient ways to grow bioenergy crops, And the </a:t>
            </a:r>
            <a:r>
              <a:rPr lang="en-US" sz="1200" b="0" i="0" kern="1200" dirty="0" err="1">
                <a:solidFill>
                  <a:schemeClr val="tx1"/>
                </a:solidFill>
                <a:effectLst/>
                <a:latin typeface="Lato" panose="020F0502020204030203" pitchFamily="34" charset="77"/>
                <a:ea typeface="+mn-ea"/>
                <a:cs typeface="+mn-cs"/>
              </a:rPr>
              <a:t>iFAB</a:t>
            </a:r>
            <a:r>
              <a:rPr lang="en-US" sz="1200" b="0" i="0" kern="1200" dirty="0">
                <a:solidFill>
                  <a:schemeClr val="tx1"/>
                </a:solidFill>
                <a:effectLst/>
                <a:latin typeface="Lato" panose="020F0502020204030203" pitchFamily="34" charset="77"/>
                <a:ea typeface="+mn-ea"/>
                <a:cs typeface="+mn-cs"/>
              </a:rPr>
              <a:t> Tech Hub is focused on converts crops like corn and soybeans into a range of high-value chemicals and ingredients through biomanufacturing.</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Urbana-Champaign also now leads three NSF-funded AI institutes focused on STEM education, agricultural resilience and sustainability, and molecular discovery and Manufacturing.</a:t>
            </a:r>
          </a:p>
          <a:p>
            <a:pPr marL="17145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We also will host a global gathering on sustainability next summer, the Sustainability Research and Innovation Congress, in Chicago.</a:t>
            </a:r>
            <a:r>
              <a:rPr lang="en-US" sz="18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135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69DD-2F7C-E0CB-4056-5BA756151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DFFC5-CAFB-9E2E-2ADF-76160A31F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EEC10-8D4E-4CB8-BD55-66069C80CAE4}"/>
              </a:ext>
            </a:extLst>
          </p:cNvPr>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U of I System has devoted $1.36 billion to facilities supporting teaching and research since 2019 and continued investments over the next decade will ensure classroom and research space matches the system’s academic excellence and the needs of the state and our country.</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You can see this in the buildings rising and being renovated at our three universities.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In Urbana-Champaign, the Siebel Center for Design, now three years old, is focused on human-centered design – a way of problem-solving that addresses challenges in any field through collaborative thinking.</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Just a couple of blocks away, Stephen S. Wymer Hall is nearing completion at the </a:t>
            </a:r>
            <a:r>
              <a:rPr lang="en-US" sz="1200" b="0" i="0" kern="1200" dirty="0" err="1">
                <a:solidFill>
                  <a:schemeClr val="tx1"/>
                </a:solidFill>
                <a:effectLst/>
                <a:latin typeface="Lato" panose="020F0502020204030203" pitchFamily="34" charset="77"/>
                <a:ea typeface="+mn-ea"/>
                <a:cs typeface="+mn-cs"/>
              </a:rPr>
              <a:t>Gies</a:t>
            </a:r>
            <a:r>
              <a:rPr lang="en-US" sz="1200" b="0" i="0" kern="1200" dirty="0">
                <a:solidFill>
                  <a:schemeClr val="tx1"/>
                </a:solidFill>
                <a:effectLst/>
                <a:latin typeface="Lato" panose="020F0502020204030203" pitchFamily="34" charset="77"/>
                <a:ea typeface="+mn-ea"/>
                <a:cs typeface="+mn-cs"/>
              </a:rPr>
              <a:t> College of Business. This addition, when it’s fully open next year, will be focused on the in-demand future of business education, providing collaboration spaces, traditional and flexible classrooms, an auditorium, informal learning environments, studios and sound stages for online education.</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In Chicago the Computer Design Research and Learning Center is moving toward completion. This beautiful new building will educate the next generations of students seeking a place in a wide range of high-demand fields.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Across the UIC campus, the Bruno &amp; Sallie </a:t>
            </a:r>
            <a:r>
              <a:rPr lang="en-US" sz="1200" b="0" i="0" kern="1200" dirty="0" err="1">
                <a:solidFill>
                  <a:schemeClr val="tx1"/>
                </a:solidFill>
                <a:effectLst/>
                <a:latin typeface="Lato" panose="020F0502020204030203" pitchFamily="34" charset="77"/>
                <a:ea typeface="+mn-ea"/>
                <a:cs typeface="+mn-cs"/>
              </a:rPr>
              <a:t>Pasquinelli</a:t>
            </a:r>
            <a:r>
              <a:rPr lang="en-US" sz="1200" b="0" i="0" kern="1200" dirty="0">
                <a:solidFill>
                  <a:schemeClr val="tx1"/>
                </a:solidFill>
                <a:effectLst/>
                <a:latin typeface="Lato" panose="020F0502020204030203" pitchFamily="34" charset="77"/>
                <a:ea typeface="+mn-ea"/>
                <a:cs typeface="+mn-cs"/>
              </a:rPr>
              <a:t> Outpatient Surgery Center is UI Health's center for same-day surgery and robotic surgical procedures. It’s been open two years and is making a difference in the health of Chicagoans.</a:t>
            </a:r>
          </a:p>
          <a:p>
            <a:pPr marL="17145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in Springfield, the new Library Commons will be the university’s library and house the Center for Online Learning Research and Service. It will sit on the quad between the Student Union and the Health Sciences Building.</a:t>
            </a:r>
            <a:r>
              <a:rPr lang="en-US" sz="18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3204A64-09D9-F513-68E7-FCB14B46AF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664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06799-6756-B263-EA3D-A7F8A08A5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31F40-00CD-9A78-19AA-692A9CEDD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D7E1E-2A89-EB23-DC7D-E8B992FFA4D1}"/>
              </a:ext>
            </a:extLst>
          </p:cNvPr>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As you can see, the impact of the U of I System is broad.</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You can measure it in any number of ways.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We account for $19 billion in impact for the state’s economy – including support for 164,000 jobs, one in every 44 in the state.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Out of the 27,000-plus new degree-holders our universities produce every year, three-quarters remain in Illinois.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They are this state’s next generation of teachers, doctors, nurses, dentists, engineers, bankers, musicians, artists and entrepreneurs – the next layer of the deep foundation upon which we build our economy and our society.</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Here in Illinois and beyond, a U of I education provides the fuel for a high percentage of the startups that earn the title unicorns – a valuation of $1 billion or more. </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One in every 33 were founded by people who have studied at one of our universities, according to Stanford University research. Only three public universities and a very small handful of private universities have generated more.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Beyond dollars and cents, we impact lives – during the pandemic, we saved them.</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saliva-based test for COVID-19 developed in Urbana-Champaign, the role we played here in Chicago and vaccine development, and the help UIS provided in delivering online education – all of them saved Illinois lives while ensuring that life also went on.</a:t>
            </a:r>
          </a:p>
          <a:p>
            <a:pPr marL="17145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if you look around the state, you can our Illinois Innovation Network, our Extension Service, our Prairie Research Institute all making Illinois communities stronger, more equitable, more sustainable.</a:t>
            </a:r>
            <a:r>
              <a:rPr lang="en-US" sz="18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9F2CEFA-6291-10EE-440E-8B56FC40AF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69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F4FF2-38FB-FCD6-9BA2-D393840D8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64D37-B5F6-2E6D-F213-3FC691E56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ABD663-2861-0F68-2A9A-48343E4BAF30}"/>
              </a:ext>
            </a:extLst>
          </p:cNvPr>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There are many, many other examples I could cite of our strength and momentum over these past six years, our ability to deliver – as Chairman Edwards often says – excellence at scale.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 barely touched on our service during the COVID-19 pandemic, but we should never forget how this university system delivered for its students, faculty and staff and for our whole state during a period when we were tested like never before.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moment demanded that we deliver, and WE did.</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“We” is important in that last sentence.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We – the board, university leadership, faculty and staff --- did all of this together, in collaboration.</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Not in lockstep, mind you, but aligned in shared beliefs about what is possible and our ultimate goal of working on behalf of Illinois.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Someone mentioned last week that, in his role, Chairman Edwards has routinely asked the right questions – penetrating questions that have helped us find focus and direction, that made us better, frankly.</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alignment that makes all of this possible only happens through that kind of leadership and a vision for what we can and should be, what we must be – a force for progress and opportunity in Illinois, for all Illinoisans.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This is grounded, I believe, in something you all share: A personal understanding of what a University of Illinois education can mean in a life … and a love for both the university system and this state.</a:t>
            </a:r>
          </a:p>
        </p:txBody>
      </p:sp>
      <p:sp>
        <p:nvSpPr>
          <p:cNvPr id="4" name="Slide Number Placeholder 3">
            <a:extLst>
              <a:ext uri="{FF2B5EF4-FFF2-40B4-BE49-F238E27FC236}">
                <a16:creationId xmlns:a16="http://schemas.microsoft.com/office/drawing/2014/main" id="{0BFB45CF-34BF-1DD8-3CC3-64F9AF7D7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56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With today’s meeting, as you know, we will all but bring to a close Chairman Edwards’ leadership of the Board of Trustees.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six years that will soon end are a period of incredible success across the University of Illinois System, even through an array of challenges – ongoing challenges felt across higher education and others that are, if not unprecedented, certainly distinct.</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It’s well worth taking a closer look at where we as a university system were when the chairman was first chosen by his fellow trustees to lead the board in 2019 and where we are today.</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highlights I’m about to share tell a story of growth, resilience, service and excellence that we can be proud of -- across the entire U of I System.</a:t>
            </a:r>
          </a:p>
        </p:txBody>
      </p:sp>
      <p:sp>
        <p:nvSpPr>
          <p:cNvPr id="4" name="Slide Number Placeholder 3"/>
          <p:cNvSpPr>
            <a:spLocks noGrp="1"/>
          </p:cNvSpPr>
          <p:nvPr>
            <p:ph type="sldNum" sz="quarter" idx="5"/>
          </p:nvPr>
        </p:nvSpPr>
        <p:spPr/>
        <p:txBody>
          <a:bodyPr/>
          <a:lstStyle/>
          <a:p>
            <a:fld id="{50D3A1E8-C096-463C-BF8B-4CB4AA05D415}" type="slidenum">
              <a:rPr lang="en-US" smtClean="0"/>
              <a:pPr/>
              <a:t>2</a:t>
            </a:fld>
            <a:endParaRPr lang="en-US" dirty="0"/>
          </a:p>
        </p:txBody>
      </p:sp>
    </p:spTree>
    <p:extLst>
      <p:ext uri="{BB962C8B-B14F-4D97-AF65-F5344CB8AC3E}">
        <p14:creationId xmlns:p14="http://schemas.microsoft.com/office/powerpoint/2010/main" val="40714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Enrollment is not the only way to measure growth and success, but it is probably the most fundamental.</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you can see on the slide evidence of what you have heard me say so often: that students and their families continue to vote feet with their feet and choose a U of I education. </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they do so in ever-increasing numbers.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Our enrollment has grown by almost 10 percent since our trustees met in November 2019 – 8,500 students, the equivalent of a regional university to the state’s higher education landscape.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That fall, we enrolled nearly 89,000 students, a new benchmark that drew the praise of even Gov. Pritzker -- an indicator of something that has become increasingly important in our success these past six years: alignment, the strength we enjoy when everyone from elected leaders to our trustees, faculty and staff work together to make certain that the university system is the best it can be.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This is how this engine we oversee fires on all cylinders.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it means, ultimately, that each of the more than 8,500 additional places made available at our three universities since 2019 is an opportunity for a young student to chart a course for a life lived well.</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But it is, of course, not enough to just enroll more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67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Our commitment to increasing access to the education we offer is central to our mission. And these past six years we have made tangible progress in opening our doors wider to students from a wider range of backgrounds.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This fall, 20,001 undergraduates from underrepresented minority populations are enrolled across the U of I System.</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That’s an increase of 2,013 students from the fall of 2019.</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Those 20,001 students now account for fully one-third of our undergraduate enrollment.</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We also now have just over 17,000 first-generation college students enrolled systemwide, up from about 15,000 in 2019.</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 am proud to say we are also building a smoother pathway for transfer students than ever before, as well.</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Our enrollment of first-time transfer undergraduate students increased this fall by 4.4%.</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we never forget our commitment to making certain our first commitment is to students from Illinois.</a:t>
            </a:r>
          </a:p>
          <a:p>
            <a:pPr marL="17145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On this we have remained consistent these past six years, enrolling almost 47,000 in 2019 and well over 47,500 this fall. They account for 79 percent of our undergraduate enrollment.</a:t>
            </a:r>
            <a:r>
              <a:rPr lang="en-US" sz="18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64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With our growth, we now award more degrees than ever, as well.</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the growth here has been remarkable.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In the 21018-19 academic year, an impressive 22,688 students became brand-new holders of University of Illinois degrees.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Now?</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In the academic year we completed over the summer, that ballooned to 27,041 new degrees.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That is just incredible growth and proof of our commitment to improving access – and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57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E0640-1C43-9D91-5E66-FE9B01FF4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E18FB-A2CB-745C-BB74-9D37DFC03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ACAF5-2D49-5001-A6BB-2DE4EC5E0A46}"/>
              </a:ext>
            </a:extLst>
          </p:cNvPr>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If we take a closer look, that broad-based growth in the number of degrees we award is having an impact on populations we have long sought to offer opportunities to.</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The number of U of I System degrees award to Black and Hispanic students have increased substantially since 2019 – a 29 percent increase for Black graduates and a 49 percent leap – 49 percent! – for Hispanic graduates.</a:t>
            </a:r>
          </a:p>
          <a:p>
            <a:pPr marL="17145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We have much more work to do here, certainly, but our progress is real and impacting lives.</a:t>
            </a:r>
            <a:r>
              <a:rPr lang="en-US" sz="18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5DF21D1-89C0-1EC5-3274-7403464A118E}"/>
              </a:ext>
            </a:extLst>
          </p:cNvPr>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3792962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C5EC0-65F0-855D-5C29-882F0CBE1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C17BA-A81B-6FC3-5C14-12814D862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2B02F9-CB06-C7BB-64B3-7EC5DDACD2CE}"/>
              </a:ext>
            </a:extLst>
          </p:cNvPr>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We improve access by committing to affordability.</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This is another area where our alignment with trustees is vital -- and pays off for our students and their families.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First, the board voted to freeze tuition for incoming freshmen from Illinois in seven of the past 10 years.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That includes periods of serious financial pressure, including the pandemic and the inflationary period that it helped fuel.</a:t>
            </a:r>
          </a:p>
          <a:p>
            <a:pPr marL="17145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Those decisions, I’m sure, were not easy. But they were true to our commitment here -- few things we can do have a more positive impact on the working families of Illinois than holding down the cost of a life-changing college education.</a:t>
            </a:r>
            <a:r>
              <a:rPr lang="en-US" sz="18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AAB30C9-F4A3-F08B-6AF9-22E80DE37D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291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Second, we have drastically increased our investment in financial aid.</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I say investment because there is a return, in the lives of our students and the contributions they’ll make to our state and our country in the years to come.</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In 2019, the U of I System provided $239 million in financial aid, on top of state and federal funding.</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Last year, we provided $298 million, an increase of 25 percent.</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Now, about two-thirds of our resident undergraduates pay less than full tuition and fees and about a third pay no tuition or fees at 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60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Growth, of course, creates the need for more world-class faculty.</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we can say that our universities have become standout destinations for leaders in the full range of academic fields over the past six-plus years. </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Like students and families, talented academics are now certainly voting with their feet and choosing Illinois.</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Since 2019, we have added 263 tenured faculty positions – 8 percent growth that has pushed us to 3,540 tenured faculty this fall.</a:t>
            </a:r>
          </a:p>
          <a:p>
            <a:pPr marL="171450" lvl="0" indent="-171450">
              <a:buFont typeface="Arial" panose="020B0604020202020204" pitchFamily="34" charset="0"/>
              <a:buChar char="•"/>
            </a:pPr>
            <a:r>
              <a:rPr lang="en-US" sz="1200" b="0" i="0" kern="1200" dirty="0">
                <a:solidFill>
                  <a:schemeClr val="tx1"/>
                </a:solidFill>
                <a:effectLst/>
                <a:latin typeface="Lato" panose="020F0502020204030203" pitchFamily="34" charset="77"/>
                <a:ea typeface="+mn-ea"/>
                <a:cs typeface="+mn-cs"/>
              </a:rPr>
              <a:t>And in all, we now top 7,000 total faculty across the U of I System.</a:t>
            </a:r>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a:p>
        </p:txBody>
      </p:sp>
    </p:spTree>
    <p:extLst>
      <p:ext uri="{BB962C8B-B14F-4D97-AF65-F5344CB8AC3E}">
        <p14:creationId xmlns:p14="http://schemas.microsoft.com/office/powerpoint/2010/main" val="635592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NTENT_0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_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_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89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Tree>
    <p:extLst>
      <p:ext uri="{BB962C8B-B14F-4D97-AF65-F5344CB8AC3E}">
        <p14:creationId xmlns:p14="http://schemas.microsoft.com/office/powerpoint/2010/main" val="244476829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wo Content">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304643693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_0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5692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_0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271461249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426331658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421893190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94936485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299235481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149777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6" name="Straight Connector 5">
            <a:extLst>
              <a:ext uri="{FF2B5EF4-FFF2-40B4-BE49-F238E27FC236}">
                <a16:creationId xmlns:a16="http://schemas.microsoft.com/office/drawing/2014/main" id="{F972B92D-2689-4E29-84F0-DC0C52DA9ABB}"/>
              </a:ext>
            </a:extLst>
          </p:cNvPr>
          <p:cNvCxnSpPr>
            <a:cxnSpLocks/>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E5EC016-F308-4FB7-863B-1C8611DAE4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49629006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37792025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03">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422021945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57071063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71088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60355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06137392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40465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296069075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364766247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412364338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455A4"/>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0455A4"/>
                </a:solidFill>
                <a:latin typeface="Lato" panose="020F0502020204030203" pitchFamily="34" charset="0"/>
              </a:defRPr>
            </a:lvl1pPr>
            <a:lvl2pPr>
              <a:defRPr baseline="0">
                <a:solidFill>
                  <a:srgbClr val="0455A4"/>
                </a:solidFill>
              </a:defRPr>
            </a:lvl2pPr>
            <a:lvl3pPr>
              <a:defRPr baseline="0">
                <a:solidFill>
                  <a:srgbClr val="0455A4"/>
                </a:solidFill>
              </a:defRPr>
            </a:lvl3pPr>
            <a:lvl4pPr>
              <a:defRPr baseline="0">
                <a:solidFill>
                  <a:srgbClr val="0455A4"/>
                </a:solidFill>
              </a:defRPr>
            </a:lvl4pPr>
            <a:lvl5pPr>
              <a:defRPr baseline="0">
                <a:solidFill>
                  <a:srgbClr val="0455A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246056221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ABB3-B951-452A-96CC-6AD06ECDD5D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E6711B-82E6-42EF-9FAF-5C9BA0614A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EE2251-FBC0-4F54-8A7E-8A5BCC7D1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958B5-0621-4C82-A377-0B249FD51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886B0-E0DD-48D5-A075-A2373CE4B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2ECEED-5877-41EB-B52C-52BAA91466A4}"/>
              </a:ext>
            </a:extLst>
          </p:cNvPr>
          <p:cNvSpPr>
            <a:spLocks noGrp="1"/>
          </p:cNvSpPr>
          <p:nvPr>
            <p:ph type="dt" sz="half" idx="10"/>
          </p:nvPr>
        </p:nvSpPr>
        <p:spPr/>
        <p:txBody>
          <a:bodyPr/>
          <a:lstStyle/>
          <a:p>
            <a:fld id="{B0C699B4-DED1-4F97-BBBA-1865F4F291DC}" type="datetimeFigureOut">
              <a:rPr lang="en-US" smtClean="0"/>
              <a:t>11/11/24</a:t>
            </a:fld>
            <a:endParaRPr lang="en-US"/>
          </a:p>
        </p:txBody>
      </p:sp>
      <p:sp>
        <p:nvSpPr>
          <p:cNvPr id="8" name="Footer Placeholder 7">
            <a:extLst>
              <a:ext uri="{FF2B5EF4-FFF2-40B4-BE49-F238E27FC236}">
                <a16:creationId xmlns:a16="http://schemas.microsoft.com/office/drawing/2014/main" id="{B28EAC96-9575-448E-8C42-6A71A5C19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3C8AD-7627-4D33-91ED-3F3826A6661F}"/>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9796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0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72A3-7304-4196-B35D-87A18CB0B1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DFA8EBD-8DBC-47E8-82F7-CB8BAAAA44B7}"/>
              </a:ext>
            </a:extLst>
          </p:cNvPr>
          <p:cNvSpPr>
            <a:spLocks noGrp="1"/>
          </p:cNvSpPr>
          <p:nvPr>
            <p:ph type="dt" sz="half" idx="10"/>
          </p:nvPr>
        </p:nvSpPr>
        <p:spPr/>
        <p:txBody>
          <a:bodyPr/>
          <a:lstStyle/>
          <a:p>
            <a:fld id="{B0C699B4-DED1-4F97-BBBA-1865F4F291DC}" type="datetimeFigureOut">
              <a:rPr lang="en-US" smtClean="0"/>
              <a:t>11/11/24</a:t>
            </a:fld>
            <a:endParaRPr lang="en-US"/>
          </a:p>
        </p:txBody>
      </p:sp>
      <p:sp>
        <p:nvSpPr>
          <p:cNvPr id="4" name="Footer Placeholder 3">
            <a:extLst>
              <a:ext uri="{FF2B5EF4-FFF2-40B4-BE49-F238E27FC236}">
                <a16:creationId xmlns:a16="http://schemas.microsoft.com/office/drawing/2014/main" id="{3ACEB2F0-F935-4780-AD53-FDF627314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875D9-A11F-4307-BF4A-9B6EB561EF69}"/>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4205497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2CA80-CDF7-49CE-9BBC-7C03504172F9}"/>
              </a:ext>
            </a:extLst>
          </p:cNvPr>
          <p:cNvSpPr>
            <a:spLocks noGrp="1"/>
          </p:cNvSpPr>
          <p:nvPr>
            <p:ph type="dt" sz="half" idx="10"/>
          </p:nvPr>
        </p:nvSpPr>
        <p:spPr/>
        <p:txBody>
          <a:bodyPr/>
          <a:lstStyle/>
          <a:p>
            <a:fld id="{B0C699B4-DED1-4F97-BBBA-1865F4F291DC}" type="datetimeFigureOut">
              <a:rPr lang="en-US" smtClean="0"/>
              <a:t>11/11/24</a:t>
            </a:fld>
            <a:endParaRPr lang="en-US"/>
          </a:p>
        </p:txBody>
      </p:sp>
      <p:sp>
        <p:nvSpPr>
          <p:cNvPr id="3" name="Footer Placeholder 2">
            <a:extLst>
              <a:ext uri="{FF2B5EF4-FFF2-40B4-BE49-F238E27FC236}">
                <a16:creationId xmlns:a16="http://schemas.microsoft.com/office/drawing/2014/main" id="{542F5AC8-9A0C-460E-ABC5-759EC4EC66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3A2632-7D3F-471D-A096-CA5D0C277494}"/>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049975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BDE63-1ACB-456F-8C26-F8B02DDEB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4D79F2-908E-4ED1-9B3C-362E81798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40799-AF65-4642-A131-1E2AD82FD4A5}"/>
              </a:ext>
            </a:extLst>
          </p:cNvPr>
          <p:cNvSpPr>
            <a:spLocks noGrp="1"/>
          </p:cNvSpPr>
          <p:nvPr>
            <p:ph type="dt" sz="half" idx="10"/>
          </p:nvPr>
        </p:nvSpPr>
        <p:spPr/>
        <p:txBody>
          <a:bodyPr/>
          <a:lstStyle/>
          <a:p>
            <a:fld id="{B0C699B4-DED1-4F97-BBBA-1865F4F291DC}" type="datetimeFigureOut">
              <a:rPr lang="en-US" smtClean="0"/>
              <a:t>11/11/24</a:t>
            </a:fld>
            <a:endParaRPr lang="en-US"/>
          </a:p>
        </p:txBody>
      </p:sp>
      <p:sp>
        <p:nvSpPr>
          <p:cNvPr id="6" name="Footer Placeholder 5">
            <a:extLst>
              <a:ext uri="{FF2B5EF4-FFF2-40B4-BE49-F238E27FC236}">
                <a16:creationId xmlns:a16="http://schemas.microsoft.com/office/drawing/2014/main" id="{8B4BA6F4-70F7-4062-8540-3FE51F4FB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94582-8A6D-41B9-A8FA-DDD081A75156}"/>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1265357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DB3E-474B-438D-BF1D-0E26FAD77D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AC609E-AC1D-485B-B4E6-770FFE1E03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CCC3B-95BF-4BC5-8D78-98216A65D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B5113-833E-4DC5-92CD-00764991FD3C}"/>
              </a:ext>
            </a:extLst>
          </p:cNvPr>
          <p:cNvSpPr>
            <a:spLocks noGrp="1"/>
          </p:cNvSpPr>
          <p:nvPr>
            <p:ph type="dt" sz="half" idx="10"/>
          </p:nvPr>
        </p:nvSpPr>
        <p:spPr/>
        <p:txBody>
          <a:bodyPr/>
          <a:lstStyle/>
          <a:p>
            <a:fld id="{B0C699B4-DED1-4F97-BBBA-1865F4F291DC}" type="datetimeFigureOut">
              <a:rPr lang="en-US" smtClean="0"/>
              <a:t>11/11/24</a:t>
            </a:fld>
            <a:endParaRPr lang="en-US"/>
          </a:p>
        </p:txBody>
      </p:sp>
      <p:sp>
        <p:nvSpPr>
          <p:cNvPr id="6" name="Footer Placeholder 5">
            <a:extLst>
              <a:ext uri="{FF2B5EF4-FFF2-40B4-BE49-F238E27FC236}">
                <a16:creationId xmlns:a16="http://schemas.microsoft.com/office/drawing/2014/main" id="{1252BD32-2712-43B1-9E08-874906474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25DDC-1294-46C2-98C7-A939F12E364B}"/>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817158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F5DE-7992-4F36-9521-BC19B81FE0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F2BB0-CA41-4EC7-A1CB-8B428D4771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EFB24-E948-42B0-AAE8-DBFFA0513B9F}"/>
              </a:ext>
            </a:extLst>
          </p:cNvPr>
          <p:cNvSpPr>
            <a:spLocks noGrp="1"/>
          </p:cNvSpPr>
          <p:nvPr>
            <p:ph type="dt" sz="half" idx="10"/>
          </p:nvPr>
        </p:nvSpPr>
        <p:spPr/>
        <p:txBody>
          <a:bodyPr/>
          <a:lstStyle/>
          <a:p>
            <a:fld id="{B0C699B4-DED1-4F97-BBBA-1865F4F291DC}" type="datetimeFigureOut">
              <a:rPr lang="en-US" smtClean="0"/>
              <a:t>11/11/24</a:t>
            </a:fld>
            <a:endParaRPr lang="en-US"/>
          </a:p>
        </p:txBody>
      </p:sp>
      <p:sp>
        <p:nvSpPr>
          <p:cNvPr id="5" name="Footer Placeholder 4">
            <a:extLst>
              <a:ext uri="{FF2B5EF4-FFF2-40B4-BE49-F238E27FC236}">
                <a16:creationId xmlns:a16="http://schemas.microsoft.com/office/drawing/2014/main" id="{ADCE3285-1B16-4503-A760-018970AEF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7D7D-1663-42E4-BEC0-8623F7DF4DE1}"/>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1674544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DE98D-7714-4170-8769-5CA35B68840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D4CDC-EF72-4295-A8DF-45F453F50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DFB90-D44B-4A3A-A66E-911553D90964}"/>
              </a:ext>
            </a:extLst>
          </p:cNvPr>
          <p:cNvSpPr>
            <a:spLocks noGrp="1"/>
          </p:cNvSpPr>
          <p:nvPr>
            <p:ph type="dt" sz="half" idx="10"/>
          </p:nvPr>
        </p:nvSpPr>
        <p:spPr/>
        <p:txBody>
          <a:bodyPr/>
          <a:lstStyle/>
          <a:p>
            <a:fld id="{B0C699B4-DED1-4F97-BBBA-1865F4F291DC}" type="datetimeFigureOut">
              <a:rPr lang="en-US" smtClean="0"/>
              <a:t>11/11/24</a:t>
            </a:fld>
            <a:endParaRPr lang="en-US"/>
          </a:p>
        </p:txBody>
      </p:sp>
      <p:sp>
        <p:nvSpPr>
          <p:cNvPr id="5" name="Footer Placeholder 4">
            <a:extLst>
              <a:ext uri="{FF2B5EF4-FFF2-40B4-BE49-F238E27FC236}">
                <a16:creationId xmlns:a16="http://schemas.microsoft.com/office/drawing/2014/main" id="{7D720400-B3B0-4EE3-80DD-C9C814FF1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BEA09-F695-4A00-852C-28C3AC92CEB0}"/>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580470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_05">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_06">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_07">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_0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_10">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93FBCD4F-7C42-4FCA-8F1D-861807028609}" type="slidenum">
              <a:rPr lang="en-US" smtClean="0"/>
              <a:pPr/>
              <a:t>‹#›</a:t>
            </a:fld>
            <a:endParaRPr lang="en-US" dirty="0"/>
          </a:p>
        </p:txBody>
      </p:sp>
      <p:cxnSp>
        <p:nvCxnSpPr>
          <p:cNvPr id="9" name="Straight Connector 8">
            <a:extLst>
              <a:ext uri="{FF2B5EF4-FFF2-40B4-BE49-F238E27FC236}">
                <a16:creationId xmlns:a16="http://schemas.microsoft.com/office/drawing/2014/main" id="{7D5953EA-594D-4F23-8B22-847853613CA0}"/>
              </a:ext>
            </a:extLst>
          </p:cNvPr>
          <p:cNvCxnSpPr>
            <a:cxnSpLocks/>
          </p:cNvCxnSpPr>
          <p:nvPr userDrawn="1"/>
        </p:nvCxnSpPr>
        <p:spPr>
          <a:xfrm>
            <a:off x="1996440" y="6176962"/>
            <a:ext cx="935736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25390BF-C782-F33A-B57A-492F40A64E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AF02A434-7BE3-514A-B7EC-A7E20B1E95E7}" type="datetimeFigureOut">
              <a:rPr lang="en-US" smtClean="0"/>
              <a:pPr/>
              <a:t>11/11/24</a:t>
            </a:fld>
            <a:endParaRPr lang="en-US" dirty="0"/>
          </a:p>
        </p:txBody>
      </p:sp>
      <p:sp>
        <p:nvSpPr>
          <p:cNvPr id="3" name="Title Placeholder 2">
            <a:extLst>
              <a:ext uri="{FF2B5EF4-FFF2-40B4-BE49-F238E27FC236}">
                <a16:creationId xmlns:a16="http://schemas.microsoft.com/office/drawing/2014/main" id="{E8ED1812-A19A-B6A1-E492-59B796B54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99"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 id="2147483697" r:id="rId13"/>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B0C699B4-DED1-4F97-BBBA-1865F4F291DC}" type="datetimeFigureOut">
              <a:rPr lang="en-US" smtClean="0"/>
              <a:pPr/>
              <a:t>11/11/24</a:t>
            </a:fld>
            <a:endParaRPr lang="en-US" dirty="0"/>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83" r:id="rId1"/>
    <p:sldLayoutId id="2147483696" r:id="rId2"/>
    <p:sldLayoutId id="2147483695" r:id="rId3"/>
    <p:sldLayoutId id="2147483702" r:id="rId4"/>
    <p:sldLayoutId id="2147483680" r:id="rId5"/>
    <p:sldLayoutId id="2147483679" r:id="rId6"/>
    <p:sldLayoutId id="2147483703" r:id="rId7"/>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93FBCD4F-7C42-4FCA-8F1D-861807028609}" type="slidenum">
              <a:rPr lang="en-US" smtClean="0"/>
              <a:pPr/>
              <a:t>‹#›</a:t>
            </a:fld>
            <a:endParaRPr lang="en-US" dirty="0"/>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11/11/24</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20072646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B1E5CB-0EBE-4EE1-FECB-5803726C0D57}"/>
              </a:ext>
            </a:extLst>
          </p:cNvPr>
          <p:cNvSpPr>
            <a:spLocks noGrp="1"/>
          </p:cNvSpPr>
          <p:nvPr>
            <p:ph type="title" idx="4294967295"/>
          </p:nvPr>
        </p:nvSpPr>
        <p:spPr>
          <a:xfrm>
            <a:off x="838200" y="-1325563"/>
            <a:ext cx="10515600" cy="1325563"/>
          </a:xfrm>
          <a:prstGeom prst="rect">
            <a:avLst/>
          </a:prstGeom>
        </p:spPr>
        <p:txBody>
          <a:bodyPr/>
          <a:lstStyle/>
          <a:p>
            <a:r>
              <a:rPr lang="en-US" dirty="0"/>
              <a:t>Introduction</a:t>
            </a:r>
          </a:p>
        </p:txBody>
      </p:sp>
      <p:sp>
        <p:nvSpPr>
          <p:cNvPr id="2" name="TextBox 1">
            <a:extLst>
              <a:ext uri="{FF2B5EF4-FFF2-40B4-BE49-F238E27FC236}">
                <a16:creationId xmlns:a16="http://schemas.microsoft.com/office/drawing/2014/main" id="{CFDC6B7F-405B-A412-360F-A5D789750633}"/>
              </a:ext>
              <a:ext uri="{C183D7F6-B498-43B3-948B-1728B52AA6E4}">
                <adec:decorative xmlns:adec="http://schemas.microsoft.com/office/drawing/2017/decorative" val="1"/>
              </a:ext>
            </a:extLst>
          </p:cNvPr>
          <p:cNvSpPr txBox="1"/>
          <p:nvPr/>
        </p:nvSpPr>
        <p:spPr>
          <a:xfrm>
            <a:off x="601980" y="1962061"/>
            <a:ext cx="7711440" cy="3554819"/>
          </a:xfrm>
          <a:prstGeom prst="rect">
            <a:avLst/>
          </a:prstGeom>
          <a:noFill/>
        </p:spPr>
        <p:txBody>
          <a:bodyPr wrap="square" rtlCol="0">
            <a:spAutoFit/>
          </a:bodyPr>
          <a:lstStyle/>
          <a:p>
            <a:pPr>
              <a:lnSpc>
                <a:spcPts val="9000"/>
              </a:lnSpc>
            </a:pPr>
            <a:r>
              <a:rPr lang="en-US" sz="9000" spc="-150" dirty="0">
                <a:solidFill>
                  <a:srgbClr val="13294B"/>
                </a:solidFill>
                <a:latin typeface="Oswald SemiBold" pitchFamily="2" charset="0"/>
              </a:rPr>
              <a:t>REMARKS TO THE BOARD OF TRUSTEES</a:t>
            </a:r>
          </a:p>
        </p:txBody>
      </p:sp>
      <p:sp>
        <p:nvSpPr>
          <p:cNvPr id="3" name="Rectangle 2">
            <a:extLst>
              <a:ext uri="{FF2B5EF4-FFF2-40B4-BE49-F238E27FC236}">
                <a16:creationId xmlns:a16="http://schemas.microsoft.com/office/drawing/2014/main" id="{74FE6DA0-9FBB-185A-9396-D8079906AD0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4" name="TextBox 3">
            <a:extLst>
              <a:ext uri="{FF2B5EF4-FFF2-40B4-BE49-F238E27FC236}">
                <a16:creationId xmlns:a16="http://schemas.microsoft.com/office/drawing/2014/main" id="{674A844F-0FCC-5C2F-091C-65A7436FF14D}"/>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November 14, 2024</a:t>
            </a:r>
          </a:p>
        </p:txBody>
      </p:sp>
    </p:spTree>
    <p:extLst>
      <p:ext uri="{BB962C8B-B14F-4D97-AF65-F5344CB8AC3E}">
        <p14:creationId xmlns:p14="http://schemas.microsoft.com/office/powerpoint/2010/main" val="3807583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332D-9D6D-54E2-D2CB-C2A3D574FA35}"/>
              </a:ext>
            </a:extLst>
          </p:cNvPr>
          <p:cNvSpPr>
            <a:spLocks noGrp="1"/>
          </p:cNvSpPr>
          <p:nvPr>
            <p:ph type="title"/>
          </p:nvPr>
        </p:nvSpPr>
        <p:spPr>
          <a:xfrm>
            <a:off x="-4860851" y="1052512"/>
            <a:ext cx="4563139" cy="1325563"/>
          </a:xfrm>
        </p:spPr>
        <p:txBody>
          <a:bodyPr/>
          <a:lstStyle/>
          <a:p>
            <a:r>
              <a:rPr lang="en-US" sz="1600" b="1"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Research &amp; Discovery</a:t>
            </a:r>
            <a:r>
              <a:rPr lang="en-US" dirty="0">
                <a:effectLst/>
              </a:rPr>
              <a:t> </a:t>
            </a:r>
            <a:endParaRPr lang="en-US" dirty="0"/>
          </a:p>
        </p:txBody>
      </p:sp>
      <p:pic>
        <p:nvPicPr>
          <p:cNvPr id="21" name="Picture 20" descr="a scientist holding a microchip in gloved hands.">
            <a:extLst>
              <a:ext uri="{FF2B5EF4-FFF2-40B4-BE49-F238E27FC236}">
                <a16:creationId xmlns:a16="http://schemas.microsoft.com/office/drawing/2014/main" id="{EAD04D1E-561D-61C6-470C-DC71F21A8882}"/>
              </a:ext>
            </a:extLst>
          </p:cNvPr>
          <p:cNvPicPr>
            <a:picLocks noChangeAspect="1"/>
          </p:cNvPicPr>
          <p:nvPr/>
        </p:nvPicPr>
        <p:blipFill>
          <a:blip r:embed="rId3">
            <a:alphaModFix amt="30000"/>
          </a:blip>
          <a:srcRect l="7430" t="22136" r="11368" b="11062"/>
          <a:stretch/>
        </p:blipFill>
        <p:spPr>
          <a:xfrm>
            <a:off x="0" y="167316"/>
            <a:ext cx="12192000" cy="6781803"/>
          </a:xfrm>
          <a:prstGeom prst="rect">
            <a:avLst/>
          </a:prstGeom>
        </p:spPr>
      </p:pic>
      <p:sp>
        <p:nvSpPr>
          <p:cNvPr id="4" name="TextBox 3">
            <a:extLst>
              <a:ext uri="{FF2B5EF4-FFF2-40B4-BE49-F238E27FC236}">
                <a16:creationId xmlns:a16="http://schemas.microsoft.com/office/drawing/2014/main" id="{9C98E4CF-FD00-0FA1-6D5A-82C246653F5B}"/>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Research with Impact </a:t>
            </a:r>
          </a:p>
        </p:txBody>
      </p:sp>
      <p:cxnSp>
        <p:nvCxnSpPr>
          <p:cNvPr id="5" name="Straight Connector 4">
            <a:extLst>
              <a:ext uri="{FF2B5EF4-FFF2-40B4-BE49-F238E27FC236}">
                <a16:creationId xmlns:a16="http://schemas.microsoft.com/office/drawing/2014/main" id="{D8AFF8F9-90A2-3A90-A854-88DAC9844457}"/>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pic>
        <p:nvPicPr>
          <p:cNvPr id="12" name="Graphic 11" descr="Processor with solid fill">
            <a:extLst>
              <a:ext uri="{FF2B5EF4-FFF2-40B4-BE49-F238E27FC236}">
                <a16:creationId xmlns:a16="http://schemas.microsoft.com/office/drawing/2014/main" id="{BD37EDCD-B897-DC19-C34A-01BB42171A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315" y="2783676"/>
            <a:ext cx="1357734" cy="1357734"/>
          </a:xfrm>
          <a:prstGeom prst="rect">
            <a:avLst/>
          </a:prstGeom>
        </p:spPr>
      </p:pic>
      <p:pic>
        <p:nvPicPr>
          <p:cNvPr id="13" name="Graphic 12" descr="Leaf with solid fill">
            <a:extLst>
              <a:ext uri="{FF2B5EF4-FFF2-40B4-BE49-F238E27FC236}">
                <a16:creationId xmlns:a16="http://schemas.microsoft.com/office/drawing/2014/main" id="{6FEC5829-8360-CCF0-6792-F698F126205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027221" y="2783673"/>
            <a:ext cx="1357740" cy="1357740"/>
          </a:xfrm>
          <a:prstGeom prst="rect">
            <a:avLst/>
          </a:prstGeom>
        </p:spPr>
      </p:pic>
      <p:pic>
        <p:nvPicPr>
          <p:cNvPr id="22" name="Graphic 21" descr="Binary with solid fill">
            <a:extLst>
              <a:ext uri="{FF2B5EF4-FFF2-40B4-BE49-F238E27FC236}">
                <a16:creationId xmlns:a16="http://schemas.microsoft.com/office/drawing/2014/main" id="{ED99A13F-B3DF-EA4A-5068-9647681356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7127" y="2783670"/>
            <a:ext cx="1357746" cy="1357746"/>
          </a:xfrm>
          <a:prstGeom prst="rect">
            <a:avLst/>
          </a:prstGeom>
        </p:spPr>
      </p:pic>
      <p:pic>
        <p:nvPicPr>
          <p:cNvPr id="17" name="Graphic 16" descr="Medical with solid fill">
            <a:extLst>
              <a:ext uri="{FF2B5EF4-FFF2-40B4-BE49-F238E27FC236}">
                <a16:creationId xmlns:a16="http://schemas.microsoft.com/office/drawing/2014/main" id="{A3DFCA77-F88A-2202-5E0D-B40899089B4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807033" y="2783670"/>
            <a:ext cx="1357746" cy="1357746"/>
          </a:xfrm>
          <a:prstGeom prst="rect">
            <a:avLst/>
          </a:prstGeom>
        </p:spPr>
      </p:pic>
      <p:pic>
        <p:nvPicPr>
          <p:cNvPr id="16" name="Graphic 15" descr="Sun with solid fill">
            <a:extLst>
              <a:ext uri="{FF2B5EF4-FFF2-40B4-BE49-F238E27FC236}">
                <a16:creationId xmlns:a16="http://schemas.microsoft.com/office/drawing/2014/main" id="{FC98B570-3245-47B0-0267-A0DCB3688C7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196939" y="2783667"/>
            <a:ext cx="1357752" cy="1357752"/>
          </a:xfrm>
          <a:prstGeom prst="rect">
            <a:avLst/>
          </a:prstGeom>
        </p:spPr>
      </p:pic>
      <p:sp>
        <p:nvSpPr>
          <p:cNvPr id="10" name="TextBox 9">
            <a:extLst>
              <a:ext uri="{FF2B5EF4-FFF2-40B4-BE49-F238E27FC236}">
                <a16:creationId xmlns:a16="http://schemas.microsoft.com/office/drawing/2014/main" id="{EA6F02DB-E2E8-E3D5-E40D-DF1AE3B053FE}"/>
              </a:ext>
            </a:extLst>
          </p:cNvPr>
          <p:cNvSpPr txBox="1"/>
          <p:nvPr/>
        </p:nvSpPr>
        <p:spPr>
          <a:xfrm>
            <a:off x="-1" y="4231881"/>
            <a:ext cx="12191997" cy="1151656"/>
          </a:xfrm>
          <a:prstGeom prst="rect">
            <a:avLst/>
          </a:prstGeom>
          <a:noFill/>
        </p:spPr>
        <p:txBody>
          <a:bodyPr wrap="square" numCol="5" anchor="ctr" anchorCtr="0">
            <a:noAutofit/>
          </a:bodyPr>
          <a:lstStyle/>
          <a:p>
            <a:pPr algn="ctr"/>
            <a:r>
              <a:rPr lang="en-US" sz="2100" b="1" dirty="0">
                <a:solidFill>
                  <a:srgbClr val="13294B"/>
                </a:solidFill>
                <a:latin typeface="Oswald" pitchFamily="2" charset="77"/>
              </a:rPr>
              <a:t>AI</a:t>
            </a:r>
          </a:p>
          <a:p>
            <a:pPr algn="ctr"/>
            <a:r>
              <a:rPr lang="en-US" sz="2100" dirty="0">
                <a:solidFill>
                  <a:srgbClr val="13294B"/>
                </a:solidFill>
                <a:latin typeface="Oswald" pitchFamily="2" charset="77"/>
              </a:rPr>
              <a:t>Powering Discovery</a:t>
            </a:r>
          </a:p>
          <a:p>
            <a:pPr algn="ctr"/>
            <a:endParaRPr lang="en-US" sz="2100" dirty="0">
              <a:solidFill>
                <a:srgbClr val="13294B"/>
              </a:solidFill>
              <a:latin typeface="Oswald" pitchFamily="2" charset="77"/>
            </a:endParaRPr>
          </a:p>
          <a:p>
            <a:pPr algn="ctr"/>
            <a:r>
              <a:rPr lang="en-US" sz="2100" b="1" dirty="0">
                <a:solidFill>
                  <a:srgbClr val="13294B"/>
                </a:solidFill>
                <a:latin typeface="Oswald" pitchFamily="2" charset="77"/>
              </a:rPr>
              <a:t>AGRICULTURE</a:t>
            </a:r>
          </a:p>
          <a:p>
            <a:pPr algn="ctr"/>
            <a:r>
              <a:rPr lang="en-US" sz="2100" dirty="0">
                <a:solidFill>
                  <a:srgbClr val="13294B"/>
                </a:solidFill>
                <a:latin typeface="Oswald" pitchFamily="2" charset="77"/>
              </a:rPr>
              <a:t>Focused on Feeding</a:t>
            </a:r>
            <a:br>
              <a:rPr lang="en-US" sz="2100" dirty="0">
                <a:solidFill>
                  <a:srgbClr val="13294B"/>
                </a:solidFill>
                <a:latin typeface="Oswald" pitchFamily="2" charset="77"/>
              </a:rPr>
            </a:br>
            <a:r>
              <a:rPr lang="en-US" sz="2100" dirty="0">
                <a:solidFill>
                  <a:srgbClr val="13294B"/>
                </a:solidFill>
                <a:latin typeface="Oswald" pitchFamily="2" charset="77"/>
              </a:rPr>
              <a:t>the World</a:t>
            </a:r>
          </a:p>
          <a:p>
            <a:pPr algn="ctr"/>
            <a:r>
              <a:rPr lang="en-US" sz="2100" b="1" dirty="0">
                <a:solidFill>
                  <a:srgbClr val="13294B"/>
                </a:solidFill>
                <a:latin typeface="Oswald" pitchFamily="2" charset="77"/>
              </a:rPr>
              <a:t>QUANTUM</a:t>
            </a:r>
          </a:p>
          <a:p>
            <a:pPr algn="ctr"/>
            <a:r>
              <a:rPr lang="en-US" sz="2100" dirty="0">
                <a:solidFill>
                  <a:srgbClr val="13294B"/>
                </a:solidFill>
                <a:latin typeface="Oswald" pitchFamily="2" charset="77"/>
              </a:rPr>
              <a:t>Next Generation of Computing</a:t>
            </a:r>
          </a:p>
          <a:p>
            <a:pPr algn="ctr"/>
            <a:r>
              <a:rPr lang="en-US" sz="2100" b="1" dirty="0">
                <a:solidFill>
                  <a:srgbClr val="13294B"/>
                </a:solidFill>
                <a:latin typeface="Oswald" pitchFamily="2" charset="77"/>
              </a:rPr>
              <a:t>HEALTH CARE</a:t>
            </a:r>
          </a:p>
          <a:p>
            <a:pPr algn="ctr"/>
            <a:r>
              <a:rPr lang="en-US" sz="2100" dirty="0">
                <a:latin typeface="Oswald" pitchFamily="2" charset="77"/>
              </a:rPr>
              <a:t>New Medicines/</a:t>
            </a:r>
            <a:br>
              <a:rPr lang="en-US" sz="2100" dirty="0">
                <a:latin typeface="Oswald" pitchFamily="2" charset="77"/>
              </a:rPr>
            </a:br>
            <a:r>
              <a:rPr lang="en-US" sz="2100" dirty="0">
                <a:latin typeface="Oswald" pitchFamily="2" charset="77"/>
              </a:rPr>
              <a:t>Advanced Understanding</a:t>
            </a:r>
            <a:endParaRPr lang="en-US" sz="2100" b="1" dirty="0">
              <a:solidFill>
                <a:srgbClr val="13294B"/>
              </a:solidFill>
              <a:latin typeface="Oswald" pitchFamily="2" charset="77"/>
            </a:endParaRPr>
          </a:p>
          <a:p>
            <a:pPr algn="ctr"/>
            <a:r>
              <a:rPr lang="en-US" sz="2100" b="1" dirty="0">
                <a:solidFill>
                  <a:srgbClr val="13294B"/>
                </a:solidFill>
                <a:latin typeface="Oswald" pitchFamily="2" charset="77"/>
              </a:rPr>
              <a:t>CLIMATE</a:t>
            </a:r>
          </a:p>
          <a:p>
            <a:pPr algn="ctr"/>
            <a:r>
              <a:rPr lang="en-US" sz="2100" dirty="0">
                <a:solidFill>
                  <a:srgbClr val="13294B"/>
                </a:solidFill>
                <a:latin typeface="Oswald" pitchFamily="2" charset="77"/>
              </a:rPr>
              <a:t>Meeting Must-Solve Challenges</a:t>
            </a:r>
          </a:p>
        </p:txBody>
      </p:sp>
    </p:spTree>
    <p:extLst>
      <p:ext uri="{BB962C8B-B14F-4D97-AF65-F5344CB8AC3E}">
        <p14:creationId xmlns:p14="http://schemas.microsoft.com/office/powerpoint/2010/main" val="39348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6" presetClass="emph" presetSubtype="0" fill="hold" nodeType="withEffect">
                                  <p:stCondLst>
                                    <p:cond delay="0"/>
                                  </p:stCondLst>
                                  <p:childTnLst>
                                    <p:animScale>
                                      <p:cBhvr>
                                        <p:cTn id="12" dur="2000" fill="hold"/>
                                        <p:tgtEl>
                                          <p:spTgt spid="5"/>
                                        </p:tgtEl>
                                      </p:cBhvr>
                                      <p:by x="150000" y="100000"/>
                                    </p:animScale>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par>
                                <p:cTn id="16" presetID="23" presetClass="emph" presetSubtype="0" fill="hold" nodeType="withEffect">
                                  <p:stCondLst>
                                    <p:cond delay="0"/>
                                  </p:stCondLst>
                                  <p:childTnLst>
                                    <p:animClr clrSpc="hsl" dir="cw">
                                      <p:cBhvr override="childStyle">
                                        <p:cTn id="17" dur="2000" fill="hold"/>
                                        <p:tgtEl>
                                          <p:spTgt spid="21"/>
                                        </p:tgtEl>
                                        <p:attrNameLst>
                                          <p:attrName>style.color</p:attrName>
                                        </p:attrNameLst>
                                      </p:cBhvr>
                                      <p:by>
                                        <p:hsl h="10842353" s="0" l="0"/>
                                      </p:by>
                                    </p:animClr>
                                    <p:animClr clrSpc="hsl" dir="cw">
                                      <p:cBhvr>
                                        <p:cTn id="18" dur="2000" fill="hold"/>
                                        <p:tgtEl>
                                          <p:spTgt spid="21"/>
                                        </p:tgtEl>
                                        <p:attrNameLst>
                                          <p:attrName>fillcolor</p:attrName>
                                        </p:attrNameLst>
                                      </p:cBhvr>
                                      <p:by>
                                        <p:hsl h="10842353" s="0" l="0"/>
                                      </p:by>
                                    </p:animClr>
                                    <p:animClr clrSpc="hsl" dir="cw">
                                      <p:cBhvr>
                                        <p:cTn id="19" dur="2000" fill="hold"/>
                                        <p:tgtEl>
                                          <p:spTgt spid="21"/>
                                        </p:tgtEl>
                                        <p:attrNameLst>
                                          <p:attrName>stroke.color</p:attrName>
                                        </p:attrNameLst>
                                      </p:cBhvr>
                                      <p:by>
                                        <p:hsl h="10842353" s="0" l="0"/>
                                      </p:by>
                                    </p:animClr>
                                    <p:set>
                                      <p:cBhvr>
                                        <p:cTn id="20" dur="2000" fill="hold"/>
                                        <p:tgtEl>
                                          <p:spTgt spid="21"/>
                                        </p:tgtEl>
                                        <p:attrNameLst>
                                          <p:attrName>fill.type</p:attrName>
                                        </p:attrNameLst>
                                      </p:cBhvr>
                                      <p:to>
                                        <p:strVal val="solid"/>
                                      </p:to>
                                    </p:se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5E9E3-4A71-2C72-CC28-04E8EDD5C98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053D756-1950-F106-01E7-A966A974E722}"/>
              </a:ext>
            </a:extLst>
          </p:cNvPr>
          <p:cNvSpPr>
            <a:spLocks noGrp="1"/>
          </p:cNvSpPr>
          <p:nvPr>
            <p:ph type="title"/>
          </p:nvPr>
        </p:nvSpPr>
        <p:spPr>
          <a:xfrm>
            <a:off x="-5618596" y="1490894"/>
            <a:ext cx="3555880" cy="1325563"/>
          </a:xfrm>
        </p:spPr>
        <p:txBody>
          <a:bodyPr/>
          <a:lstStyle/>
          <a:p>
            <a:r>
              <a:rPr lang="en-US" sz="1600" b="1"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Building for our future</a:t>
            </a:r>
            <a:r>
              <a:rPr lang="en-US" sz="1600" dirty="0">
                <a:effectLst/>
                <a:latin typeface="Aptos" panose="020B0004020202020204" pitchFamily="34" charset="0"/>
                <a:ea typeface="Aptos" panose="020B0004020202020204" pitchFamily="34" charset="0"/>
                <a:cs typeface="Times New Roman" panose="02020603050405020304" pitchFamily="18" charset="0"/>
              </a:rPr>
              <a:t> </a:t>
            </a:r>
            <a:endParaRPr lang="en-US" dirty="0"/>
          </a:p>
        </p:txBody>
      </p:sp>
      <p:pic>
        <p:nvPicPr>
          <p:cNvPr id="12" name="Picture 11" descr="an architectural rendering of the University of Illinois Urbana-Champaign’s new Siebel Center for Design">
            <a:extLst>
              <a:ext uri="{FF2B5EF4-FFF2-40B4-BE49-F238E27FC236}">
                <a16:creationId xmlns:a16="http://schemas.microsoft.com/office/drawing/2014/main" id="{5D5B4531-53F1-48A5-88EC-C3CBB4E94DC8}"/>
              </a:ext>
            </a:extLst>
          </p:cNvPr>
          <p:cNvPicPr>
            <a:picLocks noChangeAspect="1"/>
          </p:cNvPicPr>
          <p:nvPr/>
        </p:nvPicPr>
        <p:blipFill>
          <a:blip r:embed="rId3">
            <a:alphaModFix amt="47000"/>
            <a:extLst>
              <a:ext uri="{28A0092B-C50C-407E-A947-70E740481C1C}">
                <a14:useLocalDpi xmlns:a14="http://schemas.microsoft.com/office/drawing/2010/main" val="0"/>
              </a:ext>
            </a:extLst>
          </a:blip>
          <a:srcRect l="40772" t="-14290" r="25824" b="1"/>
          <a:stretch/>
        </p:blipFill>
        <p:spPr>
          <a:xfrm>
            <a:off x="-25822" y="92965"/>
            <a:ext cx="4089819" cy="6805327"/>
          </a:xfrm>
          <a:prstGeom prst="rect">
            <a:avLst/>
          </a:prstGeom>
        </p:spPr>
      </p:pic>
      <p:pic>
        <p:nvPicPr>
          <p:cNvPr id="7" name="Picture 6" descr="an architectural rendering of the University of Illinois Chicago’s new Computer Design Research and Learning Center">
            <a:extLst>
              <a:ext uri="{FF2B5EF4-FFF2-40B4-BE49-F238E27FC236}">
                <a16:creationId xmlns:a16="http://schemas.microsoft.com/office/drawing/2014/main" id="{FA434657-0338-A953-B2D0-EC46C0FA37C3}"/>
              </a:ext>
            </a:extLst>
          </p:cNvPr>
          <p:cNvPicPr>
            <a:picLocks noChangeAspect="1"/>
          </p:cNvPicPr>
          <p:nvPr/>
        </p:nvPicPr>
        <p:blipFill>
          <a:blip r:embed="rId4">
            <a:alphaModFix amt="48000"/>
            <a:extLst>
              <a:ext uri="{28A0092B-C50C-407E-A947-70E740481C1C}">
                <a14:useLocalDpi xmlns:a14="http://schemas.microsoft.com/office/drawing/2010/main" val="0"/>
              </a:ext>
            </a:extLst>
          </a:blip>
          <a:srcRect l="26683" t="-18954" r="26683" b="411"/>
          <a:stretch/>
        </p:blipFill>
        <p:spPr>
          <a:xfrm>
            <a:off x="4064000" y="106878"/>
            <a:ext cx="4063999" cy="6781802"/>
          </a:xfrm>
          <a:prstGeom prst="rect">
            <a:avLst/>
          </a:prstGeom>
        </p:spPr>
      </p:pic>
      <p:pic>
        <p:nvPicPr>
          <p:cNvPr id="8" name="Picture 7" descr="an architectural rendering of the University of Illinois Springfield’s new Llibrary">
            <a:extLst>
              <a:ext uri="{FF2B5EF4-FFF2-40B4-BE49-F238E27FC236}">
                <a16:creationId xmlns:a16="http://schemas.microsoft.com/office/drawing/2014/main" id="{39B59DA8-3327-4C0C-6831-79FA1ADE16BB}"/>
              </a:ext>
            </a:extLst>
          </p:cNvPr>
          <p:cNvPicPr>
            <a:picLocks noChangeAspect="1"/>
          </p:cNvPicPr>
          <p:nvPr/>
        </p:nvPicPr>
        <p:blipFill>
          <a:blip r:embed="rId5">
            <a:alphaModFix amt="44000"/>
            <a:extLst>
              <a:ext uri="{28A0092B-C50C-407E-A947-70E740481C1C}">
                <a14:useLocalDpi xmlns:a14="http://schemas.microsoft.com/office/drawing/2010/main" val="0"/>
              </a:ext>
            </a:extLst>
          </a:blip>
          <a:srcRect l="31270" t="-26952" r="29295" b="10162"/>
          <a:stretch/>
        </p:blipFill>
        <p:spPr>
          <a:xfrm>
            <a:off x="8117609" y="106878"/>
            <a:ext cx="4063999" cy="6781802"/>
          </a:xfrm>
          <a:prstGeom prst="rect">
            <a:avLst/>
          </a:prstGeom>
        </p:spPr>
      </p:pic>
      <p:sp>
        <p:nvSpPr>
          <p:cNvPr id="2" name="Rectangle 1" descr="Discovery Partners Institute headquarters in Chicago">
            <a:extLst>
              <a:ext uri="{FF2B5EF4-FFF2-40B4-BE49-F238E27FC236}">
                <a16:creationId xmlns:a16="http://schemas.microsoft.com/office/drawing/2014/main" id="{C71652FE-0173-61B8-D803-FA5A7B44E1F6}"/>
              </a:ext>
            </a:extLst>
          </p:cNvPr>
          <p:cNvSpPr/>
          <p:nvPr/>
        </p:nvSpPr>
        <p:spPr>
          <a:xfrm>
            <a:off x="-51637" y="106878"/>
            <a:ext cx="12243635" cy="6086104"/>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0463652-64B7-5B54-79FB-89F2C3642024}"/>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Building For Our Future</a:t>
            </a:r>
          </a:p>
        </p:txBody>
      </p:sp>
      <p:cxnSp>
        <p:nvCxnSpPr>
          <p:cNvPr id="5" name="Straight Connector 4">
            <a:extLst>
              <a:ext uri="{FF2B5EF4-FFF2-40B4-BE49-F238E27FC236}">
                <a16:creationId xmlns:a16="http://schemas.microsoft.com/office/drawing/2014/main" id="{DB88C51A-F33B-3952-226B-F1458D30046C}"/>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BDDA21A-B7AF-AFFC-8CA6-E789FBB924AA}"/>
              </a:ext>
            </a:extLst>
          </p:cNvPr>
          <p:cNvSpPr txBox="1"/>
          <p:nvPr/>
        </p:nvSpPr>
        <p:spPr>
          <a:xfrm>
            <a:off x="-1" y="2635460"/>
            <a:ext cx="12191997" cy="2550640"/>
          </a:xfrm>
          <a:prstGeom prst="rect">
            <a:avLst/>
          </a:prstGeom>
          <a:noFill/>
        </p:spPr>
        <p:txBody>
          <a:bodyPr wrap="square" numCol="3" anchor="ctr" anchorCtr="0">
            <a:noAutofit/>
          </a:bodyPr>
          <a:lstStyle/>
          <a:p>
            <a:pPr algn="ctr"/>
            <a:r>
              <a:rPr lang="en-US" sz="3200" b="1" dirty="0">
                <a:solidFill>
                  <a:srgbClr val="13294B"/>
                </a:solidFill>
                <a:latin typeface="Oswald" pitchFamily="2" charset="77"/>
              </a:rPr>
              <a:t>UIUC</a:t>
            </a:r>
            <a:endParaRPr lang="en-US" sz="2100" b="1" dirty="0">
              <a:solidFill>
                <a:srgbClr val="13294B"/>
              </a:solidFill>
              <a:latin typeface="Oswald" pitchFamily="2" charset="77"/>
            </a:endParaRPr>
          </a:p>
          <a:p>
            <a:pPr algn="ctr"/>
            <a:br>
              <a:rPr lang="en-US" sz="2100" dirty="0">
                <a:solidFill>
                  <a:srgbClr val="13294B"/>
                </a:solidFill>
                <a:latin typeface="Oswald" pitchFamily="2" charset="77"/>
              </a:rPr>
            </a:br>
            <a:r>
              <a:rPr lang="en-US" sz="2100" dirty="0">
                <a:solidFill>
                  <a:srgbClr val="13294B"/>
                </a:solidFill>
                <a:latin typeface="Oswald" pitchFamily="2" charset="77"/>
              </a:rPr>
              <a:t>Siebel Center for Design</a:t>
            </a:r>
          </a:p>
          <a:p>
            <a:pPr algn="ctr"/>
            <a:br>
              <a:rPr lang="en-US" sz="2100" dirty="0">
                <a:solidFill>
                  <a:srgbClr val="13294B"/>
                </a:solidFill>
                <a:latin typeface="Oswald" pitchFamily="2" charset="77"/>
              </a:rPr>
            </a:br>
            <a:r>
              <a:rPr lang="en-US" sz="2100" dirty="0">
                <a:solidFill>
                  <a:srgbClr val="13294B"/>
                </a:solidFill>
                <a:latin typeface="Oswald" pitchFamily="2" charset="77"/>
              </a:rPr>
              <a:t>Stephen S. Wymer Hall</a:t>
            </a:r>
          </a:p>
          <a:p>
            <a:pPr algn="ctr"/>
            <a:endParaRPr lang="en-US" sz="2100" b="1" dirty="0">
              <a:solidFill>
                <a:srgbClr val="13294B"/>
              </a:solidFill>
              <a:latin typeface="Oswald" pitchFamily="2" charset="77"/>
            </a:endParaRPr>
          </a:p>
          <a:p>
            <a:pPr algn="ctr"/>
            <a:endParaRPr lang="en-US" sz="2100" b="1" dirty="0">
              <a:solidFill>
                <a:srgbClr val="13294B"/>
              </a:solidFill>
              <a:latin typeface="Oswald" pitchFamily="2" charset="77"/>
            </a:endParaRPr>
          </a:p>
          <a:p>
            <a:pPr algn="ctr"/>
            <a:r>
              <a:rPr lang="en-US" sz="3200" b="1" dirty="0">
                <a:solidFill>
                  <a:srgbClr val="13294B"/>
                </a:solidFill>
                <a:latin typeface="Oswald" pitchFamily="2" charset="77"/>
              </a:rPr>
              <a:t>UIC</a:t>
            </a:r>
            <a:endParaRPr lang="en-US" sz="2100" b="1" dirty="0">
              <a:solidFill>
                <a:srgbClr val="13294B"/>
              </a:solidFill>
              <a:latin typeface="Oswald" pitchFamily="2" charset="77"/>
            </a:endParaRPr>
          </a:p>
          <a:p>
            <a:pPr algn="ctr"/>
            <a:br>
              <a:rPr lang="en-US" sz="2100" dirty="0">
                <a:solidFill>
                  <a:srgbClr val="13294B"/>
                </a:solidFill>
                <a:latin typeface="Oswald" pitchFamily="2" charset="77"/>
              </a:rPr>
            </a:br>
            <a:r>
              <a:rPr lang="en-US" sz="2100" dirty="0">
                <a:solidFill>
                  <a:srgbClr val="13294B"/>
                </a:solidFill>
                <a:latin typeface="Oswald" pitchFamily="2" charset="77"/>
              </a:rPr>
              <a:t>Computer Design Research</a:t>
            </a:r>
            <a:br>
              <a:rPr lang="en-US" sz="2100" dirty="0">
                <a:solidFill>
                  <a:srgbClr val="13294B"/>
                </a:solidFill>
                <a:latin typeface="Oswald" pitchFamily="2" charset="77"/>
              </a:rPr>
            </a:br>
            <a:r>
              <a:rPr lang="en-US" sz="2100" dirty="0">
                <a:solidFill>
                  <a:srgbClr val="13294B"/>
                </a:solidFill>
                <a:latin typeface="Oswald" pitchFamily="2" charset="77"/>
              </a:rPr>
              <a:t>&amp; Learning Center</a:t>
            </a:r>
          </a:p>
          <a:p>
            <a:pPr algn="ctr"/>
            <a:br>
              <a:rPr lang="en-US" sz="2100" dirty="0">
                <a:solidFill>
                  <a:srgbClr val="13294B"/>
                </a:solidFill>
                <a:latin typeface="Oswald" pitchFamily="2" charset="77"/>
              </a:rPr>
            </a:br>
            <a:r>
              <a:rPr lang="en-US" sz="2100" dirty="0">
                <a:solidFill>
                  <a:srgbClr val="13294B"/>
                </a:solidFill>
                <a:latin typeface="Oswald" pitchFamily="2" charset="77"/>
              </a:rPr>
              <a:t>Bruno &amp; Sallie </a:t>
            </a:r>
            <a:r>
              <a:rPr lang="en-US" sz="2100" dirty="0" err="1">
                <a:solidFill>
                  <a:srgbClr val="13294B"/>
                </a:solidFill>
                <a:latin typeface="Oswald" pitchFamily="2" charset="77"/>
              </a:rPr>
              <a:t>Pasquinelli</a:t>
            </a:r>
            <a:br>
              <a:rPr lang="en-US" sz="2100" dirty="0">
                <a:solidFill>
                  <a:srgbClr val="13294B"/>
                </a:solidFill>
                <a:latin typeface="Oswald" pitchFamily="2" charset="77"/>
              </a:rPr>
            </a:br>
            <a:r>
              <a:rPr lang="en-US" sz="2100" dirty="0">
                <a:solidFill>
                  <a:srgbClr val="13294B"/>
                </a:solidFill>
                <a:latin typeface="Oswald" pitchFamily="2" charset="77"/>
              </a:rPr>
              <a:t>Outpatient Surgery Center</a:t>
            </a:r>
          </a:p>
          <a:p>
            <a:pPr algn="ctr"/>
            <a:r>
              <a:rPr lang="en-US" sz="3200" b="1" dirty="0">
                <a:solidFill>
                  <a:srgbClr val="13294B"/>
                </a:solidFill>
                <a:latin typeface="Oswald" pitchFamily="2" charset="77"/>
              </a:rPr>
              <a:t>UIS</a:t>
            </a:r>
            <a:endParaRPr lang="en-US" sz="2100" b="1" dirty="0">
              <a:solidFill>
                <a:srgbClr val="13294B"/>
              </a:solidFill>
              <a:latin typeface="Oswald" pitchFamily="2" charset="77"/>
            </a:endParaRPr>
          </a:p>
          <a:p>
            <a:pPr algn="ctr"/>
            <a:br>
              <a:rPr lang="en-US" sz="2100" dirty="0">
                <a:solidFill>
                  <a:srgbClr val="13294B"/>
                </a:solidFill>
                <a:latin typeface="Oswald" pitchFamily="2" charset="77"/>
              </a:rPr>
            </a:br>
            <a:r>
              <a:rPr lang="en-US" sz="2100" dirty="0">
                <a:solidFill>
                  <a:srgbClr val="13294B"/>
                </a:solidFill>
                <a:latin typeface="Oswald" pitchFamily="2" charset="77"/>
              </a:rPr>
              <a:t>Library Commons </a:t>
            </a:r>
          </a:p>
        </p:txBody>
      </p:sp>
    </p:spTree>
    <p:extLst>
      <p:ext uri="{BB962C8B-B14F-4D97-AF65-F5344CB8AC3E}">
        <p14:creationId xmlns:p14="http://schemas.microsoft.com/office/powerpoint/2010/main" val="379797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6" presetClass="emph" presetSubtype="0" fill="hold" nodeType="withEffect">
                                  <p:stCondLst>
                                    <p:cond delay="0"/>
                                  </p:stCondLst>
                                  <p:childTnLst>
                                    <p:animScale>
                                      <p:cBhvr>
                                        <p:cTn id="12" dur="2000" fill="hold"/>
                                        <p:tgtEl>
                                          <p:spTgt spid="5"/>
                                        </p:tgtEl>
                                      </p:cBhvr>
                                      <p:by x="150000" y="100000"/>
                                    </p:animScale>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7EF1C-9334-2EA7-E139-F019BC7FD0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B4135C-7620-6F03-C7F6-BA82EEB15739}"/>
              </a:ext>
            </a:extLst>
          </p:cNvPr>
          <p:cNvSpPr>
            <a:spLocks noGrp="1"/>
          </p:cNvSpPr>
          <p:nvPr>
            <p:ph type="title"/>
          </p:nvPr>
        </p:nvSpPr>
        <p:spPr>
          <a:xfrm>
            <a:off x="-3677910" y="1302513"/>
            <a:ext cx="2519633" cy="1325563"/>
          </a:xfrm>
        </p:spPr>
        <p:txBody>
          <a:bodyPr/>
          <a:lstStyle/>
          <a:p>
            <a:r>
              <a:rPr lang="en-US" sz="1600" b="1"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IMPACT</a:t>
            </a:r>
            <a:r>
              <a:rPr lang="en-US" dirty="0">
                <a:effectLst/>
              </a:rPr>
              <a:t> </a:t>
            </a:r>
            <a:endParaRPr lang="en-US" dirty="0"/>
          </a:p>
        </p:txBody>
      </p:sp>
      <p:pic>
        <p:nvPicPr>
          <p:cNvPr id="6" name="Picture 5" descr="students walking in a quad setting at a university">
            <a:extLst>
              <a:ext uri="{FF2B5EF4-FFF2-40B4-BE49-F238E27FC236}">
                <a16:creationId xmlns:a16="http://schemas.microsoft.com/office/drawing/2014/main" id="{27667DCA-203B-9525-F4AE-ADAAAC3D2F9C}"/>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t="7880" b="7880"/>
          <a:stretch/>
        </p:blipFill>
        <p:spPr>
          <a:xfrm>
            <a:off x="0" y="202130"/>
            <a:ext cx="12192000" cy="6686550"/>
          </a:xfrm>
          <a:prstGeom prst="rect">
            <a:avLst/>
          </a:prstGeom>
        </p:spPr>
      </p:pic>
      <p:sp>
        <p:nvSpPr>
          <p:cNvPr id="2" name="Rectangle 1" descr="Discovery Partners Institute headquarters in Chicago">
            <a:extLst>
              <a:ext uri="{FF2B5EF4-FFF2-40B4-BE49-F238E27FC236}">
                <a16:creationId xmlns:a16="http://schemas.microsoft.com/office/drawing/2014/main" id="{31D02E5C-2FDA-B3A9-8D71-820B348D9D10}"/>
              </a:ext>
            </a:extLst>
          </p:cNvPr>
          <p:cNvSpPr/>
          <p:nvPr/>
        </p:nvSpPr>
        <p:spPr>
          <a:xfrm>
            <a:off x="-3" y="106877"/>
            <a:ext cx="12192001" cy="4635555"/>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 name="TextBox 3">
            <a:extLst>
              <a:ext uri="{FF2B5EF4-FFF2-40B4-BE49-F238E27FC236}">
                <a16:creationId xmlns:a16="http://schemas.microsoft.com/office/drawing/2014/main" id="{0620CE51-5DE5-650E-754A-59EE4DF7AD4A}"/>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Impact</a:t>
            </a:r>
          </a:p>
        </p:txBody>
      </p:sp>
      <p:cxnSp>
        <p:nvCxnSpPr>
          <p:cNvPr id="5" name="Straight Connector 4">
            <a:extLst>
              <a:ext uri="{FF2B5EF4-FFF2-40B4-BE49-F238E27FC236}">
                <a16:creationId xmlns:a16="http://schemas.microsoft.com/office/drawing/2014/main" id="{78381DA1-279B-9B3F-1010-BF3069E9A6BB}"/>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EB6E96-C3E3-0D29-FBE3-A658B87A9A29}"/>
              </a:ext>
            </a:extLst>
          </p:cNvPr>
          <p:cNvSpPr txBox="1"/>
          <p:nvPr/>
        </p:nvSpPr>
        <p:spPr>
          <a:xfrm>
            <a:off x="0" y="2944346"/>
            <a:ext cx="12191998" cy="1893339"/>
          </a:xfrm>
          <a:prstGeom prst="rect">
            <a:avLst/>
          </a:prstGeom>
          <a:noFill/>
        </p:spPr>
        <p:txBody>
          <a:bodyPr wrap="square" anchor="ctr">
            <a:spAutoFit/>
          </a:bodyPr>
          <a:lstStyle/>
          <a:p>
            <a:pPr algn="ctr">
              <a:lnSpc>
                <a:spcPts val="7000"/>
              </a:lnSpc>
            </a:pPr>
            <a:r>
              <a:rPr lang="en-US" sz="11500" spc="-150" baseline="30000" dirty="0">
                <a:solidFill>
                  <a:srgbClr val="13294B"/>
                </a:solidFill>
                <a:latin typeface="Oswald SemiBold" pitchFamily="2" charset="0"/>
              </a:rPr>
              <a:t>DEFINING THE MODERN</a:t>
            </a:r>
            <a:br>
              <a:rPr lang="en-US" sz="11500" spc="-150" baseline="30000" dirty="0">
                <a:solidFill>
                  <a:srgbClr val="13294B"/>
                </a:solidFill>
                <a:latin typeface="Oswald SemiBold" pitchFamily="2" charset="0"/>
              </a:rPr>
            </a:br>
            <a:r>
              <a:rPr lang="en-US" sz="11500" spc="-150" baseline="30000" dirty="0">
                <a:solidFill>
                  <a:srgbClr val="13294B"/>
                </a:solidFill>
                <a:latin typeface="Oswald SemiBold" pitchFamily="2" charset="0"/>
              </a:rPr>
              <a:t>LAND-GRANT MISSION</a:t>
            </a:r>
          </a:p>
        </p:txBody>
      </p:sp>
      <p:sp>
        <p:nvSpPr>
          <p:cNvPr id="12" name="TextBox 11">
            <a:extLst>
              <a:ext uri="{FF2B5EF4-FFF2-40B4-BE49-F238E27FC236}">
                <a16:creationId xmlns:a16="http://schemas.microsoft.com/office/drawing/2014/main" id="{FEB3DBD4-C460-D7E8-9E0E-1D7CF1389F1B}"/>
              </a:ext>
            </a:extLst>
          </p:cNvPr>
          <p:cNvSpPr txBox="1"/>
          <p:nvPr/>
        </p:nvSpPr>
        <p:spPr>
          <a:xfrm>
            <a:off x="0" y="4634630"/>
            <a:ext cx="12191990" cy="1446407"/>
          </a:xfrm>
          <a:prstGeom prst="rect">
            <a:avLst/>
          </a:prstGeom>
          <a:noFill/>
        </p:spPr>
        <p:txBody>
          <a:bodyPr wrap="square" numCol="2">
            <a:noAutofit/>
          </a:bodyPr>
          <a:lstStyle/>
          <a:p>
            <a:pPr marL="0" marR="0" algn="ctr">
              <a:spcAft>
                <a:spcPts val="800"/>
              </a:spcAft>
            </a:pPr>
            <a:r>
              <a:rPr lang="en-US" sz="2000" b="1" kern="100" dirty="0">
                <a:effectLst/>
                <a:latin typeface="Oswald" pitchFamily="2" charset="77"/>
                <a:ea typeface="Aptos" panose="020B0004020202020204" pitchFamily="34" charset="0"/>
                <a:cs typeface="Times New Roman" panose="02020603050405020304" pitchFamily="18" charset="0"/>
              </a:rPr>
              <a:t>$19 Billion </a:t>
            </a:r>
            <a:r>
              <a:rPr lang="en-US" sz="2000" kern="100" dirty="0">
                <a:effectLst/>
                <a:latin typeface="Oswald" pitchFamily="2" charset="77"/>
                <a:ea typeface="Aptos" panose="020B0004020202020204" pitchFamily="34" charset="0"/>
                <a:cs typeface="Times New Roman" panose="02020603050405020304" pitchFamily="18" charset="0"/>
              </a:rPr>
              <a:t>Total Impact</a:t>
            </a:r>
            <a:endParaRPr lang="en-US" sz="500" kern="100" dirty="0">
              <a:effectLst/>
              <a:latin typeface="Oswald" pitchFamily="2" charset="77"/>
              <a:ea typeface="Aptos" panose="020B0004020202020204" pitchFamily="34" charset="0"/>
              <a:cs typeface="Times New Roman" panose="02020603050405020304" pitchFamily="18" charset="0"/>
            </a:endParaRPr>
          </a:p>
          <a:p>
            <a:pPr algn="ctr">
              <a:spcAft>
                <a:spcPts val="800"/>
              </a:spcAft>
            </a:pPr>
            <a:r>
              <a:rPr lang="en-US" sz="2000" kern="100" dirty="0">
                <a:effectLst/>
                <a:latin typeface="Oswald" pitchFamily="2" charset="77"/>
                <a:ea typeface="Aptos" panose="020B0004020202020204" pitchFamily="34" charset="0"/>
                <a:cs typeface="Times New Roman" panose="02020603050405020304" pitchFamily="18" charset="0"/>
              </a:rPr>
              <a:t>Supports </a:t>
            </a:r>
            <a:r>
              <a:rPr lang="en-US" sz="2000" b="1" kern="100" dirty="0">
                <a:effectLst/>
                <a:latin typeface="Oswald" pitchFamily="2" charset="77"/>
                <a:ea typeface="Aptos" panose="020B0004020202020204" pitchFamily="34" charset="0"/>
                <a:cs typeface="Times New Roman" panose="02020603050405020304" pitchFamily="18" charset="0"/>
              </a:rPr>
              <a:t>164,000</a:t>
            </a:r>
            <a:r>
              <a:rPr lang="en-US" sz="2000" kern="100" dirty="0">
                <a:effectLst/>
                <a:latin typeface="Oswald" pitchFamily="2" charset="77"/>
                <a:ea typeface="Aptos" panose="020B0004020202020204" pitchFamily="34" charset="0"/>
                <a:cs typeface="Times New Roman" panose="02020603050405020304" pitchFamily="18" charset="0"/>
              </a:rPr>
              <a:t> Jobs</a:t>
            </a:r>
            <a:endParaRPr lang="en-US" sz="500" kern="100" dirty="0">
              <a:effectLst/>
              <a:latin typeface="Oswald" pitchFamily="2" charset="77"/>
              <a:ea typeface="Aptos" panose="020B0004020202020204" pitchFamily="34" charset="0"/>
              <a:cs typeface="Times New Roman" panose="02020603050405020304" pitchFamily="18" charset="0"/>
            </a:endParaRPr>
          </a:p>
          <a:p>
            <a:pPr marL="0" marR="0" algn="ctr">
              <a:spcAft>
                <a:spcPts val="800"/>
              </a:spcAft>
            </a:pPr>
            <a:r>
              <a:rPr lang="en-US" sz="2000" b="1" kern="100" dirty="0">
                <a:effectLst/>
                <a:latin typeface="Oswald" pitchFamily="2" charset="77"/>
                <a:ea typeface="Aptos" panose="020B0004020202020204" pitchFamily="34" charset="0"/>
                <a:cs typeface="Times New Roman" panose="02020603050405020304" pitchFamily="18" charset="0"/>
              </a:rPr>
              <a:t>80 Percent </a:t>
            </a:r>
            <a:r>
              <a:rPr lang="en-US" sz="2000" kern="100" dirty="0">
                <a:effectLst/>
                <a:latin typeface="Oswald" pitchFamily="2" charset="77"/>
                <a:ea typeface="Aptos" panose="020B0004020202020204" pitchFamily="34" charset="0"/>
                <a:cs typeface="Times New Roman" panose="02020603050405020304" pitchFamily="18" charset="0"/>
              </a:rPr>
              <a:t>of Undergraduates From Illinois</a:t>
            </a:r>
            <a:br>
              <a:rPr lang="en-US" sz="2000" kern="100" dirty="0">
                <a:effectLst/>
                <a:latin typeface="Oswald" pitchFamily="2" charset="77"/>
                <a:ea typeface="Aptos" panose="020B0004020202020204" pitchFamily="34" charset="0"/>
                <a:cs typeface="Times New Roman" panose="02020603050405020304" pitchFamily="18" charset="0"/>
              </a:rPr>
            </a:br>
            <a:endParaRPr lang="en-US" sz="2000" kern="100" dirty="0">
              <a:effectLst/>
              <a:latin typeface="Oswald" pitchFamily="2" charset="77"/>
              <a:ea typeface="Aptos" panose="020B0004020202020204" pitchFamily="34" charset="0"/>
              <a:cs typeface="Times New Roman" panose="02020603050405020304" pitchFamily="18" charset="0"/>
            </a:endParaRPr>
          </a:p>
          <a:p>
            <a:pPr marL="0" marR="0" algn="ctr">
              <a:spcAft>
                <a:spcPts val="800"/>
              </a:spcAft>
            </a:pPr>
            <a:r>
              <a:rPr lang="en-US" sz="2000" kern="100" dirty="0">
                <a:effectLst/>
                <a:latin typeface="Oswald" pitchFamily="2" charset="77"/>
                <a:ea typeface="Aptos" panose="020B0004020202020204" pitchFamily="34" charset="0"/>
                <a:cs typeface="Times New Roman" panose="02020603050405020304" pitchFamily="18" charset="0"/>
              </a:rPr>
              <a:t>Most Graduates Remain in Illinois</a:t>
            </a:r>
          </a:p>
          <a:p>
            <a:pPr marL="0" marR="0" algn="ctr">
              <a:spcAft>
                <a:spcPts val="800"/>
              </a:spcAft>
            </a:pPr>
            <a:r>
              <a:rPr lang="en-US" sz="2000" kern="100" dirty="0">
                <a:effectLst/>
                <a:latin typeface="Oswald" pitchFamily="2" charset="77"/>
                <a:ea typeface="Aptos" panose="020B0004020202020204" pitchFamily="34" charset="0"/>
                <a:cs typeface="Times New Roman" panose="02020603050405020304" pitchFamily="18" charset="0"/>
              </a:rPr>
              <a:t>Train </a:t>
            </a:r>
            <a:r>
              <a:rPr lang="en-US" sz="2000" b="1" kern="100" dirty="0">
                <a:effectLst/>
                <a:latin typeface="Oswald" pitchFamily="2" charset="77"/>
                <a:ea typeface="Aptos" panose="020B0004020202020204" pitchFamily="34" charset="0"/>
                <a:cs typeface="Times New Roman" panose="02020603050405020304" pitchFamily="18" charset="0"/>
              </a:rPr>
              <a:t>one in three</a:t>
            </a:r>
            <a:r>
              <a:rPr lang="en-US" sz="2000" kern="100" dirty="0">
                <a:effectLst/>
                <a:latin typeface="Oswald" pitchFamily="2" charset="77"/>
                <a:ea typeface="Aptos" panose="020B0004020202020204" pitchFamily="34" charset="0"/>
                <a:cs typeface="Times New Roman" panose="02020603050405020304" pitchFamily="18" charset="0"/>
              </a:rPr>
              <a:t> Illinois physicians, more than </a:t>
            </a:r>
            <a:r>
              <a:rPr lang="en-US" sz="2000" b="1" kern="100" dirty="0">
                <a:effectLst/>
                <a:latin typeface="Oswald" pitchFamily="2" charset="77"/>
                <a:ea typeface="Aptos" panose="020B0004020202020204" pitchFamily="34" charset="0"/>
                <a:cs typeface="Times New Roman" panose="02020603050405020304" pitchFamily="18" charset="0"/>
              </a:rPr>
              <a:t>8,000</a:t>
            </a:r>
            <a:r>
              <a:rPr lang="en-US" sz="2000" kern="100" dirty="0">
                <a:effectLst/>
                <a:latin typeface="Oswald" pitchFamily="2" charset="77"/>
                <a:ea typeface="Aptos" panose="020B0004020202020204" pitchFamily="34" charset="0"/>
                <a:cs typeface="Times New Roman" panose="02020603050405020304" pitchFamily="18" charset="0"/>
              </a:rPr>
              <a:t> nurses, </a:t>
            </a:r>
            <a:r>
              <a:rPr lang="en-US" sz="2000" b="1" kern="100" dirty="0">
                <a:effectLst/>
                <a:latin typeface="Oswald" pitchFamily="2" charset="77"/>
                <a:ea typeface="Aptos" panose="020B0004020202020204" pitchFamily="34" charset="0"/>
                <a:cs typeface="Times New Roman" panose="02020603050405020304" pitchFamily="18" charset="0"/>
              </a:rPr>
              <a:t>one in four </a:t>
            </a:r>
            <a:r>
              <a:rPr lang="en-US" sz="2000" kern="100" dirty="0">
                <a:effectLst/>
                <a:latin typeface="Oswald" pitchFamily="2" charset="77"/>
                <a:ea typeface="Aptos" panose="020B0004020202020204" pitchFamily="34" charset="0"/>
                <a:cs typeface="Times New Roman" panose="02020603050405020304" pitchFamily="18" charset="0"/>
              </a:rPr>
              <a:t>social workers</a:t>
            </a:r>
          </a:p>
          <a:p>
            <a:pPr algn="ctr">
              <a:spcAft>
                <a:spcPts val="800"/>
              </a:spcAft>
            </a:pPr>
            <a:r>
              <a:rPr lang="en-US" sz="2000" kern="100" dirty="0">
                <a:effectLst/>
                <a:latin typeface="Oswald" pitchFamily="2" charset="77"/>
                <a:ea typeface="Aptos" panose="020B0004020202020204" pitchFamily="34" charset="0"/>
                <a:cs typeface="Times New Roman" panose="02020603050405020304" pitchFamily="18" charset="0"/>
              </a:rPr>
              <a:t>Educating Citizens, Strengthening Society</a:t>
            </a:r>
          </a:p>
        </p:txBody>
      </p:sp>
    </p:spTree>
    <p:extLst>
      <p:ext uri="{BB962C8B-B14F-4D97-AF65-F5344CB8AC3E}">
        <p14:creationId xmlns:p14="http://schemas.microsoft.com/office/powerpoint/2010/main" val="43326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6" presetClass="emph" presetSubtype="0" fill="hold" nodeType="withEffect">
                                  <p:stCondLst>
                                    <p:cond delay="0"/>
                                  </p:stCondLst>
                                  <p:childTnLst>
                                    <p:animScale>
                                      <p:cBhvr>
                                        <p:cTn id="15" dur="2000" fill="hold"/>
                                        <p:tgtEl>
                                          <p:spTgt spid="5"/>
                                        </p:tgtEl>
                                      </p:cBhvr>
                                      <p:by x="150000" y="100000"/>
                                    </p:animScale>
                                  </p:childTnLst>
                                </p:cTn>
                              </p:par>
                              <p:par>
                                <p:cTn id="16" presetID="23" presetClass="emph" presetSubtype="0" fill="hold" nodeType="withEffect">
                                  <p:stCondLst>
                                    <p:cond delay="0"/>
                                  </p:stCondLst>
                                  <p:childTnLst>
                                    <p:animClr clrSpc="hsl" dir="cw">
                                      <p:cBhvr override="childStyle">
                                        <p:cTn id="17" dur="2000" fill="hold"/>
                                        <p:tgtEl>
                                          <p:spTgt spid="6"/>
                                        </p:tgtEl>
                                        <p:attrNameLst>
                                          <p:attrName>style.color</p:attrName>
                                        </p:attrNameLst>
                                      </p:cBhvr>
                                      <p:by>
                                        <p:hsl h="10842353" s="0" l="0"/>
                                      </p:by>
                                    </p:animClr>
                                    <p:animClr clrSpc="hsl" dir="cw">
                                      <p:cBhvr>
                                        <p:cTn id="18" dur="2000" fill="hold"/>
                                        <p:tgtEl>
                                          <p:spTgt spid="6"/>
                                        </p:tgtEl>
                                        <p:attrNameLst>
                                          <p:attrName>fillcolor</p:attrName>
                                        </p:attrNameLst>
                                      </p:cBhvr>
                                      <p:by>
                                        <p:hsl h="10842353" s="0" l="0"/>
                                      </p:by>
                                    </p:animClr>
                                    <p:animClr clrSpc="hsl" dir="cw">
                                      <p:cBhvr>
                                        <p:cTn id="19" dur="2000" fill="hold"/>
                                        <p:tgtEl>
                                          <p:spTgt spid="6"/>
                                        </p:tgtEl>
                                        <p:attrNameLst>
                                          <p:attrName>stroke.color</p:attrName>
                                        </p:attrNameLst>
                                      </p:cBhvr>
                                      <p:by>
                                        <p:hsl h="10842353" s="0" l="0"/>
                                      </p:by>
                                    </p:animClr>
                                    <p:set>
                                      <p:cBhvr>
                                        <p:cTn id="20" dur="2000" fill="hold"/>
                                        <p:tgtEl>
                                          <p:spTgt spid="6"/>
                                        </p:tgtEl>
                                        <p:attrNameLst>
                                          <p:attrName>fill.type</p:attrName>
                                        </p:attrNameLst>
                                      </p:cBhvr>
                                      <p:to>
                                        <p:strVal val="solid"/>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79D1E-FED7-C6F2-6FAA-5EED4357DA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0B0D12-382E-8C32-7278-54634123F48B}"/>
              </a:ext>
            </a:extLst>
          </p:cNvPr>
          <p:cNvSpPr>
            <a:spLocks noGrp="1"/>
          </p:cNvSpPr>
          <p:nvPr>
            <p:ph type="title"/>
          </p:nvPr>
        </p:nvSpPr>
        <p:spPr>
          <a:xfrm>
            <a:off x="-4520610" y="861927"/>
            <a:ext cx="3797595" cy="1325563"/>
          </a:xfrm>
        </p:spPr>
        <p:txBody>
          <a:bodyPr/>
          <a:lstStyle/>
          <a:p>
            <a:r>
              <a:rPr lang="en-US" sz="1600" b="1"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Six Extraordinary Years</a:t>
            </a:r>
            <a:r>
              <a:rPr lang="en-US" dirty="0">
                <a:effectLst/>
              </a:rPr>
              <a:t> </a:t>
            </a:r>
            <a:endParaRPr lang="en-US" dirty="0"/>
          </a:p>
        </p:txBody>
      </p:sp>
      <p:pic>
        <p:nvPicPr>
          <p:cNvPr id="3" name="Picture 2" descr="the seal of the University of Illinois">
            <a:extLst>
              <a:ext uri="{FF2B5EF4-FFF2-40B4-BE49-F238E27FC236}">
                <a16:creationId xmlns:a16="http://schemas.microsoft.com/office/drawing/2014/main" id="{8F19EFB1-F72D-A315-C697-C2F282948AFE}"/>
              </a:ext>
            </a:extLst>
          </p:cNvPr>
          <p:cNvPicPr>
            <a:picLocks noChangeAspect="1"/>
          </p:cNvPicPr>
          <p:nvPr/>
        </p:nvPicPr>
        <p:blipFill>
          <a:blip r:embed="rId3">
            <a:alphaModFix amt="73000"/>
            <a:extLst>
              <a:ext uri="{28A0092B-C50C-407E-A947-70E740481C1C}">
                <a14:useLocalDpi xmlns:a14="http://schemas.microsoft.com/office/drawing/2010/main" val="0"/>
              </a:ext>
            </a:extLst>
          </a:blip>
          <a:srcRect t="-4850" r="5158" b="25715"/>
          <a:stretch/>
        </p:blipFill>
        <p:spPr>
          <a:xfrm>
            <a:off x="0" y="106878"/>
            <a:ext cx="12192000" cy="6781802"/>
          </a:xfrm>
          <a:prstGeom prst="rect">
            <a:avLst/>
          </a:prstGeom>
        </p:spPr>
      </p:pic>
      <p:sp>
        <p:nvSpPr>
          <p:cNvPr id="2" name="Rectangle 1" descr="Discovery Partners Institute headquarters in Chicago">
            <a:extLst>
              <a:ext uri="{FF2B5EF4-FFF2-40B4-BE49-F238E27FC236}">
                <a16:creationId xmlns:a16="http://schemas.microsoft.com/office/drawing/2014/main" id="{3976F9DB-D76C-F9A3-F702-8F235F32C04C}"/>
              </a:ext>
            </a:extLst>
          </p:cNvPr>
          <p:cNvSpPr/>
          <p:nvPr/>
        </p:nvSpPr>
        <p:spPr>
          <a:xfrm>
            <a:off x="-4" y="301830"/>
            <a:ext cx="12192001" cy="4966361"/>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 name="TextBox 3">
            <a:extLst>
              <a:ext uri="{FF2B5EF4-FFF2-40B4-BE49-F238E27FC236}">
                <a16:creationId xmlns:a16="http://schemas.microsoft.com/office/drawing/2014/main" id="{9F6CD129-C0CF-5663-76A7-0782CE2F995D}"/>
              </a:ext>
              <a:ext uri="{C183D7F6-B498-43B3-948B-1728B52AA6E4}">
                <adec:decorative xmlns:adec="http://schemas.microsoft.com/office/drawing/2017/decorative" val="1"/>
              </a:ext>
            </a:extLst>
          </p:cNvPr>
          <p:cNvSpPr txBox="1"/>
          <p:nvPr/>
        </p:nvSpPr>
        <p:spPr>
          <a:xfrm>
            <a:off x="-25820" y="381553"/>
            <a:ext cx="12243635" cy="1015663"/>
          </a:xfrm>
          <a:prstGeom prst="rect">
            <a:avLst/>
          </a:prstGeom>
          <a:noFill/>
          <a:ln>
            <a:noFill/>
          </a:ln>
        </p:spPr>
        <p:txBody>
          <a:bodyPr wrap="square">
            <a:spAutoFit/>
          </a:bodyPr>
          <a:lstStyle/>
          <a:p>
            <a:pPr algn="ctr"/>
            <a:r>
              <a:rPr lang="en-US" sz="6000" b="1" dirty="0">
                <a:ln w="31750">
                  <a:noFill/>
                </a:ln>
                <a:solidFill>
                  <a:srgbClr val="13294B"/>
                </a:solidFill>
                <a:latin typeface="Oswald" pitchFamily="2" charset="77"/>
              </a:rPr>
              <a:t>Six Years of Extraordinary</a:t>
            </a:r>
          </a:p>
        </p:txBody>
      </p:sp>
      <p:cxnSp>
        <p:nvCxnSpPr>
          <p:cNvPr id="5" name="Straight Connector 4">
            <a:extLst>
              <a:ext uri="{FF2B5EF4-FFF2-40B4-BE49-F238E27FC236}">
                <a16:creationId xmlns:a16="http://schemas.microsoft.com/office/drawing/2014/main" id="{02AE6D07-FFDE-EF28-4F1D-332DA0648B8C}"/>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84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6" presetClass="emph" presetSubtype="0" fill="hold" nodeType="withEffect">
                                  <p:stCondLst>
                                    <p:cond delay="0"/>
                                  </p:stCondLst>
                                  <p:childTnLst>
                                    <p:animScale>
                                      <p:cBhvr>
                                        <p:cTn id="12" dur="2000" fill="hold"/>
                                        <p:tgtEl>
                                          <p:spTgt spid="5"/>
                                        </p:tgtEl>
                                      </p:cBhvr>
                                      <p:by x="150000" y="100000"/>
                                    </p:animScale>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par>
                                <p:cTn id="16" presetID="23" presetClass="emph" presetSubtype="0" fill="hold" nodeType="withEffect">
                                  <p:stCondLst>
                                    <p:cond delay="0"/>
                                  </p:stCondLst>
                                  <p:childTnLst>
                                    <p:animClr clrSpc="hsl" dir="cw">
                                      <p:cBhvr override="childStyle">
                                        <p:cTn id="17" dur="2000" fill="hold"/>
                                        <p:tgtEl>
                                          <p:spTgt spid="3"/>
                                        </p:tgtEl>
                                        <p:attrNameLst>
                                          <p:attrName>style.color</p:attrName>
                                        </p:attrNameLst>
                                      </p:cBhvr>
                                      <p:by>
                                        <p:hsl h="10842353" s="0" l="0"/>
                                      </p:by>
                                    </p:animClr>
                                    <p:animClr clrSpc="hsl" dir="cw">
                                      <p:cBhvr>
                                        <p:cTn id="18" dur="2000" fill="hold"/>
                                        <p:tgtEl>
                                          <p:spTgt spid="3"/>
                                        </p:tgtEl>
                                        <p:attrNameLst>
                                          <p:attrName>fillcolor</p:attrName>
                                        </p:attrNameLst>
                                      </p:cBhvr>
                                      <p:by>
                                        <p:hsl h="10842353" s="0" l="0"/>
                                      </p:by>
                                    </p:animClr>
                                    <p:animClr clrSpc="hsl" dir="cw">
                                      <p:cBhvr>
                                        <p:cTn id="19" dur="2000" fill="hold"/>
                                        <p:tgtEl>
                                          <p:spTgt spid="3"/>
                                        </p:tgtEl>
                                        <p:attrNameLst>
                                          <p:attrName>stroke.color</p:attrName>
                                        </p:attrNameLst>
                                      </p:cBhvr>
                                      <p:by>
                                        <p:hsl h="10842353" s="0" l="0"/>
                                      </p:by>
                                    </p:animClr>
                                    <p:set>
                                      <p:cBhvr>
                                        <p:cTn id="20" dur="2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30303C2-CD1D-B2E5-78DE-4DACB8E99D96}"/>
              </a:ext>
            </a:extLst>
          </p:cNvPr>
          <p:cNvSpPr>
            <a:spLocks noGrp="1"/>
          </p:cNvSpPr>
          <p:nvPr>
            <p:ph type="title"/>
          </p:nvPr>
        </p:nvSpPr>
        <p:spPr>
          <a:xfrm>
            <a:off x="838200" y="-1526458"/>
            <a:ext cx="10515600" cy="1313848"/>
          </a:xfrm>
        </p:spPr>
        <p:txBody>
          <a:bodyPr>
            <a:normAutofit fontScale="90000"/>
          </a:bodyPr>
          <a:lstStyle/>
          <a:p>
            <a:pPr algn="ctr"/>
            <a:r>
              <a:rPr lang="en-US" sz="4800" b="1" kern="1200" cap="all" spc="300" baseline="0" dirty="0">
                <a:solidFill>
                  <a:srgbClr val="0455A4"/>
                </a:solidFill>
                <a:effectLst/>
                <a:latin typeface="Lato" panose="020F0502020204030203" pitchFamily="34" charset="0"/>
                <a:ea typeface="+mj-ea"/>
                <a:cs typeface="+mj-cs"/>
              </a:rPr>
              <a:t>2019-2024 – An Era of Progress</a:t>
            </a:r>
            <a:r>
              <a:rPr lang="en-US" sz="4400" dirty="0">
                <a:effectLst/>
              </a:rPr>
              <a:t> </a:t>
            </a:r>
            <a:endParaRPr lang="en-US" sz="4500" dirty="0">
              <a:ln w="31750">
                <a:noFill/>
              </a:ln>
              <a:solidFill>
                <a:srgbClr val="13294B"/>
              </a:solidFill>
              <a:latin typeface="Oswald Light" pitchFamily="2" charset="77"/>
            </a:endParaRPr>
          </a:p>
        </p:txBody>
      </p:sp>
      <p:pic>
        <p:nvPicPr>
          <p:cNvPr id="13" name="Picture 12" descr="Photo collage of the Alma Mater statue, the Chicago skyline, and a statue of Abraham Lincoln.">
            <a:extLst>
              <a:ext uri="{FF2B5EF4-FFF2-40B4-BE49-F238E27FC236}">
                <a16:creationId xmlns:a16="http://schemas.microsoft.com/office/drawing/2014/main" id="{69D7896C-DB19-AD98-51A4-15154B0D7C8E}"/>
              </a:ext>
            </a:extLst>
          </p:cNvPr>
          <p:cNvPicPr>
            <a:picLocks noChangeAspect="1"/>
          </p:cNvPicPr>
          <p:nvPr/>
        </p:nvPicPr>
        <p:blipFill rotWithShape="1">
          <a:blip r:embed="rId3" cstate="email">
            <a:alphaModFix/>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 y="171450"/>
            <a:ext cx="12191999" cy="6858001"/>
          </a:xfrm>
          <a:prstGeom prst="rect">
            <a:avLst/>
          </a:prstGeom>
          <a:gradFill>
            <a:gsLst>
              <a:gs pos="37000">
                <a:schemeClr val="accent1">
                  <a:lumMod val="0"/>
                  <a:alpha val="63000"/>
                </a:schemeClr>
              </a:gs>
              <a:gs pos="92000">
                <a:srgbClr val="13294B"/>
              </a:gs>
            </a:gsLst>
            <a:lin ang="5400000" scaled="1"/>
          </a:gradFill>
        </p:spPr>
      </p:pic>
      <p:sp>
        <p:nvSpPr>
          <p:cNvPr id="2" name="Rectangle 1">
            <a:extLst>
              <a:ext uri="{FF2B5EF4-FFF2-40B4-BE49-F238E27FC236}">
                <a16:creationId xmlns:a16="http://schemas.microsoft.com/office/drawing/2014/main" id="{A9E96993-610E-BA33-B66C-190697AC26D7}"/>
              </a:ext>
              <a:ext uri="{C183D7F6-B498-43B3-948B-1728B52AA6E4}">
                <adec:decorative xmlns:adec="http://schemas.microsoft.com/office/drawing/2017/decorative" val="1"/>
              </a:ext>
            </a:extLst>
          </p:cNvPr>
          <p:cNvSpPr/>
          <p:nvPr/>
        </p:nvSpPr>
        <p:spPr>
          <a:xfrm rot="10800000">
            <a:off x="-6" y="2930236"/>
            <a:ext cx="12192001" cy="4099212"/>
          </a:xfrm>
          <a:prstGeom prst="rect">
            <a:avLst/>
          </a:prstGeom>
          <a:gradFill>
            <a:gsLst>
              <a:gs pos="22000">
                <a:srgbClr val="13294B"/>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B1C713F-62AA-4E3A-338F-0EEE221101E6}"/>
              </a:ext>
              <a:ext uri="{C183D7F6-B498-43B3-948B-1728B52AA6E4}">
                <adec:decorative xmlns:adec="http://schemas.microsoft.com/office/drawing/2017/decorative" val="1"/>
              </a:ext>
            </a:extLst>
          </p:cNvPr>
          <p:cNvSpPr txBox="1">
            <a:spLocks/>
          </p:cNvSpPr>
          <p:nvPr/>
        </p:nvSpPr>
        <p:spPr>
          <a:xfrm>
            <a:off x="0" y="5590429"/>
            <a:ext cx="12191996" cy="2546852"/>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9600" b="1" spc="0" dirty="0">
                <a:solidFill>
                  <a:schemeClr val="bg1"/>
                </a:solidFill>
                <a:latin typeface="Oswald" pitchFamily="2" charset="77"/>
              </a:rPr>
              <a:t>An Era of Progress</a:t>
            </a:r>
          </a:p>
        </p:txBody>
      </p:sp>
      <p:sp>
        <p:nvSpPr>
          <p:cNvPr id="6" name="TextBox 5">
            <a:extLst>
              <a:ext uri="{FF2B5EF4-FFF2-40B4-BE49-F238E27FC236}">
                <a16:creationId xmlns:a16="http://schemas.microsoft.com/office/drawing/2014/main" id="{F96E5C4A-6766-11B7-CFC8-4AC1B66F9137}"/>
              </a:ext>
            </a:extLst>
          </p:cNvPr>
          <p:cNvSpPr txBox="1"/>
          <p:nvPr/>
        </p:nvSpPr>
        <p:spPr>
          <a:xfrm>
            <a:off x="0" y="4875179"/>
            <a:ext cx="12192000" cy="523220"/>
          </a:xfrm>
          <a:prstGeom prst="rect">
            <a:avLst/>
          </a:prstGeom>
          <a:noFill/>
        </p:spPr>
        <p:txBody>
          <a:bodyPr wrap="square">
            <a:spAutoFit/>
          </a:bodyPr>
          <a:lstStyle/>
          <a:p>
            <a:pPr algn="ctr"/>
            <a:r>
              <a:rPr lang="en-US" sz="2800" b="1" i="0" u="none" strike="noStrike" dirty="0">
                <a:solidFill>
                  <a:schemeClr val="bg1"/>
                </a:solidFill>
                <a:effectLst/>
                <a:latin typeface="Lato" panose="020F0502020204030203" pitchFamily="34" charset="77"/>
              </a:rPr>
              <a:t>2019-2024</a:t>
            </a:r>
            <a:endParaRPr lang="en-US" sz="2800" b="1" dirty="0">
              <a:solidFill>
                <a:schemeClr val="bg1"/>
              </a:solidFill>
              <a:latin typeface="Lato" panose="020F0502020204030203" pitchFamily="34" charset="77"/>
            </a:endParaRPr>
          </a:p>
        </p:txBody>
      </p:sp>
    </p:spTree>
    <p:extLst>
      <p:ext uri="{BB962C8B-B14F-4D97-AF65-F5344CB8AC3E}">
        <p14:creationId xmlns:p14="http://schemas.microsoft.com/office/powerpoint/2010/main" val="10481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BA3-355F-9CBE-D9D1-F98A2694939C}"/>
              </a:ext>
            </a:extLst>
          </p:cNvPr>
          <p:cNvSpPr>
            <a:spLocks noGrp="1"/>
          </p:cNvSpPr>
          <p:nvPr>
            <p:ph type="title"/>
          </p:nvPr>
        </p:nvSpPr>
        <p:spPr>
          <a:xfrm>
            <a:off x="834327" y="-1439691"/>
            <a:ext cx="10515600" cy="1325563"/>
          </a:xfrm>
        </p:spPr>
        <p:txBody>
          <a:bodyPr/>
          <a:lstStyle/>
          <a:p>
            <a:r>
              <a:rPr lang="en-US" sz="4800" b="1" kern="1200" cap="all" spc="300" baseline="0" dirty="0">
                <a:solidFill>
                  <a:srgbClr val="E8E9EA"/>
                </a:solidFill>
                <a:effectLst/>
                <a:latin typeface="Oswald" pitchFamily="2" charset="0"/>
                <a:ea typeface="+mj-ea"/>
                <a:cs typeface="+mj-cs"/>
              </a:rPr>
              <a:t>Growing enrollment</a:t>
            </a:r>
            <a:r>
              <a:rPr lang="en-US" dirty="0">
                <a:effectLst/>
              </a:rPr>
              <a:t> </a:t>
            </a:r>
            <a:endParaRPr lang="en-US" dirty="0"/>
          </a:p>
        </p:txBody>
      </p:sp>
      <p:pic>
        <p:nvPicPr>
          <p:cNvPr id="6" name="Picture 5" descr="a group of students with the hands held high">
            <a:extLst>
              <a:ext uri="{FF2B5EF4-FFF2-40B4-BE49-F238E27FC236}">
                <a16:creationId xmlns:a16="http://schemas.microsoft.com/office/drawing/2014/main" id="{E35F8A59-C199-DAF8-4B5E-5FDE658AC617}"/>
              </a:ext>
            </a:extLst>
          </p:cNvPr>
          <p:cNvPicPr>
            <a:picLocks noChangeAspect="1"/>
          </p:cNvPicPr>
          <p:nvPr/>
        </p:nvPicPr>
        <p:blipFill>
          <a:blip r:embed="rId3">
            <a:duotone>
              <a:schemeClr val="bg2">
                <a:shade val="45000"/>
                <a:satMod val="135000"/>
              </a:schemeClr>
              <a:prstClr val="white"/>
            </a:duotone>
            <a:alphaModFix amt="41000"/>
            <a:extLst>
              <a:ext uri="{28A0092B-C50C-407E-A947-70E740481C1C}">
                <a14:useLocalDpi xmlns:a14="http://schemas.microsoft.com/office/drawing/2010/main" val="0"/>
              </a:ext>
            </a:extLst>
          </a:blip>
          <a:srcRect t="8867" b="8867"/>
          <a:stretch/>
        </p:blipFill>
        <p:spPr>
          <a:xfrm>
            <a:off x="0" y="171450"/>
            <a:ext cx="12192000" cy="6686550"/>
          </a:xfrm>
          <a:prstGeom prst="rect">
            <a:avLst/>
          </a:prstGeom>
        </p:spPr>
      </p:pic>
      <p:sp>
        <p:nvSpPr>
          <p:cNvPr id="19" name="Rectangle 18" descr="Discovery Partners Institute headquarters in Chicago">
            <a:extLst>
              <a:ext uri="{FF2B5EF4-FFF2-40B4-BE49-F238E27FC236}">
                <a16:creationId xmlns:a16="http://schemas.microsoft.com/office/drawing/2014/main" id="{77AECB69-7739-5416-085A-B34833A58DB3}"/>
              </a:ext>
            </a:extLst>
          </p:cNvPr>
          <p:cNvSpPr/>
          <p:nvPr/>
        </p:nvSpPr>
        <p:spPr>
          <a:xfrm>
            <a:off x="-3" y="106878"/>
            <a:ext cx="12192001" cy="3154414"/>
          </a:xfrm>
          <a:prstGeom prst="rect">
            <a:avLst/>
          </a:prstGeom>
          <a:gradFill>
            <a:gsLst>
              <a:gs pos="22000">
                <a:srgbClr val="13294B"/>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C98E4CF-FD00-0FA1-6D5A-82C246653F5B}"/>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chemeClr val="bg1"/>
                </a:solidFill>
                <a:latin typeface="Oswald" pitchFamily="2" charset="77"/>
              </a:rPr>
              <a:t>Growing Enrollment-Systemwide</a:t>
            </a:r>
            <a:endParaRPr lang="en-US" sz="4500" dirty="0">
              <a:ln w="31750">
                <a:noFill/>
              </a:ln>
              <a:solidFill>
                <a:schemeClr val="bg1"/>
              </a:solidFill>
              <a:latin typeface="Oswald Light" pitchFamily="2" charset="77"/>
            </a:endParaRPr>
          </a:p>
        </p:txBody>
      </p:sp>
      <p:cxnSp>
        <p:nvCxnSpPr>
          <p:cNvPr id="5" name="Straight Connector 4">
            <a:extLst>
              <a:ext uri="{FF2B5EF4-FFF2-40B4-BE49-F238E27FC236}">
                <a16:creationId xmlns:a16="http://schemas.microsoft.com/office/drawing/2014/main" id="{D8AFF8F9-90A2-3A90-A854-88DAC9844457}"/>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 name="Chart 2" descr="a chart showing the growth of enrollment at the system level. ">
            <a:extLst>
              <a:ext uri="{FF2B5EF4-FFF2-40B4-BE49-F238E27FC236}">
                <a16:creationId xmlns:a16="http://schemas.microsoft.com/office/drawing/2014/main" id="{EDFD45AD-6349-0EFD-B620-F056D09F0E08}"/>
              </a:ext>
            </a:extLst>
          </p:cNvPr>
          <p:cNvGraphicFramePr/>
          <p:nvPr>
            <p:extLst>
              <p:ext uri="{D42A27DB-BD31-4B8C-83A1-F6EECF244321}">
                <p14:modId xmlns:p14="http://schemas.microsoft.com/office/powerpoint/2010/main" val="3303896881"/>
              </p:ext>
            </p:extLst>
          </p:nvPr>
        </p:nvGraphicFramePr>
        <p:xfrm>
          <a:off x="437804" y="2133608"/>
          <a:ext cx="11316392" cy="43252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38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6" presetClass="emph" presetSubtype="0" fill="hold" nodeType="withEffect">
                                  <p:stCondLst>
                                    <p:cond delay="0"/>
                                  </p:stCondLst>
                                  <p:childTnLst>
                                    <p:animScale>
                                      <p:cBhvr>
                                        <p:cTn id="15" dur="2000" fill="hold"/>
                                        <p:tgtEl>
                                          <p:spTgt spid="5"/>
                                        </p:tgtEl>
                                      </p:cBhvr>
                                      <p:by x="150000" y="100000"/>
                                    </p:animScale>
                                  </p:childTnLst>
                                </p:cTn>
                              </p:par>
                            </p:childTnLst>
                          </p:cTn>
                        </p:par>
                        <p:par>
                          <p:cTn id="16" fill="hold">
                            <p:stCondLst>
                              <p:cond delay="3000"/>
                            </p:stCondLst>
                            <p:childTnLst>
                              <p:par>
                                <p:cTn id="17" presetID="23" presetClass="emph" presetSubtype="0" fill="hold" nodeType="afterEffect">
                                  <p:stCondLst>
                                    <p:cond delay="0"/>
                                  </p:stCondLst>
                                  <p:childTnLst>
                                    <p:animClr clrSpc="hsl" dir="cw">
                                      <p:cBhvr override="childStyle">
                                        <p:cTn id="18" dur="2000" fill="hold"/>
                                        <p:tgtEl>
                                          <p:spTgt spid="6"/>
                                        </p:tgtEl>
                                        <p:attrNameLst>
                                          <p:attrName>style.color</p:attrName>
                                        </p:attrNameLst>
                                      </p:cBhvr>
                                      <p:by>
                                        <p:hsl h="10842353" s="0" l="0"/>
                                      </p:by>
                                    </p:animClr>
                                    <p:animClr clrSpc="hsl" dir="cw">
                                      <p:cBhvr>
                                        <p:cTn id="19" dur="2000" fill="hold"/>
                                        <p:tgtEl>
                                          <p:spTgt spid="6"/>
                                        </p:tgtEl>
                                        <p:attrNameLst>
                                          <p:attrName>fillcolor</p:attrName>
                                        </p:attrNameLst>
                                      </p:cBhvr>
                                      <p:by>
                                        <p:hsl h="10842353" s="0" l="0"/>
                                      </p:by>
                                    </p:animClr>
                                    <p:animClr clrSpc="hsl" dir="cw">
                                      <p:cBhvr>
                                        <p:cTn id="20" dur="2000" fill="hold"/>
                                        <p:tgtEl>
                                          <p:spTgt spid="6"/>
                                        </p:tgtEl>
                                        <p:attrNameLst>
                                          <p:attrName>stroke.color</p:attrName>
                                        </p:attrNameLst>
                                      </p:cBhvr>
                                      <p:by>
                                        <p:hsl h="10842353" s="0" l="0"/>
                                      </p:by>
                                    </p:animClr>
                                    <p:set>
                                      <p:cBhvr>
                                        <p:cTn id="21" dur="2000" fill="hold"/>
                                        <p:tgtEl>
                                          <p:spTgt spid="6"/>
                                        </p:tgtEl>
                                        <p:attrNameLst>
                                          <p:attrName>fill.type</p:attrName>
                                        </p:attrNameLst>
                                      </p:cBhvr>
                                      <p:to>
                                        <p:strVal val="solid"/>
                                      </p:to>
                                    </p:se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9D15EA-7897-29CF-0C97-13030A02AFBE}"/>
              </a:ext>
            </a:extLst>
          </p:cNvPr>
          <p:cNvSpPr>
            <a:spLocks noGrp="1"/>
          </p:cNvSpPr>
          <p:nvPr>
            <p:ph type="title"/>
          </p:nvPr>
        </p:nvSpPr>
        <p:spPr>
          <a:xfrm>
            <a:off x="838198" y="-1114843"/>
            <a:ext cx="10515600" cy="948123"/>
          </a:xfrm>
        </p:spPr>
        <p:txBody>
          <a:bodyPr/>
          <a:lstStyle/>
          <a:p>
            <a:r>
              <a:rPr lang="en-US" sz="1600" b="1"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Expanding access for all</a:t>
            </a:r>
            <a:r>
              <a:rPr lang="en-US" dirty="0">
                <a:effectLst/>
              </a:rPr>
              <a:t> </a:t>
            </a:r>
            <a:endParaRPr lang="en-US" dirty="0"/>
          </a:p>
        </p:txBody>
      </p:sp>
      <p:pic>
        <p:nvPicPr>
          <p:cNvPr id="6" name="Picture 5" descr="students in a conference room setting">
            <a:extLst>
              <a:ext uri="{FF2B5EF4-FFF2-40B4-BE49-F238E27FC236}">
                <a16:creationId xmlns:a16="http://schemas.microsoft.com/office/drawing/2014/main" id="{E35F8A59-C199-DAF8-4B5E-5FDE658AC617}"/>
              </a:ext>
            </a:extLst>
          </p:cNvPr>
          <p:cNvPicPr>
            <a:picLocks noChangeAspect="1"/>
          </p:cNvPicPr>
          <p:nvPr/>
        </p:nvPicPr>
        <p:blipFill>
          <a:blip r:embed="rId3">
            <a:alphaModFix amt="38000"/>
            <a:extLst>
              <a:ext uri="{28A0092B-C50C-407E-A947-70E740481C1C}">
                <a14:useLocalDpi xmlns:a14="http://schemas.microsoft.com/office/drawing/2010/main" val="0"/>
              </a:ext>
            </a:extLst>
          </a:blip>
          <a:srcRect t="23677" r="37811" b="25163"/>
          <a:stretch/>
        </p:blipFill>
        <p:spPr>
          <a:xfrm>
            <a:off x="-2" y="171450"/>
            <a:ext cx="12192000" cy="6686550"/>
          </a:xfrm>
          <a:prstGeom prst="rect">
            <a:avLst/>
          </a:prstGeom>
        </p:spPr>
      </p:pic>
      <p:sp>
        <p:nvSpPr>
          <p:cNvPr id="19" name="Rectangle 18" descr="Discovery Partners Institute headquarters in Chicago">
            <a:extLst>
              <a:ext uri="{FF2B5EF4-FFF2-40B4-BE49-F238E27FC236}">
                <a16:creationId xmlns:a16="http://schemas.microsoft.com/office/drawing/2014/main" id="{77AECB69-7739-5416-085A-B34833A58DB3}"/>
              </a:ext>
            </a:extLst>
          </p:cNvPr>
          <p:cNvSpPr/>
          <p:nvPr/>
        </p:nvSpPr>
        <p:spPr>
          <a:xfrm rot="10800000">
            <a:off x="0" y="0"/>
            <a:ext cx="12192001" cy="6858000"/>
          </a:xfrm>
          <a:prstGeom prst="rect">
            <a:avLst/>
          </a:prstGeom>
          <a:gradFill>
            <a:gsLst>
              <a:gs pos="22000">
                <a:srgbClr val="E8E9EA"/>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C98E4CF-FD00-0FA1-6D5A-82C246653F5B}"/>
              </a:ext>
              <a:ext uri="{C183D7F6-B498-43B3-948B-1728B52AA6E4}">
                <adec:decorative xmlns:adec="http://schemas.microsoft.com/office/drawing/2017/decorative" val="1"/>
              </a:ext>
            </a:extLst>
          </p:cNvPr>
          <p:cNvSpPr txBox="1"/>
          <p:nvPr/>
        </p:nvSpPr>
        <p:spPr>
          <a:xfrm>
            <a:off x="1162051" y="548890"/>
            <a:ext cx="9867894"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Expanding Access For All</a:t>
            </a:r>
          </a:p>
        </p:txBody>
      </p:sp>
      <p:cxnSp>
        <p:nvCxnSpPr>
          <p:cNvPr id="5" name="Straight Connector 4">
            <a:extLst>
              <a:ext uri="{FF2B5EF4-FFF2-40B4-BE49-F238E27FC236}">
                <a16:creationId xmlns:a16="http://schemas.microsoft.com/office/drawing/2014/main" id="{D8AFF8F9-90A2-3A90-A854-88DAC9844457}"/>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B1CCAE-284D-D8C3-0BE3-1B5392FB8300}"/>
              </a:ext>
              <a:ext uri="{C183D7F6-B498-43B3-948B-1728B52AA6E4}">
                <adec:decorative xmlns:adec="http://schemas.microsoft.com/office/drawing/2017/decorative" val="1"/>
              </a:ext>
            </a:extLst>
          </p:cNvPr>
          <p:cNvSpPr txBox="1"/>
          <p:nvPr/>
        </p:nvSpPr>
        <p:spPr>
          <a:xfrm>
            <a:off x="1162051" y="2010061"/>
            <a:ext cx="9867894" cy="369332"/>
          </a:xfrm>
          <a:prstGeom prst="rect">
            <a:avLst/>
          </a:prstGeom>
          <a:noFill/>
          <a:ln>
            <a:noFill/>
          </a:ln>
        </p:spPr>
        <p:txBody>
          <a:bodyPr wrap="square">
            <a:spAutoFit/>
          </a:bodyPr>
          <a:lstStyle/>
          <a:p>
            <a:pPr algn="ctr"/>
            <a:r>
              <a:rPr lang="en-US" dirty="0">
                <a:ln w="31750">
                  <a:noFill/>
                </a:ln>
                <a:solidFill>
                  <a:srgbClr val="13294B"/>
                </a:solidFill>
                <a:latin typeface="Oswald" pitchFamily="2" charset="77"/>
              </a:rPr>
              <a:t>Undergraduate enrollment of underrepresented minority students</a:t>
            </a:r>
          </a:p>
        </p:txBody>
      </p:sp>
      <p:graphicFrame>
        <p:nvGraphicFramePr>
          <p:cNvPr id="10" name="Chart 9" descr="a chart showing the enrollment rates of underrepresented minority students.">
            <a:extLst>
              <a:ext uri="{FF2B5EF4-FFF2-40B4-BE49-F238E27FC236}">
                <a16:creationId xmlns:a16="http://schemas.microsoft.com/office/drawing/2014/main" id="{1AF94B21-3637-5847-52C9-96AA66EF4771}"/>
              </a:ext>
            </a:extLst>
          </p:cNvPr>
          <p:cNvGraphicFramePr/>
          <p:nvPr>
            <p:extLst>
              <p:ext uri="{D42A27DB-BD31-4B8C-83A1-F6EECF244321}">
                <p14:modId xmlns:p14="http://schemas.microsoft.com/office/powerpoint/2010/main" val="2097608028"/>
              </p:ext>
            </p:extLst>
          </p:nvPr>
        </p:nvGraphicFramePr>
        <p:xfrm>
          <a:off x="437804" y="2133608"/>
          <a:ext cx="11316392" cy="43252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589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6" presetClass="emph" presetSubtype="0" fill="hold" nodeType="withEffect">
                                  <p:stCondLst>
                                    <p:cond delay="0"/>
                                  </p:stCondLst>
                                  <p:childTnLst>
                                    <p:animScale>
                                      <p:cBhvr>
                                        <p:cTn id="15" dur="2000" fill="hold"/>
                                        <p:tgtEl>
                                          <p:spTgt spid="5"/>
                                        </p:tgtEl>
                                      </p:cBhvr>
                                      <p:by x="150000" y="100000"/>
                                    </p:animScale>
                                  </p:childTnLst>
                                </p:cTn>
                              </p:par>
                            </p:childTnLst>
                          </p:cTn>
                        </p:par>
                        <p:par>
                          <p:cTn id="16" fill="hold">
                            <p:stCondLst>
                              <p:cond delay="3000"/>
                            </p:stCondLst>
                            <p:childTnLst>
                              <p:par>
                                <p:cTn id="17" presetID="23" presetClass="emph" presetSubtype="0" fill="hold" nodeType="afterEffect">
                                  <p:stCondLst>
                                    <p:cond delay="0"/>
                                  </p:stCondLst>
                                  <p:childTnLst>
                                    <p:animClr clrSpc="hsl" dir="cw">
                                      <p:cBhvr override="childStyle">
                                        <p:cTn id="18" dur="2000" fill="hold"/>
                                        <p:tgtEl>
                                          <p:spTgt spid="6"/>
                                        </p:tgtEl>
                                        <p:attrNameLst>
                                          <p:attrName>style.color</p:attrName>
                                        </p:attrNameLst>
                                      </p:cBhvr>
                                      <p:by>
                                        <p:hsl h="10842353" s="0" l="0"/>
                                      </p:by>
                                    </p:animClr>
                                    <p:animClr clrSpc="hsl" dir="cw">
                                      <p:cBhvr>
                                        <p:cTn id="19" dur="2000" fill="hold"/>
                                        <p:tgtEl>
                                          <p:spTgt spid="6"/>
                                        </p:tgtEl>
                                        <p:attrNameLst>
                                          <p:attrName>fillcolor</p:attrName>
                                        </p:attrNameLst>
                                      </p:cBhvr>
                                      <p:by>
                                        <p:hsl h="10842353" s="0" l="0"/>
                                      </p:by>
                                    </p:animClr>
                                    <p:animClr clrSpc="hsl" dir="cw">
                                      <p:cBhvr>
                                        <p:cTn id="20" dur="2000" fill="hold"/>
                                        <p:tgtEl>
                                          <p:spTgt spid="6"/>
                                        </p:tgtEl>
                                        <p:attrNameLst>
                                          <p:attrName>stroke.color</p:attrName>
                                        </p:attrNameLst>
                                      </p:cBhvr>
                                      <p:by>
                                        <p:hsl h="10842353" s="0" l="0"/>
                                      </p:by>
                                    </p:animClr>
                                    <p:set>
                                      <p:cBhvr>
                                        <p:cTn id="21" dur="2000" fill="hold"/>
                                        <p:tgtEl>
                                          <p:spTgt spid="6"/>
                                        </p:tgtEl>
                                        <p:attrNameLst>
                                          <p:attrName>fill.type</p:attrName>
                                        </p:attrNameLst>
                                      </p:cBhvr>
                                      <p:to>
                                        <p:strVal val="solid"/>
                                      </p:to>
                                    </p:se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Graphic spid="1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BA3-355F-9CBE-D9D1-F98A2694939C}"/>
              </a:ext>
            </a:extLst>
          </p:cNvPr>
          <p:cNvSpPr>
            <a:spLocks noGrp="1"/>
          </p:cNvSpPr>
          <p:nvPr>
            <p:ph type="title"/>
          </p:nvPr>
        </p:nvSpPr>
        <p:spPr>
          <a:xfrm>
            <a:off x="834327" y="-1439691"/>
            <a:ext cx="10515600" cy="1325563"/>
          </a:xfrm>
        </p:spPr>
        <p:txBody>
          <a:bodyPr/>
          <a:lstStyle/>
          <a:p>
            <a:r>
              <a:rPr lang="en-US" sz="4800" b="1" kern="1200" cap="all" spc="300" baseline="0" dirty="0">
                <a:solidFill>
                  <a:srgbClr val="E8E9EA"/>
                </a:solidFill>
                <a:effectLst/>
                <a:latin typeface="Oswald" pitchFamily="2" charset="0"/>
                <a:ea typeface="+mj-ea"/>
                <a:cs typeface="+mj-cs"/>
              </a:rPr>
              <a:t>Degrees awarded</a:t>
            </a:r>
            <a:r>
              <a:rPr lang="en-US" dirty="0">
                <a:effectLst/>
              </a:rPr>
              <a:t> </a:t>
            </a:r>
            <a:endParaRPr lang="en-US" dirty="0"/>
          </a:p>
        </p:txBody>
      </p:sp>
      <p:pic>
        <p:nvPicPr>
          <p:cNvPr id="6" name="Picture 5" descr="graduates at commencement">
            <a:extLst>
              <a:ext uri="{FF2B5EF4-FFF2-40B4-BE49-F238E27FC236}">
                <a16:creationId xmlns:a16="http://schemas.microsoft.com/office/drawing/2014/main" id="{E35F8A59-C199-DAF8-4B5E-5FDE658AC617}"/>
              </a:ext>
            </a:extLst>
          </p:cNvPr>
          <p:cNvPicPr>
            <a:picLocks noChangeAspect="1"/>
          </p:cNvPicPr>
          <p:nvPr/>
        </p:nvPicPr>
        <p:blipFill>
          <a:blip r:embed="rId3">
            <a:alphaModFix amt="25000"/>
            <a:extLst>
              <a:ext uri="{28A0092B-C50C-407E-A947-70E740481C1C}">
                <a14:useLocalDpi xmlns:a14="http://schemas.microsoft.com/office/drawing/2010/main" val="0"/>
              </a:ext>
            </a:extLst>
          </a:blip>
          <a:srcRect t="-2229" b="19963"/>
          <a:stretch/>
        </p:blipFill>
        <p:spPr>
          <a:xfrm>
            <a:off x="0" y="171450"/>
            <a:ext cx="12192000" cy="6686550"/>
          </a:xfrm>
          <a:prstGeom prst="rect">
            <a:avLst/>
          </a:prstGeom>
        </p:spPr>
      </p:pic>
      <p:sp>
        <p:nvSpPr>
          <p:cNvPr id="19" name="Rectangle 18" descr="Discovery Partners Institute headquarters in Chicago">
            <a:extLst>
              <a:ext uri="{FF2B5EF4-FFF2-40B4-BE49-F238E27FC236}">
                <a16:creationId xmlns:a16="http://schemas.microsoft.com/office/drawing/2014/main" id="{77AECB69-7739-5416-085A-B34833A58DB3}"/>
              </a:ext>
            </a:extLst>
          </p:cNvPr>
          <p:cNvSpPr/>
          <p:nvPr/>
        </p:nvSpPr>
        <p:spPr>
          <a:xfrm>
            <a:off x="-3" y="106878"/>
            <a:ext cx="12192001" cy="2109715"/>
          </a:xfrm>
          <a:prstGeom prst="rect">
            <a:avLst/>
          </a:prstGeom>
          <a:gradFill>
            <a:gsLst>
              <a:gs pos="22000">
                <a:srgbClr val="13294B"/>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C98E4CF-FD00-0FA1-6D5A-82C246653F5B}"/>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chemeClr val="bg1"/>
                </a:solidFill>
                <a:latin typeface="Oswald" pitchFamily="2" charset="77"/>
              </a:rPr>
              <a:t>Degrees Awarded</a:t>
            </a:r>
          </a:p>
        </p:txBody>
      </p:sp>
      <p:cxnSp>
        <p:nvCxnSpPr>
          <p:cNvPr id="5" name="Straight Connector 4">
            <a:extLst>
              <a:ext uri="{FF2B5EF4-FFF2-40B4-BE49-F238E27FC236}">
                <a16:creationId xmlns:a16="http://schemas.microsoft.com/office/drawing/2014/main" id="{D8AFF8F9-90A2-3A90-A854-88DAC9844457}"/>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184486-AEE4-BBFD-0166-6E379CC124EB}"/>
              </a:ext>
            </a:extLst>
          </p:cNvPr>
          <p:cNvSpPr txBox="1"/>
          <p:nvPr/>
        </p:nvSpPr>
        <p:spPr>
          <a:xfrm>
            <a:off x="0" y="2698071"/>
            <a:ext cx="6095999" cy="2215991"/>
          </a:xfrm>
          <a:prstGeom prst="rect">
            <a:avLst/>
          </a:prstGeom>
          <a:noFill/>
        </p:spPr>
        <p:txBody>
          <a:bodyPr wrap="square" anchor="ctr">
            <a:spAutoFit/>
          </a:bodyPr>
          <a:lstStyle/>
          <a:p>
            <a:pPr algn="ctr"/>
            <a:r>
              <a:rPr lang="en-US" sz="13800" spc="-300" dirty="0">
                <a:solidFill>
                  <a:schemeClr val="bg1"/>
                </a:solidFill>
                <a:latin typeface="Oswald SemiBold" pitchFamily="2" charset="0"/>
              </a:rPr>
              <a:t>22,688</a:t>
            </a:r>
            <a:r>
              <a:rPr lang="en-US" sz="9600" spc="-300" dirty="0">
                <a:solidFill>
                  <a:schemeClr val="bg1"/>
                </a:solidFill>
                <a:latin typeface="Oswald SemiBold" pitchFamily="2" charset="0"/>
              </a:rPr>
              <a:t>  </a:t>
            </a:r>
            <a:endParaRPr lang="en-US" sz="9600" spc="-300" dirty="0">
              <a:solidFill>
                <a:schemeClr val="bg1"/>
              </a:solidFill>
            </a:endParaRPr>
          </a:p>
        </p:txBody>
      </p:sp>
      <p:sp>
        <p:nvSpPr>
          <p:cNvPr id="8" name="TextBox 7">
            <a:extLst>
              <a:ext uri="{FF2B5EF4-FFF2-40B4-BE49-F238E27FC236}">
                <a16:creationId xmlns:a16="http://schemas.microsoft.com/office/drawing/2014/main" id="{F3657CBC-EDD5-BA7A-A45C-0CCC5DCBEE6D}"/>
              </a:ext>
            </a:extLst>
          </p:cNvPr>
          <p:cNvSpPr txBox="1"/>
          <p:nvPr/>
        </p:nvSpPr>
        <p:spPr>
          <a:xfrm>
            <a:off x="-1" y="4775562"/>
            <a:ext cx="6095999" cy="619977"/>
          </a:xfrm>
          <a:prstGeom prst="rect">
            <a:avLst/>
          </a:prstGeom>
          <a:noFill/>
        </p:spPr>
        <p:txBody>
          <a:bodyPr wrap="square" anchor="ctr" anchorCtr="0">
            <a:noAutofit/>
          </a:bodyPr>
          <a:lstStyle/>
          <a:p>
            <a:pPr algn="ctr"/>
            <a:r>
              <a:rPr lang="en-US" sz="2100" dirty="0">
                <a:solidFill>
                  <a:schemeClr val="bg1"/>
                </a:solidFill>
                <a:latin typeface="Lato Black" panose="020F0A02020204030203" pitchFamily="34" charset="0"/>
              </a:rPr>
              <a:t>2018-2019</a:t>
            </a:r>
            <a:endParaRPr lang="en-US" sz="2100" dirty="0">
              <a:solidFill>
                <a:schemeClr val="bg1"/>
              </a:solidFill>
              <a:latin typeface="Lato" panose="020F0502020204030203" pitchFamily="34" charset="0"/>
            </a:endParaRPr>
          </a:p>
        </p:txBody>
      </p:sp>
      <p:cxnSp>
        <p:nvCxnSpPr>
          <p:cNvPr id="9" name="Straight Connector 8">
            <a:extLst>
              <a:ext uri="{FF2B5EF4-FFF2-40B4-BE49-F238E27FC236}">
                <a16:creationId xmlns:a16="http://schemas.microsoft.com/office/drawing/2014/main" id="{5D7F3CFF-9184-A610-6F2E-D35194AA28B1}"/>
              </a:ext>
              <a:ext uri="{C183D7F6-B498-43B3-948B-1728B52AA6E4}">
                <adec:decorative xmlns:adec="http://schemas.microsoft.com/office/drawing/2017/decorative" val="1"/>
              </a:ext>
            </a:extLst>
          </p:cNvPr>
          <p:cNvCxnSpPr>
            <a:cxnSpLocks/>
          </p:cNvCxnSpPr>
          <p:nvPr/>
        </p:nvCxnSpPr>
        <p:spPr>
          <a:xfrm flipV="1">
            <a:off x="6096000" y="3215590"/>
            <a:ext cx="0" cy="1559972"/>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5264A90-D784-6EEF-B697-A3004A49B11B}"/>
              </a:ext>
            </a:extLst>
          </p:cNvPr>
          <p:cNvSpPr txBox="1"/>
          <p:nvPr/>
        </p:nvSpPr>
        <p:spPr>
          <a:xfrm>
            <a:off x="6096000" y="2698071"/>
            <a:ext cx="6095996" cy="2215991"/>
          </a:xfrm>
          <a:prstGeom prst="rect">
            <a:avLst/>
          </a:prstGeom>
          <a:noFill/>
        </p:spPr>
        <p:txBody>
          <a:bodyPr wrap="square" anchor="ctr">
            <a:spAutoFit/>
          </a:bodyPr>
          <a:lstStyle/>
          <a:p>
            <a:pPr algn="ctr"/>
            <a:r>
              <a:rPr lang="en-US" sz="13800" spc="-300" dirty="0">
                <a:solidFill>
                  <a:schemeClr val="bg1"/>
                </a:solidFill>
                <a:latin typeface="Oswald SemiBold" pitchFamily="2" charset="0"/>
              </a:rPr>
              <a:t>27,041</a:t>
            </a:r>
            <a:r>
              <a:rPr lang="en-US" sz="9600" spc="-300" dirty="0">
                <a:solidFill>
                  <a:schemeClr val="bg1"/>
                </a:solidFill>
                <a:latin typeface="Oswald SemiBold" pitchFamily="2" charset="0"/>
              </a:rPr>
              <a:t> </a:t>
            </a:r>
            <a:endParaRPr lang="en-US" sz="9600" spc="-300" dirty="0">
              <a:solidFill>
                <a:schemeClr val="bg1"/>
              </a:solidFill>
            </a:endParaRPr>
          </a:p>
        </p:txBody>
      </p:sp>
      <p:sp>
        <p:nvSpPr>
          <p:cNvPr id="16" name="TextBox 15">
            <a:extLst>
              <a:ext uri="{FF2B5EF4-FFF2-40B4-BE49-F238E27FC236}">
                <a16:creationId xmlns:a16="http://schemas.microsoft.com/office/drawing/2014/main" id="{2C9E869A-ACF6-0EA7-9139-E46CD994C7A4}"/>
              </a:ext>
            </a:extLst>
          </p:cNvPr>
          <p:cNvSpPr txBox="1"/>
          <p:nvPr/>
        </p:nvSpPr>
        <p:spPr>
          <a:xfrm>
            <a:off x="6096000" y="4775562"/>
            <a:ext cx="6095998" cy="619977"/>
          </a:xfrm>
          <a:prstGeom prst="rect">
            <a:avLst/>
          </a:prstGeom>
          <a:noFill/>
        </p:spPr>
        <p:txBody>
          <a:bodyPr wrap="square" anchor="ctr" anchorCtr="0">
            <a:noAutofit/>
          </a:bodyPr>
          <a:lstStyle/>
          <a:p>
            <a:pPr algn="ctr"/>
            <a:r>
              <a:rPr lang="en-US" sz="2100" dirty="0">
                <a:solidFill>
                  <a:schemeClr val="bg1"/>
                </a:solidFill>
                <a:latin typeface="Lato Black" panose="020F0A02020204030203" pitchFamily="34" charset="0"/>
                <a:ea typeface="Times New Roman" panose="02020603050405020304" pitchFamily="18" charset="0"/>
              </a:rPr>
              <a:t>2023-2024</a:t>
            </a:r>
            <a:endParaRPr lang="en-US" sz="2100" dirty="0">
              <a:solidFill>
                <a:schemeClr val="bg1"/>
              </a:solidFill>
              <a:latin typeface="Lato" panose="020F0502020204030203" pitchFamily="34" charset="0"/>
            </a:endParaRPr>
          </a:p>
        </p:txBody>
      </p:sp>
    </p:spTree>
    <p:extLst>
      <p:ext uri="{BB962C8B-B14F-4D97-AF65-F5344CB8AC3E}">
        <p14:creationId xmlns:p14="http://schemas.microsoft.com/office/powerpoint/2010/main" val="272811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6" presetClass="emph" presetSubtype="0" fill="hold" nodeType="withEffect">
                                  <p:stCondLst>
                                    <p:cond delay="0"/>
                                  </p:stCondLst>
                                  <p:childTnLst>
                                    <p:animScale>
                                      <p:cBhvr>
                                        <p:cTn id="15" dur="2000" fill="hold"/>
                                        <p:tgtEl>
                                          <p:spTgt spid="5"/>
                                        </p:tgtEl>
                                      </p:cBhvr>
                                      <p:by x="150000" y="100000"/>
                                    </p:animScale>
                                  </p:childTnLst>
                                </p:cTn>
                              </p:par>
                              <p:par>
                                <p:cTn id="16" presetID="23" presetClass="emph" presetSubtype="0" fill="hold" nodeType="withEffect">
                                  <p:stCondLst>
                                    <p:cond delay="0"/>
                                  </p:stCondLst>
                                  <p:childTnLst>
                                    <p:animClr clrSpc="hsl" dir="cw">
                                      <p:cBhvr override="childStyle">
                                        <p:cTn id="17" dur="2000" fill="hold"/>
                                        <p:tgtEl>
                                          <p:spTgt spid="6"/>
                                        </p:tgtEl>
                                        <p:attrNameLst>
                                          <p:attrName>style.color</p:attrName>
                                        </p:attrNameLst>
                                      </p:cBhvr>
                                      <p:by>
                                        <p:hsl h="10842353" s="0" l="0"/>
                                      </p:by>
                                    </p:animClr>
                                    <p:animClr clrSpc="hsl" dir="cw">
                                      <p:cBhvr>
                                        <p:cTn id="18" dur="2000" fill="hold"/>
                                        <p:tgtEl>
                                          <p:spTgt spid="6"/>
                                        </p:tgtEl>
                                        <p:attrNameLst>
                                          <p:attrName>fillcolor</p:attrName>
                                        </p:attrNameLst>
                                      </p:cBhvr>
                                      <p:by>
                                        <p:hsl h="10842353" s="0" l="0"/>
                                      </p:by>
                                    </p:animClr>
                                    <p:animClr clrSpc="hsl" dir="cw">
                                      <p:cBhvr>
                                        <p:cTn id="19" dur="2000" fill="hold"/>
                                        <p:tgtEl>
                                          <p:spTgt spid="6"/>
                                        </p:tgtEl>
                                        <p:attrNameLst>
                                          <p:attrName>stroke.color</p:attrName>
                                        </p:attrNameLst>
                                      </p:cBhvr>
                                      <p:by>
                                        <p:hsl h="10842353" s="0" l="0"/>
                                      </p:by>
                                    </p:animClr>
                                    <p:set>
                                      <p:cBhvr>
                                        <p:cTn id="20" dur="2000" fill="hold"/>
                                        <p:tgtEl>
                                          <p:spTgt spid="6"/>
                                        </p:tgtEl>
                                        <p:attrNameLst>
                                          <p:attrName>fill.type</p:attrName>
                                        </p:attrNameLst>
                                      </p:cBhvr>
                                      <p:to>
                                        <p:strVal val="solid"/>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F15BC-0208-7731-E265-79555335BA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E304E9-D2B7-BB76-6525-723BC0E82786}"/>
              </a:ext>
            </a:extLst>
          </p:cNvPr>
          <p:cNvSpPr>
            <a:spLocks noGrp="1"/>
          </p:cNvSpPr>
          <p:nvPr>
            <p:ph type="title"/>
          </p:nvPr>
        </p:nvSpPr>
        <p:spPr>
          <a:xfrm>
            <a:off x="838200" y="-1313848"/>
            <a:ext cx="10515600" cy="1313848"/>
          </a:xfrm>
        </p:spPr>
        <p:txBody>
          <a:bodyPr>
            <a:normAutofit fontScale="90000"/>
          </a:bodyPr>
          <a:lstStyle/>
          <a:p>
            <a:r>
              <a:rPr lang="en-US" sz="4800" b="1" kern="1200" cap="all" spc="300" baseline="0" dirty="0">
                <a:solidFill>
                  <a:srgbClr val="0455A4"/>
                </a:solidFill>
                <a:effectLst/>
                <a:latin typeface="Lato" panose="020F0502020204030203" pitchFamily="34" charset="0"/>
                <a:ea typeface="+mj-ea"/>
                <a:cs typeface="+mj-cs"/>
              </a:rPr>
              <a:t>Black and Hispanic Graduates</a:t>
            </a:r>
            <a:r>
              <a:rPr lang="en-US" dirty="0">
                <a:effectLst/>
              </a:rPr>
              <a:t> </a:t>
            </a:r>
            <a:endParaRPr lang="en-US" dirty="0"/>
          </a:p>
        </p:txBody>
      </p:sp>
      <p:pic>
        <p:nvPicPr>
          <p:cNvPr id="20" name="Picture 19" descr="students graduating from college">
            <a:extLst>
              <a:ext uri="{FF2B5EF4-FFF2-40B4-BE49-F238E27FC236}">
                <a16:creationId xmlns:a16="http://schemas.microsoft.com/office/drawing/2014/main" id="{B1B90167-C758-4584-D683-6BC4578A7EC4}"/>
              </a:ext>
            </a:extLst>
          </p:cNvPr>
          <p:cNvPicPr>
            <a:picLocks noChangeAspect="1"/>
          </p:cNvPicPr>
          <p:nvPr/>
        </p:nvPicPr>
        <p:blipFill>
          <a:blip r:embed="rId3">
            <a:alphaModFix amt="39000"/>
            <a:extLst>
              <a:ext uri="{28A0092B-C50C-407E-A947-70E740481C1C}">
                <a14:useLocalDpi xmlns:a14="http://schemas.microsoft.com/office/drawing/2010/main" val="0"/>
              </a:ext>
            </a:extLst>
          </a:blip>
          <a:srcRect t="13930" b="3008"/>
          <a:stretch/>
        </p:blipFill>
        <p:spPr>
          <a:xfrm>
            <a:off x="0" y="106876"/>
            <a:ext cx="12192000" cy="6751123"/>
          </a:xfrm>
          <a:prstGeom prst="rect">
            <a:avLst/>
          </a:prstGeom>
        </p:spPr>
      </p:pic>
      <p:sp>
        <p:nvSpPr>
          <p:cNvPr id="2" name="Rectangle 1" descr="Discovery Partners Institute headquarters in Chicago">
            <a:extLst>
              <a:ext uri="{FF2B5EF4-FFF2-40B4-BE49-F238E27FC236}">
                <a16:creationId xmlns:a16="http://schemas.microsoft.com/office/drawing/2014/main" id="{F0142B96-0DC3-EBD0-9043-447C46B0924A}"/>
              </a:ext>
            </a:extLst>
          </p:cNvPr>
          <p:cNvSpPr/>
          <p:nvPr/>
        </p:nvSpPr>
        <p:spPr>
          <a:xfrm>
            <a:off x="-3" y="106877"/>
            <a:ext cx="12192001" cy="3665023"/>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42AC7-F507-833E-D08C-6E05E8848999}"/>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Black &amp; Hispanic Graduates</a:t>
            </a:r>
            <a:endParaRPr lang="en-US" sz="4500" dirty="0">
              <a:ln w="31750">
                <a:noFill/>
              </a:ln>
              <a:solidFill>
                <a:srgbClr val="13294B"/>
              </a:solidFill>
              <a:latin typeface="Oswald Light" pitchFamily="2" charset="77"/>
            </a:endParaRPr>
          </a:p>
        </p:txBody>
      </p:sp>
      <p:cxnSp>
        <p:nvCxnSpPr>
          <p:cNvPr id="6" name="Straight Connector 5">
            <a:extLst>
              <a:ext uri="{FF2B5EF4-FFF2-40B4-BE49-F238E27FC236}">
                <a16:creationId xmlns:a16="http://schemas.microsoft.com/office/drawing/2014/main" id="{9D8E09F2-1AB9-FC75-295C-78BEAB0B44A5}"/>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965FD5-A17E-1DD3-AD9A-14CB7037B1A1}"/>
              </a:ext>
            </a:extLst>
          </p:cNvPr>
          <p:cNvSpPr txBox="1"/>
          <p:nvPr/>
        </p:nvSpPr>
        <p:spPr>
          <a:xfrm>
            <a:off x="1113907" y="2081868"/>
            <a:ext cx="10208026" cy="393954"/>
          </a:xfrm>
          <a:prstGeom prst="rect">
            <a:avLst/>
          </a:prstGeom>
          <a:noFill/>
        </p:spPr>
        <p:txBody>
          <a:bodyPr wrap="square">
            <a:spAutoFit/>
          </a:bodyPr>
          <a:lstStyle/>
          <a:p>
            <a:pPr marL="0" marR="0" algn="ctr">
              <a:lnSpc>
                <a:spcPct val="107000"/>
              </a:lnSpc>
              <a:spcAft>
                <a:spcPts val="800"/>
              </a:spcAft>
            </a:pPr>
            <a:r>
              <a:rPr lang="en-US" sz="2000" b="0" i="0" u="none" strike="noStrike" dirty="0">
                <a:solidFill>
                  <a:srgbClr val="000000"/>
                </a:solidFill>
                <a:effectLst/>
                <a:latin typeface="Lato" panose="020F0502020204030203" pitchFamily="34" charset="77"/>
              </a:rPr>
              <a:t>Degrees Awarded to Black and Hispanic Students</a:t>
            </a:r>
            <a:endParaRPr lang="en-US" sz="2400" kern="100" dirty="0">
              <a:effectLst/>
              <a:latin typeface="Lato" panose="020F0502020204030203" pitchFamily="34" charset="77"/>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D069862-69DB-BAAC-452C-D77D3A8FCC6A}"/>
              </a:ext>
            </a:extLst>
          </p:cNvPr>
          <p:cNvSpPr txBox="1"/>
          <p:nvPr/>
        </p:nvSpPr>
        <p:spPr>
          <a:xfrm>
            <a:off x="-1" y="2894725"/>
            <a:ext cx="6095999" cy="619977"/>
          </a:xfrm>
          <a:prstGeom prst="rect">
            <a:avLst/>
          </a:prstGeom>
          <a:noFill/>
        </p:spPr>
        <p:txBody>
          <a:bodyPr wrap="square" anchor="ctr" anchorCtr="0">
            <a:noAutofit/>
          </a:bodyPr>
          <a:lstStyle/>
          <a:p>
            <a:pPr algn="ctr"/>
            <a:r>
              <a:rPr lang="en-US" sz="2100" dirty="0">
                <a:solidFill>
                  <a:srgbClr val="13294B"/>
                </a:solidFill>
                <a:latin typeface="Lato Black" panose="020F0A02020204030203" pitchFamily="34" charset="0"/>
              </a:rPr>
              <a:t>2018-2019</a:t>
            </a:r>
            <a:endParaRPr lang="en-US" sz="2100" dirty="0">
              <a:solidFill>
                <a:srgbClr val="13294B"/>
              </a:solidFill>
              <a:latin typeface="Lato" panose="020F0502020204030203" pitchFamily="34" charset="0"/>
            </a:endParaRPr>
          </a:p>
        </p:txBody>
      </p:sp>
      <p:sp>
        <p:nvSpPr>
          <p:cNvPr id="13" name="TextBox 12">
            <a:extLst>
              <a:ext uri="{FF2B5EF4-FFF2-40B4-BE49-F238E27FC236}">
                <a16:creationId xmlns:a16="http://schemas.microsoft.com/office/drawing/2014/main" id="{E0F103F1-5856-2298-A950-291DBE2DA06A}"/>
              </a:ext>
            </a:extLst>
          </p:cNvPr>
          <p:cNvSpPr txBox="1"/>
          <p:nvPr/>
        </p:nvSpPr>
        <p:spPr>
          <a:xfrm>
            <a:off x="218207" y="3841598"/>
            <a:ext cx="5659581" cy="2123658"/>
          </a:xfrm>
          <a:prstGeom prst="rect">
            <a:avLst/>
          </a:prstGeom>
          <a:noFill/>
        </p:spPr>
        <p:txBody>
          <a:bodyPr wrap="square" anchor="ctr">
            <a:spAutoFit/>
          </a:bodyPr>
          <a:lstStyle/>
          <a:p>
            <a:pPr algn="ctr"/>
            <a:r>
              <a:rPr lang="en-US" sz="6600" spc="-150" dirty="0">
                <a:solidFill>
                  <a:srgbClr val="13294B"/>
                </a:solidFill>
                <a:latin typeface="Oswald SemiBold" pitchFamily="2" charset="0"/>
              </a:rPr>
              <a:t>Black			1,368</a:t>
            </a:r>
          </a:p>
          <a:p>
            <a:pPr algn="ctr"/>
            <a:r>
              <a:rPr lang="en-US" sz="6600" spc="-150" dirty="0">
                <a:solidFill>
                  <a:srgbClr val="13294B"/>
                </a:solidFill>
                <a:latin typeface="Oswald SemiBold" pitchFamily="2" charset="0"/>
              </a:rPr>
              <a:t>Hispanic		2,551</a:t>
            </a:r>
          </a:p>
        </p:txBody>
      </p:sp>
      <p:cxnSp>
        <p:nvCxnSpPr>
          <p:cNvPr id="9" name="Straight Connector 8">
            <a:extLst>
              <a:ext uri="{FF2B5EF4-FFF2-40B4-BE49-F238E27FC236}">
                <a16:creationId xmlns:a16="http://schemas.microsoft.com/office/drawing/2014/main" id="{A3187C31-A641-EF41-35D0-DD4DE6788028}"/>
              </a:ext>
              <a:ext uri="{C183D7F6-B498-43B3-948B-1728B52AA6E4}">
                <adec:decorative xmlns:adec="http://schemas.microsoft.com/office/drawing/2017/decorative" val="1"/>
              </a:ext>
            </a:extLst>
          </p:cNvPr>
          <p:cNvCxnSpPr>
            <a:cxnSpLocks/>
          </p:cNvCxnSpPr>
          <p:nvPr/>
        </p:nvCxnSpPr>
        <p:spPr>
          <a:xfrm flipV="1">
            <a:off x="6096000" y="3714313"/>
            <a:ext cx="0" cy="2421082"/>
          </a:xfrm>
          <a:prstGeom prst="line">
            <a:avLst/>
          </a:prstGeom>
          <a:ln w="127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079F476-6397-999F-0F1B-69FA1EB2922E}"/>
              </a:ext>
            </a:extLst>
          </p:cNvPr>
          <p:cNvSpPr txBox="1"/>
          <p:nvPr/>
        </p:nvSpPr>
        <p:spPr>
          <a:xfrm>
            <a:off x="6098037" y="2894725"/>
            <a:ext cx="6095999" cy="619977"/>
          </a:xfrm>
          <a:prstGeom prst="rect">
            <a:avLst/>
          </a:prstGeom>
          <a:noFill/>
        </p:spPr>
        <p:txBody>
          <a:bodyPr wrap="square" anchor="ctr" anchorCtr="0">
            <a:noAutofit/>
          </a:bodyPr>
          <a:lstStyle/>
          <a:p>
            <a:pPr algn="ctr"/>
            <a:r>
              <a:rPr lang="en-US" sz="2100" dirty="0">
                <a:solidFill>
                  <a:srgbClr val="13294B"/>
                </a:solidFill>
                <a:latin typeface="Lato Black" panose="020F0A02020204030203" pitchFamily="34" charset="0"/>
              </a:rPr>
              <a:t>2023-2024</a:t>
            </a:r>
            <a:endParaRPr lang="en-US" sz="2100" dirty="0">
              <a:solidFill>
                <a:srgbClr val="13294B"/>
              </a:solidFill>
              <a:latin typeface="Lato" panose="020F0502020204030203" pitchFamily="34" charset="0"/>
            </a:endParaRPr>
          </a:p>
        </p:txBody>
      </p:sp>
      <p:sp>
        <p:nvSpPr>
          <p:cNvPr id="18" name="TextBox 17">
            <a:extLst>
              <a:ext uri="{FF2B5EF4-FFF2-40B4-BE49-F238E27FC236}">
                <a16:creationId xmlns:a16="http://schemas.microsoft.com/office/drawing/2014/main" id="{1A9D9378-FC19-30EB-580F-3025CACDCA3C}"/>
              </a:ext>
            </a:extLst>
          </p:cNvPr>
          <p:cNvSpPr txBox="1"/>
          <p:nvPr/>
        </p:nvSpPr>
        <p:spPr>
          <a:xfrm>
            <a:off x="6316245" y="3841598"/>
            <a:ext cx="5659581" cy="2123658"/>
          </a:xfrm>
          <a:prstGeom prst="rect">
            <a:avLst/>
          </a:prstGeom>
          <a:noFill/>
        </p:spPr>
        <p:txBody>
          <a:bodyPr wrap="square" anchor="ctr">
            <a:spAutoFit/>
          </a:bodyPr>
          <a:lstStyle/>
          <a:p>
            <a:r>
              <a:rPr lang="en-US" sz="6600" spc="-150" dirty="0">
                <a:solidFill>
                  <a:srgbClr val="13294B"/>
                </a:solidFill>
                <a:latin typeface="Oswald SemiBold" pitchFamily="2" charset="0"/>
              </a:rPr>
              <a:t>Black			1,751</a:t>
            </a:r>
          </a:p>
          <a:p>
            <a:r>
              <a:rPr lang="en-US" sz="6600" spc="-150" dirty="0">
                <a:solidFill>
                  <a:srgbClr val="13294B"/>
                </a:solidFill>
                <a:latin typeface="Oswald SemiBold" pitchFamily="2" charset="0"/>
              </a:rPr>
              <a:t>Hispanic		3,790</a:t>
            </a:r>
          </a:p>
        </p:txBody>
      </p:sp>
    </p:spTree>
    <p:extLst>
      <p:ext uri="{BB962C8B-B14F-4D97-AF65-F5344CB8AC3E}">
        <p14:creationId xmlns:p14="http://schemas.microsoft.com/office/powerpoint/2010/main" val="2124943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6" presetClass="emph" presetSubtype="0" fill="hold" nodeType="withEffect">
                                  <p:stCondLst>
                                    <p:cond delay="0"/>
                                  </p:stCondLst>
                                  <p:childTnLst>
                                    <p:animScale>
                                      <p:cBhvr>
                                        <p:cTn id="12" dur="2000" fill="hold"/>
                                        <p:tgtEl>
                                          <p:spTgt spid="6"/>
                                        </p:tgtEl>
                                      </p:cBhvr>
                                      <p:by x="150000" y="100000"/>
                                    </p:animScale>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59E9E-620A-E6FC-2347-CCBC8C3B4C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D34522-DE01-C0A9-F494-20BABB16792B}"/>
              </a:ext>
            </a:extLst>
          </p:cNvPr>
          <p:cNvSpPr>
            <a:spLocks noGrp="1"/>
          </p:cNvSpPr>
          <p:nvPr>
            <p:ph type="title"/>
          </p:nvPr>
        </p:nvSpPr>
        <p:spPr>
          <a:xfrm>
            <a:off x="-5257800" y="941305"/>
            <a:ext cx="2535865" cy="1325563"/>
          </a:xfrm>
        </p:spPr>
        <p:txBody>
          <a:bodyPr/>
          <a:lstStyle/>
          <a:p>
            <a:r>
              <a:rPr lang="en-US" sz="1600" b="1"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Tuition</a:t>
            </a:r>
            <a:r>
              <a:rPr lang="en-US" dirty="0">
                <a:effectLst/>
              </a:rPr>
              <a:t> </a:t>
            </a:r>
            <a:endParaRPr lang="en-US" dirty="0"/>
          </a:p>
        </p:txBody>
      </p:sp>
      <p:pic>
        <p:nvPicPr>
          <p:cNvPr id="6" name="Picture 5" descr="students walking along a college quad">
            <a:extLst>
              <a:ext uri="{FF2B5EF4-FFF2-40B4-BE49-F238E27FC236}">
                <a16:creationId xmlns:a16="http://schemas.microsoft.com/office/drawing/2014/main" id="{EC1C713D-6185-2E02-DD3D-7CC08F6B515C}"/>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b="17734"/>
          <a:stretch/>
        </p:blipFill>
        <p:spPr>
          <a:xfrm>
            <a:off x="0" y="106877"/>
            <a:ext cx="12192000" cy="6686550"/>
          </a:xfrm>
          <a:prstGeom prst="rect">
            <a:avLst/>
          </a:prstGeom>
        </p:spPr>
      </p:pic>
      <p:sp>
        <p:nvSpPr>
          <p:cNvPr id="11" name="Rectangle 10" descr="Discovery Partners Institute headquarters in Chicago">
            <a:extLst>
              <a:ext uri="{FF2B5EF4-FFF2-40B4-BE49-F238E27FC236}">
                <a16:creationId xmlns:a16="http://schemas.microsoft.com/office/drawing/2014/main" id="{D0550CC4-D114-897F-17BD-10A6509E5AD8}"/>
              </a:ext>
            </a:extLst>
          </p:cNvPr>
          <p:cNvSpPr/>
          <p:nvPr/>
        </p:nvSpPr>
        <p:spPr>
          <a:xfrm>
            <a:off x="-3" y="106878"/>
            <a:ext cx="12192001" cy="5182095"/>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 name="TextBox 3">
            <a:extLst>
              <a:ext uri="{FF2B5EF4-FFF2-40B4-BE49-F238E27FC236}">
                <a16:creationId xmlns:a16="http://schemas.microsoft.com/office/drawing/2014/main" id="{87C7B5DF-FFD5-E858-EFB4-C771F979BFA4}"/>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Tuition</a:t>
            </a:r>
          </a:p>
        </p:txBody>
      </p:sp>
      <p:cxnSp>
        <p:nvCxnSpPr>
          <p:cNvPr id="5" name="Straight Connector 4">
            <a:extLst>
              <a:ext uri="{FF2B5EF4-FFF2-40B4-BE49-F238E27FC236}">
                <a16:creationId xmlns:a16="http://schemas.microsoft.com/office/drawing/2014/main" id="{4D766F80-96F2-D835-AAE8-9D1390EB33DB}"/>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994927F-C08C-8289-3995-06BEC4EEC313}"/>
              </a:ext>
            </a:extLst>
          </p:cNvPr>
          <p:cNvSpPr txBox="1"/>
          <p:nvPr/>
        </p:nvSpPr>
        <p:spPr>
          <a:xfrm>
            <a:off x="2171176" y="2424956"/>
            <a:ext cx="7849646" cy="2400657"/>
          </a:xfrm>
          <a:prstGeom prst="rect">
            <a:avLst/>
          </a:prstGeom>
          <a:noFill/>
        </p:spPr>
        <p:txBody>
          <a:bodyPr wrap="square" anchor="ctr">
            <a:spAutoFit/>
          </a:bodyPr>
          <a:lstStyle/>
          <a:p>
            <a:pPr algn="ctr">
              <a:lnSpc>
                <a:spcPts val="9000"/>
              </a:lnSpc>
            </a:pPr>
            <a:r>
              <a:rPr lang="en-US" sz="9600" spc="-150" baseline="30000" dirty="0">
                <a:solidFill>
                  <a:srgbClr val="13294B"/>
                </a:solidFill>
                <a:latin typeface="Oswald SemiBold" pitchFamily="2" charset="0"/>
              </a:rPr>
              <a:t>FROZEN SEVEN OF THE</a:t>
            </a:r>
            <a:r>
              <a:rPr lang="en-US" sz="9600" spc="-150" dirty="0">
                <a:solidFill>
                  <a:srgbClr val="13294B"/>
                </a:solidFill>
                <a:latin typeface="Oswald SemiBold" pitchFamily="2" charset="0"/>
              </a:rPr>
              <a:t> </a:t>
            </a:r>
            <a:r>
              <a:rPr lang="en-US" sz="9600" spc="-150" baseline="30000" dirty="0">
                <a:solidFill>
                  <a:srgbClr val="13294B"/>
                </a:solidFill>
                <a:latin typeface="Oswald SemiBold" pitchFamily="2" charset="0"/>
              </a:rPr>
              <a:t>PAST 10 YEARS</a:t>
            </a:r>
            <a:endParaRPr lang="en-US" sz="9600" spc="-300" dirty="0">
              <a:solidFill>
                <a:srgbClr val="13294B"/>
              </a:solidFill>
              <a:latin typeface="Oswald" pitchFamily="2" charset="77"/>
            </a:endParaRPr>
          </a:p>
        </p:txBody>
      </p:sp>
    </p:spTree>
    <p:extLst>
      <p:ext uri="{BB962C8B-B14F-4D97-AF65-F5344CB8AC3E}">
        <p14:creationId xmlns:p14="http://schemas.microsoft.com/office/powerpoint/2010/main" val="33287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6" presetClass="emph" presetSubtype="0" fill="hold" nodeType="withEffect">
                                  <p:stCondLst>
                                    <p:cond delay="0"/>
                                  </p:stCondLst>
                                  <p:childTnLst>
                                    <p:animScale>
                                      <p:cBhvr>
                                        <p:cTn id="15" dur="2000" fill="hold"/>
                                        <p:tgtEl>
                                          <p:spTgt spid="5"/>
                                        </p:tgtEl>
                                      </p:cBhvr>
                                      <p:by x="150000" y="100000"/>
                                    </p:animScale>
                                  </p:childTnLst>
                                </p:cTn>
                              </p:par>
                              <p:par>
                                <p:cTn id="16" presetID="23" presetClass="emph" presetSubtype="0" fill="hold" nodeType="withEffect">
                                  <p:stCondLst>
                                    <p:cond delay="0"/>
                                  </p:stCondLst>
                                  <p:childTnLst>
                                    <p:animClr clrSpc="hsl" dir="cw">
                                      <p:cBhvr override="childStyle">
                                        <p:cTn id="17" dur="2000" fill="hold"/>
                                        <p:tgtEl>
                                          <p:spTgt spid="6"/>
                                        </p:tgtEl>
                                        <p:attrNameLst>
                                          <p:attrName>style.color</p:attrName>
                                        </p:attrNameLst>
                                      </p:cBhvr>
                                      <p:by>
                                        <p:hsl h="10842353" s="0" l="0"/>
                                      </p:by>
                                    </p:animClr>
                                    <p:animClr clrSpc="hsl" dir="cw">
                                      <p:cBhvr>
                                        <p:cTn id="18" dur="2000" fill="hold"/>
                                        <p:tgtEl>
                                          <p:spTgt spid="6"/>
                                        </p:tgtEl>
                                        <p:attrNameLst>
                                          <p:attrName>fillcolor</p:attrName>
                                        </p:attrNameLst>
                                      </p:cBhvr>
                                      <p:by>
                                        <p:hsl h="10842353" s="0" l="0"/>
                                      </p:by>
                                    </p:animClr>
                                    <p:animClr clrSpc="hsl" dir="cw">
                                      <p:cBhvr>
                                        <p:cTn id="19" dur="2000" fill="hold"/>
                                        <p:tgtEl>
                                          <p:spTgt spid="6"/>
                                        </p:tgtEl>
                                        <p:attrNameLst>
                                          <p:attrName>stroke.color</p:attrName>
                                        </p:attrNameLst>
                                      </p:cBhvr>
                                      <p:by>
                                        <p:hsl h="10842353" s="0" l="0"/>
                                      </p:by>
                                    </p:animClr>
                                    <p:set>
                                      <p:cBhvr>
                                        <p:cTn id="20" dur="2000" fill="hold"/>
                                        <p:tgtEl>
                                          <p:spTgt spid="6"/>
                                        </p:tgtEl>
                                        <p:attrNameLst>
                                          <p:attrName>fill.type</p:attrName>
                                        </p:attrNameLst>
                                      </p:cBhvr>
                                      <p:to>
                                        <p:strVal val="solid"/>
                                      </p:to>
                                    </p:se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A815-D5D2-72A5-F489-A0CCDEE23B1A}"/>
              </a:ext>
            </a:extLst>
          </p:cNvPr>
          <p:cNvSpPr>
            <a:spLocks noGrp="1"/>
          </p:cNvSpPr>
          <p:nvPr>
            <p:ph type="title"/>
          </p:nvPr>
        </p:nvSpPr>
        <p:spPr>
          <a:xfrm>
            <a:off x="-4554935" y="1661948"/>
            <a:ext cx="3997982" cy="1325563"/>
          </a:xfrm>
        </p:spPr>
        <p:txBody>
          <a:bodyPr/>
          <a:lstStyle/>
          <a:p>
            <a:r>
              <a:rPr lang="en-US" sz="1600" b="1"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Commitment to Affordability</a:t>
            </a:r>
            <a:r>
              <a:rPr lang="en-US" dirty="0">
                <a:effectLst/>
              </a:rPr>
              <a:t> </a:t>
            </a:r>
            <a:endParaRPr lang="en-US" dirty="0"/>
          </a:p>
        </p:txBody>
      </p:sp>
      <p:pic>
        <p:nvPicPr>
          <p:cNvPr id="6" name="Picture 5" descr="a student raising their hand in a classroom setting">
            <a:extLst>
              <a:ext uri="{FF2B5EF4-FFF2-40B4-BE49-F238E27FC236}">
                <a16:creationId xmlns:a16="http://schemas.microsoft.com/office/drawing/2014/main" id="{E35F8A59-C199-DAF8-4B5E-5FDE658AC617}"/>
              </a:ext>
            </a:extLst>
          </p:cNvPr>
          <p:cNvPicPr>
            <a:picLocks noChangeAspect="1"/>
          </p:cNvPicPr>
          <p:nvPr/>
        </p:nvPicPr>
        <p:blipFill>
          <a:blip r:embed="rId3">
            <a:alphaModFix amt="24000"/>
            <a:extLst>
              <a:ext uri="{28A0092B-C50C-407E-A947-70E740481C1C}">
                <a14:useLocalDpi xmlns:a14="http://schemas.microsoft.com/office/drawing/2010/main" val="0"/>
              </a:ext>
            </a:extLst>
          </a:blip>
          <a:srcRect t="8918" b="8918"/>
          <a:stretch/>
        </p:blipFill>
        <p:spPr>
          <a:xfrm>
            <a:off x="0" y="202130"/>
            <a:ext cx="12192000" cy="6686550"/>
          </a:xfrm>
          <a:prstGeom prst="rect">
            <a:avLst/>
          </a:prstGeom>
        </p:spPr>
      </p:pic>
      <p:sp>
        <p:nvSpPr>
          <p:cNvPr id="4" name="TextBox 3">
            <a:extLst>
              <a:ext uri="{FF2B5EF4-FFF2-40B4-BE49-F238E27FC236}">
                <a16:creationId xmlns:a16="http://schemas.microsoft.com/office/drawing/2014/main" id="{9C98E4CF-FD00-0FA1-6D5A-82C246653F5B}"/>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Commitment to Affordability </a:t>
            </a:r>
          </a:p>
        </p:txBody>
      </p:sp>
      <p:cxnSp>
        <p:nvCxnSpPr>
          <p:cNvPr id="5" name="Straight Connector 4">
            <a:extLst>
              <a:ext uri="{FF2B5EF4-FFF2-40B4-BE49-F238E27FC236}">
                <a16:creationId xmlns:a16="http://schemas.microsoft.com/office/drawing/2014/main" id="{D8AFF8F9-90A2-3A90-A854-88DAC9844457}"/>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A96362-4F94-3B6A-8B3D-7A2BDE5CD642}"/>
              </a:ext>
            </a:extLst>
          </p:cNvPr>
          <p:cNvSpPr txBox="1"/>
          <p:nvPr/>
        </p:nvSpPr>
        <p:spPr>
          <a:xfrm>
            <a:off x="1113907" y="2081868"/>
            <a:ext cx="10208026" cy="1228028"/>
          </a:xfrm>
          <a:prstGeom prst="rect">
            <a:avLst/>
          </a:prstGeom>
          <a:noFill/>
        </p:spPr>
        <p:txBody>
          <a:bodyPr wrap="square">
            <a:spAutoFit/>
          </a:bodyPr>
          <a:lstStyle/>
          <a:p>
            <a:pPr marL="0" marR="0" algn="ctr">
              <a:lnSpc>
                <a:spcPct val="107000"/>
              </a:lnSpc>
              <a:spcAft>
                <a:spcPts val="800"/>
              </a:spcAft>
            </a:pPr>
            <a:r>
              <a:rPr lang="en-US" sz="3600" b="1" kern="100" dirty="0">
                <a:effectLst/>
                <a:latin typeface="Lato" panose="020F0502020204030203" pitchFamily="34" charset="77"/>
                <a:ea typeface="Aptos" panose="020B0004020202020204" pitchFamily="34" charset="0"/>
                <a:cs typeface="Times New Roman" panose="02020603050405020304" pitchFamily="18" charset="0"/>
              </a:rPr>
              <a:t>Financial aid commitment</a:t>
            </a:r>
            <a:br>
              <a:rPr lang="en-US" sz="3600" kern="100" dirty="0">
                <a:effectLst/>
                <a:latin typeface="Lato" panose="020F0502020204030203" pitchFamily="34" charset="77"/>
                <a:ea typeface="Aptos" panose="020B0004020202020204" pitchFamily="34" charset="0"/>
                <a:cs typeface="Times New Roman" panose="02020603050405020304" pitchFamily="18" charset="0"/>
              </a:rPr>
            </a:br>
            <a:r>
              <a:rPr lang="en-US" sz="3600" kern="100" dirty="0">
                <a:effectLst/>
                <a:latin typeface="Lato" panose="020F0502020204030203" pitchFamily="34" charset="77"/>
                <a:ea typeface="Aptos" panose="020B0004020202020204" pitchFamily="34" charset="0"/>
                <a:cs typeface="Times New Roman" panose="02020603050405020304" pitchFamily="18" charset="0"/>
              </a:rPr>
              <a:t>(U of I system funding)</a:t>
            </a:r>
          </a:p>
        </p:txBody>
      </p:sp>
      <p:sp>
        <p:nvSpPr>
          <p:cNvPr id="7" name="TextBox 6">
            <a:extLst>
              <a:ext uri="{FF2B5EF4-FFF2-40B4-BE49-F238E27FC236}">
                <a16:creationId xmlns:a16="http://schemas.microsoft.com/office/drawing/2014/main" id="{E3184486-AEE4-BBFD-0166-6E379CC124EB}"/>
              </a:ext>
            </a:extLst>
          </p:cNvPr>
          <p:cNvSpPr txBox="1"/>
          <p:nvPr/>
        </p:nvSpPr>
        <p:spPr>
          <a:xfrm>
            <a:off x="0" y="3398922"/>
            <a:ext cx="6095999" cy="1569660"/>
          </a:xfrm>
          <a:prstGeom prst="rect">
            <a:avLst/>
          </a:prstGeom>
          <a:noFill/>
        </p:spPr>
        <p:txBody>
          <a:bodyPr wrap="square" anchor="ctr">
            <a:spAutoFit/>
          </a:bodyPr>
          <a:lstStyle/>
          <a:p>
            <a:pPr algn="ctr"/>
            <a:r>
              <a:rPr lang="en-US" sz="9600" spc="-300" baseline="30000" dirty="0">
                <a:solidFill>
                  <a:srgbClr val="13294B"/>
                </a:solidFill>
                <a:latin typeface="Oswald SemiBold" pitchFamily="2" charset="0"/>
              </a:rPr>
              <a:t>$</a:t>
            </a:r>
            <a:r>
              <a:rPr lang="en-US" sz="9600" spc="-300" dirty="0">
                <a:solidFill>
                  <a:srgbClr val="13294B"/>
                </a:solidFill>
                <a:latin typeface="Oswald SemiBold" pitchFamily="2" charset="0"/>
              </a:rPr>
              <a:t>239 Million   </a:t>
            </a:r>
            <a:endParaRPr lang="en-US" sz="9600" spc="-300" dirty="0">
              <a:solidFill>
                <a:srgbClr val="13294B"/>
              </a:solidFill>
            </a:endParaRPr>
          </a:p>
        </p:txBody>
      </p:sp>
      <p:sp>
        <p:nvSpPr>
          <p:cNvPr id="8" name="TextBox 7">
            <a:extLst>
              <a:ext uri="{FF2B5EF4-FFF2-40B4-BE49-F238E27FC236}">
                <a16:creationId xmlns:a16="http://schemas.microsoft.com/office/drawing/2014/main" id="{F3657CBC-EDD5-BA7A-A45C-0CCC5DCBEE6D}"/>
              </a:ext>
            </a:extLst>
          </p:cNvPr>
          <p:cNvSpPr txBox="1"/>
          <p:nvPr/>
        </p:nvSpPr>
        <p:spPr>
          <a:xfrm>
            <a:off x="-1" y="4830710"/>
            <a:ext cx="6095999" cy="619977"/>
          </a:xfrm>
          <a:prstGeom prst="rect">
            <a:avLst/>
          </a:prstGeom>
          <a:noFill/>
        </p:spPr>
        <p:txBody>
          <a:bodyPr wrap="square" anchor="ctr" anchorCtr="0">
            <a:noAutofit/>
          </a:bodyPr>
          <a:lstStyle/>
          <a:p>
            <a:pPr algn="ctr"/>
            <a:r>
              <a:rPr lang="en-US" sz="2100" dirty="0">
                <a:solidFill>
                  <a:srgbClr val="13294B"/>
                </a:solidFill>
                <a:latin typeface="Lato Black" panose="020F0A02020204030203" pitchFamily="34" charset="0"/>
              </a:rPr>
              <a:t>FY2019</a:t>
            </a:r>
            <a:endParaRPr lang="en-US" sz="2100" dirty="0">
              <a:solidFill>
                <a:srgbClr val="13294B"/>
              </a:solidFill>
              <a:latin typeface="Lato" panose="020F0502020204030203" pitchFamily="34" charset="0"/>
            </a:endParaRPr>
          </a:p>
        </p:txBody>
      </p:sp>
      <p:cxnSp>
        <p:nvCxnSpPr>
          <p:cNvPr id="9" name="Straight Connector 8">
            <a:extLst>
              <a:ext uri="{FF2B5EF4-FFF2-40B4-BE49-F238E27FC236}">
                <a16:creationId xmlns:a16="http://schemas.microsoft.com/office/drawing/2014/main" id="{5D7F3CFF-9184-A610-6F2E-D35194AA28B1}"/>
              </a:ext>
              <a:ext uri="{C183D7F6-B498-43B3-948B-1728B52AA6E4}">
                <adec:decorative xmlns:adec="http://schemas.microsoft.com/office/drawing/2017/decorative" val="1"/>
              </a:ext>
            </a:extLst>
          </p:cNvPr>
          <p:cNvCxnSpPr>
            <a:cxnSpLocks/>
          </p:cNvCxnSpPr>
          <p:nvPr/>
        </p:nvCxnSpPr>
        <p:spPr>
          <a:xfrm flipV="1">
            <a:off x="6096000" y="3593276"/>
            <a:ext cx="0" cy="1559972"/>
          </a:xfrm>
          <a:prstGeom prst="line">
            <a:avLst/>
          </a:prstGeom>
          <a:ln w="12700">
            <a:solidFill>
              <a:srgbClr val="13294B"/>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5264A90-D784-6EEF-B697-A3004A49B11B}"/>
              </a:ext>
            </a:extLst>
          </p:cNvPr>
          <p:cNvSpPr txBox="1"/>
          <p:nvPr/>
        </p:nvSpPr>
        <p:spPr>
          <a:xfrm>
            <a:off x="6121818" y="3398922"/>
            <a:ext cx="6070177" cy="1569660"/>
          </a:xfrm>
          <a:prstGeom prst="rect">
            <a:avLst/>
          </a:prstGeom>
          <a:noFill/>
        </p:spPr>
        <p:txBody>
          <a:bodyPr wrap="square" anchor="ctr">
            <a:spAutoFit/>
          </a:bodyPr>
          <a:lstStyle/>
          <a:p>
            <a:pPr algn="ctr"/>
            <a:r>
              <a:rPr lang="en-US" sz="9600" spc="-300" baseline="30000" dirty="0">
                <a:solidFill>
                  <a:srgbClr val="13294B"/>
                </a:solidFill>
                <a:latin typeface="Oswald SemiBold" pitchFamily="2" charset="0"/>
              </a:rPr>
              <a:t>$</a:t>
            </a:r>
            <a:r>
              <a:rPr lang="en-US" sz="9600" spc="-300" dirty="0">
                <a:solidFill>
                  <a:srgbClr val="13294B"/>
                </a:solidFill>
                <a:latin typeface="Oswald SemiBold" pitchFamily="2" charset="0"/>
              </a:rPr>
              <a:t>298 Million</a:t>
            </a:r>
            <a:endParaRPr lang="en-US" sz="9600" spc="-300" dirty="0">
              <a:solidFill>
                <a:srgbClr val="13294B"/>
              </a:solidFill>
            </a:endParaRPr>
          </a:p>
        </p:txBody>
      </p:sp>
      <p:sp>
        <p:nvSpPr>
          <p:cNvPr id="16" name="TextBox 15">
            <a:extLst>
              <a:ext uri="{FF2B5EF4-FFF2-40B4-BE49-F238E27FC236}">
                <a16:creationId xmlns:a16="http://schemas.microsoft.com/office/drawing/2014/main" id="{2C9E869A-ACF6-0EA7-9139-E46CD994C7A4}"/>
              </a:ext>
            </a:extLst>
          </p:cNvPr>
          <p:cNvSpPr txBox="1"/>
          <p:nvPr/>
        </p:nvSpPr>
        <p:spPr>
          <a:xfrm>
            <a:off x="6096000" y="4830710"/>
            <a:ext cx="6095998" cy="619977"/>
          </a:xfrm>
          <a:prstGeom prst="rect">
            <a:avLst/>
          </a:prstGeom>
          <a:noFill/>
        </p:spPr>
        <p:txBody>
          <a:bodyPr wrap="square" anchor="ctr" anchorCtr="0">
            <a:noAutofit/>
          </a:bodyPr>
          <a:lstStyle/>
          <a:p>
            <a:pPr algn="ctr"/>
            <a:r>
              <a:rPr lang="en-US" sz="2100" dirty="0">
                <a:solidFill>
                  <a:srgbClr val="13294B"/>
                </a:solidFill>
                <a:latin typeface="Lato Black" panose="020F0A02020204030203" pitchFamily="34" charset="0"/>
                <a:ea typeface="Times New Roman" panose="02020603050405020304" pitchFamily="18" charset="0"/>
              </a:rPr>
              <a:t>FY2024</a:t>
            </a:r>
            <a:endParaRPr lang="en-US" sz="2100" dirty="0">
              <a:solidFill>
                <a:srgbClr val="13294B"/>
              </a:solidFill>
              <a:latin typeface="Lato" panose="020F0502020204030203" pitchFamily="34" charset="0"/>
            </a:endParaRPr>
          </a:p>
        </p:txBody>
      </p:sp>
      <p:sp>
        <p:nvSpPr>
          <p:cNvPr id="13" name="TextBox 12">
            <a:extLst>
              <a:ext uri="{FF2B5EF4-FFF2-40B4-BE49-F238E27FC236}">
                <a16:creationId xmlns:a16="http://schemas.microsoft.com/office/drawing/2014/main" id="{BE3D176A-3412-1ABC-E8DF-6961DB0D9B04}"/>
              </a:ext>
            </a:extLst>
          </p:cNvPr>
          <p:cNvSpPr txBox="1"/>
          <p:nvPr/>
        </p:nvSpPr>
        <p:spPr>
          <a:xfrm>
            <a:off x="3025833" y="5899847"/>
            <a:ext cx="6384174" cy="393954"/>
          </a:xfrm>
          <a:prstGeom prst="rect">
            <a:avLst/>
          </a:prstGeom>
          <a:noFill/>
        </p:spPr>
        <p:txBody>
          <a:bodyPr wrap="square">
            <a:spAutoFit/>
          </a:bodyPr>
          <a:lstStyle/>
          <a:p>
            <a:pPr marL="0" marR="0" algn="ctr">
              <a:lnSpc>
                <a:spcPct val="107000"/>
              </a:lnSpc>
              <a:spcAft>
                <a:spcPts val="800"/>
              </a:spcAft>
            </a:pPr>
            <a:r>
              <a:rPr lang="en-US" sz="2000" b="1" kern="100" dirty="0">
                <a:solidFill>
                  <a:srgbClr val="13294B"/>
                </a:solidFill>
                <a:effectLst/>
                <a:latin typeface="Lato" panose="020F0502020204030203" pitchFamily="34" charset="77"/>
                <a:ea typeface="Aptos" panose="020B0004020202020204" pitchFamily="34" charset="0"/>
                <a:cs typeface="Times New Roman" panose="02020603050405020304" pitchFamily="18" charset="0"/>
              </a:rPr>
              <a:t>Increased by +$59 million, or 25%</a:t>
            </a:r>
          </a:p>
        </p:txBody>
      </p:sp>
    </p:spTree>
    <p:extLst>
      <p:ext uri="{BB962C8B-B14F-4D97-AF65-F5344CB8AC3E}">
        <p14:creationId xmlns:p14="http://schemas.microsoft.com/office/powerpoint/2010/main" val="21578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6" presetClass="emph" presetSubtype="0" fill="hold" nodeType="withEffect">
                                  <p:stCondLst>
                                    <p:cond delay="0"/>
                                  </p:stCondLst>
                                  <p:childTnLst>
                                    <p:animScale>
                                      <p:cBhvr>
                                        <p:cTn id="15" dur="2000" fill="hold"/>
                                        <p:tgtEl>
                                          <p:spTgt spid="5"/>
                                        </p:tgtEl>
                                      </p:cBhvr>
                                      <p:by x="150000" y="100000"/>
                                    </p:animScale>
                                  </p:childTnLst>
                                </p:cTn>
                              </p:par>
                              <p:par>
                                <p:cTn id="16" presetID="23" presetClass="emph" presetSubtype="0" fill="hold" nodeType="withEffect">
                                  <p:stCondLst>
                                    <p:cond delay="0"/>
                                  </p:stCondLst>
                                  <p:childTnLst>
                                    <p:animClr clrSpc="hsl" dir="cw">
                                      <p:cBhvr override="childStyle">
                                        <p:cTn id="17" dur="2000" fill="hold"/>
                                        <p:tgtEl>
                                          <p:spTgt spid="6"/>
                                        </p:tgtEl>
                                        <p:attrNameLst>
                                          <p:attrName>style.color</p:attrName>
                                        </p:attrNameLst>
                                      </p:cBhvr>
                                      <p:by>
                                        <p:hsl h="10842353" s="0" l="0"/>
                                      </p:by>
                                    </p:animClr>
                                    <p:animClr clrSpc="hsl" dir="cw">
                                      <p:cBhvr>
                                        <p:cTn id="18" dur="2000" fill="hold"/>
                                        <p:tgtEl>
                                          <p:spTgt spid="6"/>
                                        </p:tgtEl>
                                        <p:attrNameLst>
                                          <p:attrName>fillcolor</p:attrName>
                                        </p:attrNameLst>
                                      </p:cBhvr>
                                      <p:by>
                                        <p:hsl h="10842353" s="0" l="0"/>
                                      </p:by>
                                    </p:animClr>
                                    <p:animClr clrSpc="hsl" dir="cw">
                                      <p:cBhvr>
                                        <p:cTn id="19" dur="2000" fill="hold"/>
                                        <p:tgtEl>
                                          <p:spTgt spid="6"/>
                                        </p:tgtEl>
                                        <p:attrNameLst>
                                          <p:attrName>stroke.color</p:attrName>
                                        </p:attrNameLst>
                                      </p:cBhvr>
                                      <p:by>
                                        <p:hsl h="10842353" s="0" l="0"/>
                                      </p:by>
                                    </p:animClr>
                                    <p:set>
                                      <p:cBhvr>
                                        <p:cTn id="20" dur="2000" fill="hold"/>
                                        <p:tgtEl>
                                          <p:spTgt spid="6"/>
                                        </p:tgtEl>
                                        <p:attrNameLst>
                                          <p:attrName>fill.type</p:attrName>
                                        </p:attrNameLst>
                                      </p:cBhvr>
                                      <p:to>
                                        <p:strVal val="solid"/>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BB48CE-4FA8-12F8-14B1-02CA64A98110}"/>
              </a:ext>
            </a:extLst>
          </p:cNvPr>
          <p:cNvSpPr>
            <a:spLocks noGrp="1"/>
          </p:cNvSpPr>
          <p:nvPr>
            <p:ph type="title"/>
          </p:nvPr>
        </p:nvSpPr>
        <p:spPr>
          <a:xfrm>
            <a:off x="838200" y="-1313848"/>
            <a:ext cx="10515600" cy="1313848"/>
          </a:xfrm>
        </p:spPr>
        <p:txBody>
          <a:bodyPr/>
          <a:lstStyle/>
          <a:p>
            <a:r>
              <a:rPr lang="en-US" sz="4800" b="1" kern="1200" cap="all" spc="300" baseline="0" dirty="0">
                <a:solidFill>
                  <a:srgbClr val="0455A4"/>
                </a:solidFill>
                <a:effectLst/>
                <a:latin typeface="Lato" panose="020F0502020204030203" pitchFamily="34" charset="0"/>
                <a:ea typeface="+mj-ea"/>
                <a:cs typeface="+mj-cs"/>
              </a:rPr>
              <a:t>Growing faculty</a:t>
            </a:r>
            <a:r>
              <a:rPr lang="en-US" dirty="0">
                <a:effectLst/>
              </a:rPr>
              <a:t> </a:t>
            </a:r>
            <a:endParaRPr lang="en-US" dirty="0"/>
          </a:p>
        </p:txBody>
      </p:sp>
      <p:pic>
        <p:nvPicPr>
          <p:cNvPr id="4" name="Picture 3" descr="a professor looking at a project that students are working on">
            <a:extLst>
              <a:ext uri="{FF2B5EF4-FFF2-40B4-BE49-F238E27FC236}">
                <a16:creationId xmlns:a16="http://schemas.microsoft.com/office/drawing/2014/main" id="{C74D8AD7-051C-AF30-C04A-06BBB685DB03}"/>
              </a:ext>
            </a:extLst>
          </p:cNvPr>
          <p:cNvPicPr>
            <a:picLocks noChangeAspect="1"/>
          </p:cNvPicPr>
          <p:nvPr/>
        </p:nvPicPr>
        <p:blipFill>
          <a:blip r:embed="rId3">
            <a:alphaModFix amt="34000"/>
            <a:extLst>
              <a:ext uri="{28A0092B-C50C-407E-A947-70E740481C1C}">
                <a14:useLocalDpi xmlns:a14="http://schemas.microsoft.com/office/drawing/2010/main" val="0"/>
              </a:ext>
            </a:extLst>
          </a:blip>
          <a:srcRect l="42272" r="37919" b="18682"/>
          <a:stretch/>
        </p:blipFill>
        <p:spPr>
          <a:xfrm>
            <a:off x="-12035" y="175620"/>
            <a:ext cx="2441700" cy="6682380"/>
          </a:xfrm>
          <a:prstGeom prst="rect">
            <a:avLst/>
          </a:prstGeom>
        </p:spPr>
      </p:pic>
      <p:pic>
        <p:nvPicPr>
          <p:cNvPr id="24" name="Picture 23" descr="a professor teachingin front of a blackboard in a classroom setting ">
            <a:extLst>
              <a:ext uri="{FF2B5EF4-FFF2-40B4-BE49-F238E27FC236}">
                <a16:creationId xmlns:a16="http://schemas.microsoft.com/office/drawing/2014/main" id="{5644BFB2-CD8E-2D2B-0875-7DECA8AB004E}"/>
              </a:ext>
            </a:extLst>
          </p:cNvPr>
          <p:cNvPicPr>
            <a:picLocks noChangeAspect="1"/>
          </p:cNvPicPr>
          <p:nvPr/>
        </p:nvPicPr>
        <p:blipFill>
          <a:blip r:embed="rId4">
            <a:alphaModFix amt="34000"/>
            <a:extLst>
              <a:ext uri="{28A0092B-C50C-407E-A947-70E740481C1C}">
                <a14:useLocalDpi xmlns:a14="http://schemas.microsoft.com/office/drawing/2010/main" val="0"/>
              </a:ext>
            </a:extLst>
          </a:blip>
          <a:srcRect l="23516" t="2056" r="52868"/>
          <a:stretch/>
        </p:blipFill>
        <p:spPr>
          <a:xfrm>
            <a:off x="2431354" y="106876"/>
            <a:ext cx="2441700" cy="6751123"/>
          </a:xfrm>
          <a:prstGeom prst="rect">
            <a:avLst/>
          </a:prstGeom>
        </p:spPr>
      </p:pic>
      <p:pic>
        <p:nvPicPr>
          <p:cNvPr id="26" name="Picture 25" descr="a professor teaching in a classroom setting">
            <a:extLst>
              <a:ext uri="{FF2B5EF4-FFF2-40B4-BE49-F238E27FC236}">
                <a16:creationId xmlns:a16="http://schemas.microsoft.com/office/drawing/2014/main" id="{BED8E44C-7E8A-3850-465C-BB48953CBAB8}"/>
              </a:ext>
            </a:extLst>
          </p:cNvPr>
          <p:cNvPicPr>
            <a:picLocks noChangeAspect="1"/>
          </p:cNvPicPr>
          <p:nvPr/>
        </p:nvPicPr>
        <p:blipFill>
          <a:blip r:embed="rId5">
            <a:alphaModFix amt="34000"/>
            <a:extLst>
              <a:ext uri="{28A0092B-C50C-407E-A947-70E740481C1C}">
                <a14:useLocalDpi xmlns:a14="http://schemas.microsoft.com/office/drawing/2010/main" val="0"/>
              </a:ext>
            </a:extLst>
          </a:blip>
          <a:srcRect l="56216" t="-6531" r="19169" b="5349"/>
          <a:stretch/>
        </p:blipFill>
        <p:spPr>
          <a:xfrm>
            <a:off x="4874079" y="106877"/>
            <a:ext cx="2470033" cy="6751123"/>
          </a:xfrm>
          <a:prstGeom prst="rect">
            <a:avLst/>
          </a:prstGeom>
        </p:spPr>
      </p:pic>
      <p:pic>
        <p:nvPicPr>
          <p:cNvPr id="25" name="Picture 24" descr="a smiling professor teaching in a classroom setting">
            <a:extLst>
              <a:ext uri="{FF2B5EF4-FFF2-40B4-BE49-F238E27FC236}">
                <a16:creationId xmlns:a16="http://schemas.microsoft.com/office/drawing/2014/main" id="{446D1723-AC46-52E6-BDDD-C1D29CCC0657}"/>
              </a:ext>
            </a:extLst>
          </p:cNvPr>
          <p:cNvPicPr>
            <a:picLocks noChangeAspect="1"/>
          </p:cNvPicPr>
          <p:nvPr/>
        </p:nvPicPr>
        <p:blipFill>
          <a:blip r:embed="rId6">
            <a:alphaModFix amt="34000"/>
            <a:extLst>
              <a:ext uri="{28A0092B-C50C-407E-A947-70E740481C1C}">
                <a14:useLocalDpi xmlns:a14="http://schemas.microsoft.com/office/drawing/2010/main" val="0"/>
              </a:ext>
            </a:extLst>
          </a:blip>
          <a:srcRect l="35540" t="-5450" r="50520" b="50000"/>
          <a:stretch/>
        </p:blipFill>
        <p:spPr>
          <a:xfrm>
            <a:off x="7334016" y="175620"/>
            <a:ext cx="2519633" cy="6682380"/>
          </a:xfrm>
          <a:prstGeom prst="rect">
            <a:avLst/>
          </a:prstGeom>
        </p:spPr>
      </p:pic>
      <p:pic>
        <p:nvPicPr>
          <p:cNvPr id="27" name="Picture 26" descr="a professor teaching in a classroom setting">
            <a:extLst>
              <a:ext uri="{FF2B5EF4-FFF2-40B4-BE49-F238E27FC236}">
                <a16:creationId xmlns:a16="http://schemas.microsoft.com/office/drawing/2014/main" id="{A3CC96F9-8024-F25E-4368-D0B73C103E32}"/>
              </a:ext>
            </a:extLst>
          </p:cNvPr>
          <p:cNvPicPr>
            <a:picLocks noChangeAspect="1"/>
          </p:cNvPicPr>
          <p:nvPr/>
        </p:nvPicPr>
        <p:blipFill>
          <a:blip r:embed="rId7">
            <a:alphaModFix amt="34000"/>
            <a:extLst>
              <a:ext uri="{28A0092B-C50C-407E-A947-70E740481C1C}">
                <a14:useLocalDpi xmlns:a14="http://schemas.microsoft.com/office/drawing/2010/main" val="0"/>
              </a:ext>
            </a:extLst>
          </a:blip>
          <a:srcRect l="30232" t="-19193" r="45987" b="18390"/>
          <a:stretch/>
        </p:blipFill>
        <p:spPr>
          <a:xfrm>
            <a:off x="9855504" y="175620"/>
            <a:ext cx="2374856" cy="6682380"/>
          </a:xfrm>
          <a:prstGeom prst="rect">
            <a:avLst/>
          </a:prstGeom>
        </p:spPr>
      </p:pic>
      <p:sp>
        <p:nvSpPr>
          <p:cNvPr id="2" name="Rectangle 1" descr="Discovery Partners Institute headquarters in Chicago">
            <a:extLst>
              <a:ext uri="{FF2B5EF4-FFF2-40B4-BE49-F238E27FC236}">
                <a16:creationId xmlns:a16="http://schemas.microsoft.com/office/drawing/2014/main" id="{DDE93AEE-601F-D285-2B4E-87B54E9F6492}"/>
              </a:ext>
            </a:extLst>
          </p:cNvPr>
          <p:cNvSpPr/>
          <p:nvPr/>
        </p:nvSpPr>
        <p:spPr>
          <a:xfrm>
            <a:off x="-3" y="106877"/>
            <a:ext cx="12192001" cy="3665023"/>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3BF5E94-8EE8-41A0-35B7-FB1B7DCF25F5}"/>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Growing Faculty</a:t>
            </a:r>
            <a:endParaRPr lang="en-US" sz="4500" dirty="0">
              <a:ln w="31750">
                <a:noFill/>
              </a:ln>
              <a:solidFill>
                <a:srgbClr val="13294B"/>
              </a:solidFill>
              <a:latin typeface="Oswald Light" pitchFamily="2" charset="77"/>
            </a:endParaRPr>
          </a:p>
        </p:txBody>
      </p:sp>
      <p:cxnSp>
        <p:nvCxnSpPr>
          <p:cNvPr id="6" name="Straight Connector 5">
            <a:extLst>
              <a:ext uri="{FF2B5EF4-FFF2-40B4-BE49-F238E27FC236}">
                <a16:creationId xmlns:a16="http://schemas.microsoft.com/office/drawing/2014/main" id="{D8FA3787-0661-FA3D-E339-3309CDC73BEF}"/>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500B791-59B2-CE22-189D-090DC655246D}"/>
              </a:ext>
            </a:extLst>
          </p:cNvPr>
          <p:cNvSpPr txBox="1"/>
          <p:nvPr/>
        </p:nvSpPr>
        <p:spPr>
          <a:xfrm>
            <a:off x="-1" y="2033109"/>
            <a:ext cx="6095999" cy="619977"/>
          </a:xfrm>
          <a:prstGeom prst="rect">
            <a:avLst/>
          </a:prstGeom>
          <a:noFill/>
        </p:spPr>
        <p:txBody>
          <a:bodyPr wrap="square" anchor="ctr" anchorCtr="0">
            <a:noAutofit/>
          </a:bodyPr>
          <a:lstStyle/>
          <a:p>
            <a:pPr algn="ctr"/>
            <a:r>
              <a:rPr lang="en-US" sz="2100" dirty="0">
                <a:solidFill>
                  <a:srgbClr val="13294B"/>
                </a:solidFill>
                <a:latin typeface="Lato Black" panose="020F0A02020204030203" pitchFamily="34" charset="0"/>
              </a:rPr>
              <a:t>2018-2019 TENURE SYSTEM FACULTY</a:t>
            </a:r>
            <a:endParaRPr lang="en-US" sz="2100" dirty="0">
              <a:solidFill>
                <a:srgbClr val="13294B"/>
              </a:solidFill>
              <a:latin typeface="Lato" panose="020F0502020204030203" pitchFamily="34" charset="0"/>
            </a:endParaRPr>
          </a:p>
        </p:txBody>
      </p:sp>
      <p:sp>
        <p:nvSpPr>
          <p:cNvPr id="13" name="TextBox 12">
            <a:extLst>
              <a:ext uri="{FF2B5EF4-FFF2-40B4-BE49-F238E27FC236}">
                <a16:creationId xmlns:a16="http://schemas.microsoft.com/office/drawing/2014/main" id="{06CA501F-645D-D027-BB3F-A0CFEA0F6400}"/>
              </a:ext>
            </a:extLst>
          </p:cNvPr>
          <p:cNvSpPr txBox="1"/>
          <p:nvPr/>
        </p:nvSpPr>
        <p:spPr>
          <a:xfrm>
            <a:off x="0" y="4133118"/>
            <a:ext cx="6095999" cy="1263744"/>
          </a:xfrm>
          <a:prstGeom prst="rect">
            <a:avLst/>
          </a:prstGeom>
          <a:noFill/>
        </p:spPr>
        <p:txBody>
          <a:bodyPr wrap="square" anchor="ctr">
            <a:spAutoFit/>
          </a:bodyPr>
          <a:lstStyle/>
          <a:p>
            <a:pPr algn="ctr">
              <a:lnSpc>
                <a:spcPts val="7000"/>
              </a:lnSpc>
            </a:pPr>
            <a:r>
              <a:rPr lang="en-US" sz="16600" spc="-150" dirty="0">
                <a:solidFill>
                  <a:srgbClr val="13294B"/>
                </a:solidFill>
                <a:latin typeface="Oswald SemiBold" pitchFamily="2" charset="0"/>
              </a:rPr>
              <a:t>3,277</a:t>
            </a:r>
            <a:endParaRPr lang="en-US" sz="13800" spc="-300" dirty="0">
              <a:solidFill>
                <a:srgbClr val="13294B"/>
              </a:solidFill>
              <a:latin typeface="Oswald" pitchFamily="2" charset="77"/>
            </a:endParaRPr>
          </a:p>
        </p:txBody>
      </p:sp>
      <p:sp>
        <p:nvSpPr>
          <p:cNvPr id="11" name="TextBox 10">
            <a:extLst>
              <a:ext uri="{FF2B5EF4-FFF2-40B4-BE49-F238E27FC236}">
                <a16:creationId xmlns:a16="http://schemas.microsoft.com/office/drawing/2014/main" id="{52B9BBE4-42AA-51AA-9B05-DE32BF37DB6F}"/>
              </a:ext>
            </a:extLst>
          </p:cNvPr>
          <p:cNvSpPr txBox="1"/>
          <p:nvPr/>
        </p:nvSpPr>
        <p:spPr>
          <a:xfrm>
            <a:off x="-11701" y="5312457"/>
            <a:ext cx="6095998" cy="619977"/>
          </a:xfrm>
          <a:prstGeom prst="rect">
            <a:avLst/>
          </a:prstGeom>
          <a:noFill/>
        </p:spPr>
        <p:txBody>
          <a:bodyPr wrap="square" anchor="ctr" anchorCtr="0">
            <a:noAutofit/>
          </a:bodyPr>
          <a:lstStyle/>
          <a:p>
            <a:pPr algn="ctr"/>
            <a:r>
              <a:rPr lang="en-US" dirty="0">
                <a:solidFill>
                  <a:srgbClr val="13294B"/>
                </a:solidFill>
                <a:latin typeface="Lato Black" panose="020F0A02020204030203" pitchFamily="34" charset="0"/>
                <a:ea typeface="Times New Roman" panose="02020603050405020304" pitchFamily="18" charset="0"/>
              </a:rPr>
              <a:t>Total faculty 6,140</a:t>
            </a:r>
            <a:endParaRPr lang="en-US" dirty="0">
              <a:solidFill>
                <a:srgbClr val="13294B"/>
              </a:solidFill>
              <a:latin typeface="Lato" panose="020F0502020204030203" pitchFamily="34" charset="0"/>
            </a:endParaRPr>
          </a:p>
        </p:txBody>
      </p:sp>
      <p:cxnSp>
        <p:nvCxnSpPr>
          <p:cNvPr id="9" name="Straight Connector 8">
            <a:extLst>
              <a:ext uri="{FF2B5EF4-FFF2-40B4-BE49-F238E27FC236}">
                <a16:creationId xmlns:a16="http://schemas.microsoft.com/office/drawing/2014/main" id="{D117F2D2-D161-07A6-8A51-E8B091345F49}"/>
              </a:ext>
              <a:ext uri="{C183D7F6-B498-43B3-948B-1728B52AA6E4}">
                <adec:decorative xmlns:adec="http://schemas.microsoft.com/office/drawing/2017/decorative" val="1"/>
              </a:ext>
            </a:extLst>
          </p:cNvPr>
          <p:cNvCxnSpPr>
            <a:cxnSpLocks/>
          </p:cNvCxnSpPr>
          <p:nvPr/>
        </p:nvCxnSpPr>
        <p:spPr>
          <a:xfrm flipV="1">
            <a:off x="6096000" y="3215590"/>
            <a:ext cx="0" cy="1559972"/>
          </a:xfrm>
          <a:prstGeom prst="line">
            <a:avLst/>
          </a:prstGeom>
          <a:ln w="127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4C7E74-85FD-D3C9-32C7-84C3A4B75F5A}"/>
              </a:ext>
            </a:extLst>
          </p:cNvPr>
          <p:cNvSpPr txBox="1"/>
          <p:nvPr/>
        </p:nvSpPr>
        <p:spPr>
          <a:xfrm>
            <a:off x="6090406" y="2033109"/>
            <a:ext cx="6095999" cy="619977"/>
          </a:xfrm>
          <a:prstGeom prst="rect">
            <a:avLst/>
          </a:prstGeom>
          <a:noFill/>
        </p:spPr>
        <p:txBody>
          <a:bodyPr wrap="square" anchor="ctr" anchorCtr="0">
            <a:noAutofit/>
          </a:bodyPr>
          <a:lstStyle/>
          <a:p>
            <a:pPr algn="ctr"/>
            <a:r>
              <a:rPr lang="en-US" sz="2100" dirty="0">
                <a:solidFill>
                  <a:srgbClr val="13294B"/>
                </a:solidFill>
                <a:latin typeface="Lato Black" panose="020F0A02020204030203" pitchFamily="34" charset="0"/>
              </a:rPr>
              <a:t>2024-2025 TENURE SYSTEM FACULTY</a:t>
            </a:r>
            <a:endParaRPr lang="en-US" sz="2100" dirty="0">
              <a:solidFill>
                <a:srgbClr val="13294B"/>
              </a:solidFill>
              <a:latin typeface="Lato" panose="020F0502020204030203" pitchFamily="34" charset="0"/>
            </a:endParaRPr>
          </a:p>
        </p:txBody>
      </p:sp>
      <p:sp>
        <p:nvSpPr>
          <p:cNvPr id="17" name="TextBox 16">
            <a:extLst>
              <a:ext uri="{FF2B5EF4-FFF2-40B4-BE49-F238E27FC236}">
                <a16:creationId xmlns:a16="http://schemas.microsoft.com/office/drawing/2014/main" id="{9375D1BA-AE50-94BA-9D8D-EB4A27568EA1}"/>
              </a:ext>
            </a:extLst>
          </p:cNvPr>
          <p:cNvSpPr txBox="1"/>
          <p:nvPr/>
        </p:nvSpPr>
        <p:spPr>
          <a:xfrm>
            <a:off x="6090407" y="4133118"/>
            <a:ext cx="6095999" cy="1263744"/>
          </a:xfrm>
          <a:prstGeom prst="rect">
            <a:avLst/>
          </a:prstGeom>
          <a:noFill/>
        </p:spPr>
        <p:txBody>
          <a:bodyPr wrap="square" anchor="ctr">
            <a:spAutoFit/>
          </a:bodyPr>
          <a:lstStyle/>
          <a:p>
            <a:pPr algn="ctr">
              <a:lnSpc>
                <a:spcPts val="7000"/>
              </a:lnSpc>
            </a:pPr>
            <a:r>
              <a:rPr lang="en-US" sz="16600" spc="-150" dirty="0">
                <a:solidFill>
                  <a:srgbClr val="13294B"/>
                </a:solidFill>
                <a:latin typeface="Oswald SemiBold" pitchFamily="2" charset="0"/>
              </a:rPr>
              <a:t>3,540</a:t>
            </a:r>
            <a:endParaRPr lang="en-US" sz="13800" spc="-300" dirty="0">
              <a:solidFill>
                <a:srgbClr val="13294B"/>
              </a:solidFill>
              <a:latin typeface="Oswald" pitchFamily="2" charset="77"/>
            </a:endParaRPr>
          </a:p>
        </p:txBody>
      </p:sp>
      <p:sp>
        <p:nvSpPr>
          <p:cNvPr id="15" name="TextBox 14">
            <a:extLst>
              <a:ext uri="{FF2B5EF4-FFF2-40B4-BE49-F238E27FC236}">
                <a16:creationId xmlns:a16="http://schemas.microsoft.com/office/drawing/2014/main" id="{3D5C4EC9-2422-049D-D88E-E9C59A54D7C9}"/>
              </a:ext>
            </a:extLst>
          </p:cNvPr>
          <p:cNvSpPr txBox="1"/>
          <p:nvPr/>
        </p:nvSpPr>
        <p:spPr>
          <a:xfrm>
            <a:off x="6078706" y="5312457"/>
            <a:ext cx="6095998" cy="619977"/>
          </a:xfrm>
          <a:prstGeom prst="rect">
            <a:avLst/>
          </a:prstGeom>
          <a:noFill/>
        </p:spPr>
        <p:txBody>
          <a:bodyPr wrap="square" anchor="ctr" anchorCtr="0">
            <a:noAutofit/>
          </a:bodyPr>
          <a:lstStyle/>
          <a:p>
            <a:pPr algn="ctr"/>
            <a:r>
              <a:rPr lang="en-US" dirty="0">
                <a:solidFill>
                  <a:srgbClr val="13294B"/>
                </a:solidFill>
                <a:latin typeface="Lato Black" panose="020F0A02020204030203" pitchFamily="34" charset="0"/>
                <a:ea typeface="Times New Roman" panose="02020603050405020304" pitchFamily="18" charset="0"/>
              </a:rPr>
              <a:t>Total faculty 7,047</a:t>
            </a:r>
            <a:endParaRPr lang="en-US" dirty="0">
              <a:solidFill>
                <a:srgbClr val="13294B"/>
              </a:solidFill>
              <a:latin typeface="Lato" panose="020F0502020204030203" pitchFamily="34" charset="0"/>
            </a:endParaRPr>
          </a:p>
        </p:txBody>
      </p:sp>
    </p:spTree>
    <p:extLst>
      <p:ext uri="{BB962C8B-B14F-4D97-AF65-F5344CB8AC3E}">
        <p14:creationId xmlns:p14="http://schemas.microsoft.com/office/powerpoint/2010/main" val="1759055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6" presetClass="emph" presetSubtype="0" fill="hold" nodeType="withEffect">
                                  <p:stCondLst>
                                    <p:cond delay="0"/>
                                  </p:stCondLst>
                                  <p:childTnLst>
                                    <p:animScale>
                                      <p:cBhvr>
                                        <p:cTn id="12" dur="2000" fill="hold"/>
                                        <p:tgtEl>
                                          <p:spTgt spid="6"/>
                                        </p:tgtEl>
                                      </p:cBhvr>
                                      <p:by x="150000" y="100000"/>
                                    </p:animScale>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1" grpId="0"/>
      <p:bldP spid="16" grpId="0"/>
      <p:bldP spid="17" grpId="0"/>
      <p:bldP spid="15" grpId="0"/>
    </p:bld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2.xml><?xml version="1.0" encoding="utf-8"?>
<ds:datastoreItem xmlns:ds="http://schemas.openxmlformats.org/officeDocument/2006/customXml" ds:itemID="{55B062D1-1817-40C6-935B-64CF43EB750E}">
  <ds:schemaRefs>
    <ds:schemaRef ds:uri="http://schemas.microsoft.com/sharepoint/v3/contenttype/forms"/>
  </ds:schemaRefs>
</ds:datastoreItem>
</file>

<file path=customXml/itemProps3.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78978</TotalTime>
  <Words>2785</Words>
  <Application>Microsoft Macintosh PowerPoint</Application>
  <PresentationFormat>Widescreen</PresentationFormat>
  <Paragraphs>197</Paragraphs>
  <Slides>13</Slides>
  <Notes>13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Calibri</vt:lpstr>
      <vt:lpstr>Lato</vt:lpstr>
      <vt:lpstr>Oswald Light</vt:lpstr>
      <vt:lpstr>Courier New</vt:lpstr>
      <vt:lpstr>Lato Black</vt:lpstr>
      <vt:lpstr>Symbol</vt:lpstr>
      <vt:lpstr>Aptos</vt:lpstr>
      <vt:lpstr>Oswald</vt:lpstr>
      <vt:lpstr>Arial</vt:lpstr>
      <vt:lpstr>Oswald SemiBold</vt:lpstr>
      <vt:lpstr>2_Custom Design</vt:lpstr>
      <vt:lpstr>Office Theme</vt:lpstr>
      <vt:lpstr>2_Custom Design</vt:lpstr>
      <vt:lpstr>1_Office Theme</vt:lpstr>
      <vt:lpstr>Introduction</vt:lpstr>
      <vt:lpstr>2019-2024 – An Era of Progress </vt:lpstr>
      <vt:lpstr>Growing enrollment </vt:lpstr>
      <vt:lpstr>Expanding access for all </vt:lpstr>
      <vt:lpstr>Degrees awarded </vt:lpstr>
      <vt:lpstr>Black and Hispanic Graduates </vt:lpstr>
      <vt:lpstr>Tuition </vt:lpstr>
      <vt:lpstr>Commitment to Affordability </vt:lpstr>
      <vt:lpstr>Growing faculty </vt:lpstr>
      <vt:lpstr>Research &amp; Discovery </vt:lpstr>
      <vt:lpstr>Building for our future </vt:lpstr>
      <vt:lpstr>IMPACT </vt:lpstr>
      <vt:lpstr>Six Extraordinary Years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Martin, Steven Dee</cp:lastModifiedBy>
  <cp:revision>816</cp:revision>
  <cp:lastPrinted>2023-09-14T20:48:24Z</cp:lastPrinted>
  <dcterms:created xsi:type="dcterms:W3CDTF">2021-03-01T19:31:35Z</dcterms:created>
  <dcterms:modified xsi:type="dcterms:W3CDTF">2024-11-12T15:33:15Z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