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91" r:id="rId5"/>
  </p:sldMasterIdLst>
  <p:notesMasterIdLst>
    <p:notesMasterId r:id="rId13"/>
  </p:notesMasterIdLst>
  <p:sldIdLst>
    <p:sldId id="272" r:id="rId6"/>
    <p:sldId id="288" r:id="rId7"/>
    <p:sldId id="311" r:id="rId8"/>
    <p:sldId id="307" r:id="rId9"/>
    <p:sldId id="309" r:id="rId10"/>
    <p:sldId id="308" r:id="rId11"/>
    <p:sldId id="275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Lato Black" panose="020F0502020204030203" pitchFamily="34" charset="0"/>
      <p:bold r:id="rId24"/>
      <p:boldItalic r:id="rId25"/>
    </p:embeddedFont>
    <p:embeddedFont>
      <p:font typeface="Oswald" panose="020B0604020202020204" pitchFamily="2" charset="0"/>
      <p:regular r:id="rId26"/>
      <p:bold r:id="rId27"/>
    </p:embeddedFont>
    <p:embeddedFont>
      <p:font typeface="Oswald SemiBold" panose="00000700000000000000" pitchFamily="2" charset="0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3" pos="6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13294B"/>
    <a:srgbClr val="0455A4"/>
    <a:srgbClr val="E8E9EA"/>
    <a:srgbClr val="E84A27"/>
    <a:srgbClr val="D50032"/>
    <a:srgbClr val="A5A8AA"/>
    <a:srgbClr val="5E666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4" autoAdjust="0"/>
    <p:restoredTop sz="86442" autoAdjust="0"/>
  </p:normalViewPr>
  <p:slideViewPr>
    <p:cSldViewPr snapToGrid="0">
      <p:cViewPr varScale="1">
        <p:scale>
          <a:sx n="140" d="100"/>
          <a:sy n="140" d="100"/>
        </p:scale>
        <p:origin x="2466" y="126"/>
      </p:cViewPr>
      <p:guideLst>
        <p:guide orient="horz" pos="936"/>
        <p:guide pos="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5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6F298-A394-4CE1-A654-FE1BC5C038A1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A1E8-C096-463C-BF8B-4CB4AA05D4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3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3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34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B977B8-DE59-4919-8FFF-71522113DE5E}"/>
              </a:ext>
            </a:extLst>
          </p:cNvPr>
          <p:cNvSpPr txBox="1">
            <a:spLocks/>
          </p:cNvSpPr>
          <p:nvPr userDrawn="1"/>
        </p:nvSpPr>
        <p:spPr>
          <a:xfrm>
            <a:off x="745599" y="2139455"/>
            <a:ext cx="11065401" cy="2306637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65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90ECCEC9-725D-49C6-8096-E7021C01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0A29B2-7BDB-4463-94AD-975EDA52D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647"/>
            <a:ext cx="10515600" cy="3536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118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8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14A6C7D4-AE95-4D81-8EC0-54CC6A9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9654DD-E4D6-4CF3-A9E0-564310B3469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28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9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A6228B85-D19C-41D6-9E07-4401B5929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7459766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3E721E-5DF8-412F-928F-E576383D9C0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4367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0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9A5C3BB4-FA16-45B8-A9D3-F0D05B98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3281D7-F150-4E0E-A844-F5B1A2E5954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653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E603ED-9F8C-429B-B551-4CAC6775A12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Placeholder 10">
            <a:extLst>
              <a:ext uri="{FF2B5EF4-FFF2-40B4-BE49-F238E27FC236}">
                <a16:creationId xmlns:a16="http://schemas.microsoft.com/office/drawing/2014/main" id="{50E7882C-C489-4F9F-B391-DC83482D0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065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06F0B74D-76F5-49DE-BC1E-07A3933A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274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5FE394F-A334-4167-90DD-5A662FD6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49015A-19E5-4F62-8694-C03378168A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A4DB0FFB-2C34-4B3B-95BB-057D3A83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1B28D7-6742-4F0D-930C-1815724E8AC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69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5F4D61-3B78-4602-9334-55445ABC8156}"/>
              </a:ext>
            </a:extLst>
          </p:cNvPr>
          <p:cNvSpPr/>
          <p:nvPr userDrawn="1"/>
        </p:nvSpPr>
        <p:spPr>
          <a:xfrm>
            <a:off x="838200" y="5486400"/>
            <a:ext cx="114300" cy="716756"/>
          </a:xfrm>
          <a:prstGeom prst="rect">
            <a:avLst/>
          </a:prstGeom>
          <a:solidFill>
            <a:srgbClr val="045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C18E370A-8F4D-4EB3-A70B-459E1D8A59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3" y="684494"/>
            <a:ext cx="2409448" cy="9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3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rgbClr val="0455A4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92AFD-7A9A-40A7-8EAE-A7582B8CF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CD4F-7C42-4FCA-8F1D-86180702860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5953EA-594D-4F23-8B22-847853613CA0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03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71" r:id="rId3"/>
    <p:sldLayoutId id="2147483672" r:id="rId4"/>
    <p:sldLayoutId id="2147483670" r:id="rId5"/>
    <p:sldLayoutId id="2147483664" r:id="rId6"/>
    <p:sldLayoutId id="214748369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rgbClr val="13294B"/>
          </a:solidFill>
          <a:latin typeface="Oswald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F1DE2C-D316-45C8-92A5-CADEDE3056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5289" y="2556509"/>
            <a:ext cx="7230291" cy="26161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cap="none" spc="0" dirty="0">
                <a:solidFill>
                  <a:srgbClr val="13294B"/>
                </a:solidFill>
                <a:latin typeface="Oswald SemiBold" pitchFamily="2" charset="0"/>
                <a:ea typeface="+mn-ea"/>
                <a:cs typeface="+mn-cs"/>
              </a:rPr>
              <a:t>USC: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  <a:t>AREAS </a:t>
            </a:r>
            <a:b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</a:b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  <a:t>OF CONCERN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3294B"/>
              </a:solidFill>
              <a:effectLst/>
              <a:uLnTx/>
              <a:uFillTx/>
              <a:latin typeface="Oswald SemiBold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8E6C1B-CFA9-46B7-BB1A-465E20502049}"/>
              </a:ext>
            </a:extLst>
          </p:cNvPr>
          <p:cNvSpPr txBox="1"/>
          <p:nvPr/>
        </p:nvSpPr>
        <p:spPr>
          <a:xfrm>
            <a:off x="1104900" y="5495714"/>
            <a:ext cx="5457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  <a:t>Celest Weuve, USC Chair</a:t>
            </a:r>
          </a:p>
          <a:p>
            <a: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  <a:t>November 16, 2023</a:t>
            </a:r>
          </a:p>
        </p:txBody>
      </p:sp>
    </p:spTree>
    <p:extLst>
      <p:ext uri="{BB962C8B-B14F-4D97-AF65-F5344CB8AC3E}">
        <p14:creationId xmlns:p14="http://schemas.microsoft.com/office/powerpoint/2010/main" val="272711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6FB7A5-BCD1-44F1-BD1C-8023E389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779" y="705889"/>
            <a:ext cx="10515600" cy="131384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E8E9EA"/>
                </a:solidFill>
                <a:latin typeface="Oswald" pitchFamily="2" charset="0"/>
              </a:rPr>
              <a:t>Tier II Pensions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B1FA8-21BD-46B1-B21D-CCAB3757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259" y="1717480"/>
            <a:ext cx="1450482" cy="89168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D1972-7C0A-608B-DEE2-A035C033394F}"/>
              </a:ext>
            </a:extLst>
          </p:cNvPr>
          <p:cNvSpPr txBox="1">
            <a:spLocks/>
          </p:cNvSpPr>
          <p:nvPr/>
        </p:nvSpPr>
        <p:spPr>
          <a:xfrm>
            <a:off x="1195579" y="2019737"/>
            <a:ext cx="9348595" cy="39986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Are we providing adequate benefits to meet Safe Harbor criteria? </a:t>
            </a:r>
          </a:p>
          <a:p>
            <a:r>
              <a:rPr lang="en-US" dirty="0">
                <a:solidFill>
                  <a:schemeClr val="bg1"/>
                </a:solidFill>
              </a:rPr>
              <a:t>Expectations for benefits are changing, especially among new and younger hires (e.g., caregiving support)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594ADB-B7BE-3C5C-A429-2FEEB12933BB}"/>
              </a:ext>
            </a:extLst>
          </p:cNvPr>
          <p:cNvSpPr txBox="1"/>
          <p:nvPr/>
        </p:nvSpPr>
        <p:spPr>
          <a:xfrm>
            <a:off x="804238" y="6310708"/>
            <a:ext cx="1820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61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6FB7A5-BCD1-44F1-BD1C-8023E389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779" y="705889"/>
            <a:ext cx="10515600" cy="131384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E8E9EA"/>
                </a:solidFill>
                <a:latin typeface="Oswald" pitchFamily="2" charset="0"/>
              </a:rPr>
              <a:t>Artificial Intelligence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B1FA8-21BD-46B1-B21D-CCAB3757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259" y="1717480"/>
            <a:ext cx="1450482" cy="89168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D1972-7C0A-608B-DEE2-A035C033394F}"/>
              </a:ext>
            </a:extLst>
          </p:cNvPr>
          <p:cNvSpPr txBox="1">
            <a:spLocks/>
          </p:cNvSpPr>
          <p:nvPr/>
        </p:nvSpPr>
        <p:spPr>
          <a:xfrm>
            <a:off x="1195579" y="2019737"/>
            <a:ext cx="9348595" cy="39986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Threats and opportunities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594ADB-B7BE-3C5C-A429-2FEEB12933BB}"/>
              </a:ext>
            </a:extLst>
          </p:cNvPr>
          <p:cNvSpPr txBox="1"/>
          <p:nvPr/>
        </p:nvSpPr>
        <p:spPr>
          <a:xfrm>
            <a:off x="804238" y="6310708"/>
            <a:ext cx="1820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93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6FB7A5-BCD1-44F1-BD1C-8023E389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779" y="705889"/>
            <a:ext cx="10515600" cy="131384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E8E9EA"/>
                </a:solidFill>
                <a:latin typeface="Oswald" pitchFamily="2" charset="0"/>
              </a:rPr>
              <a:t>Academic Responsibility &amp; Freedom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B1FA8-21BD-46B1-B21D-CCAB3757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259" y="1717480"/>
            <a:ext cx="1450482" cy="89168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D1972-7C0A-608B-DEE2-A035C033394F}"/>
              </a:ext>
            </a:extLst>
          </p:cNvPr>
          <p:cNvSpPr txBox="1">
            <a:spLocks/>
          </p:cNvSpPr>
          <p:nvPr/>
        </p:nvSpPr>
        <p:spPr>
          <a:xfrm>
            <a:off x="1195579" y="2019737"/>
            <a:ext cx="9348595" cy="39986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Responsibility of faculty</a:t>
            </a:r>
          </a:p>
          <a:p>
            <a:r>
              <a:rPr lang="en-US" dirty="0">
                <a:solidFill>
                  <a:schemeClr val="bg1"/>
                </a:solidFill>
              </a:rPr>
              <a:t>Responsibility of students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5A5FE-FE6A-A2F3-F595-BF53F74EA874}"/>
              </a:ext>
            </a:extLst>
          </p:cNvPr>
          <p:cNvSpPr txBox="1"/>
          <p:nvPr/>
        </p:nvSpPr>
        <p:spPr>
          <a:xfrm>
            <a:off x="804238" y="6310708"/>
            <a:ext cx="1820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94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6FB7A5-BCD1-44F1-BD1C-8023E389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779" y="705889"/>
            <a:ext cx="10515600" cy="1313848"/>
          </a:xfrm>
        </p:spPr>
        <p:txBody>
          <a:bodyPr>
            <a:normAutofit/>
          </a:bodyPr>
          <a:lstStyle/>
          <a:p>
            <a:r>
              <a:rPr lang="en-US" dirty="0"/>
              <a:t>Creating A respectful workplace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B1FA8-21BD-46B1-B21D-CCAB3757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259" y="1717480"/>
            <a:ext cx="1450482" cy="89168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D1972-7C0A-608B-DEE2-A035C033394F}"/>
              </a:ext>
            </a:extLst>
          </p:cNvPr>
          <p:cNvSpPr txBox="1">
            <a:spLocks/>
          </p:cNvSpPr>
          <p:nvPr/>
        </p:nvSpPr>
        <p:spPr>
          <a:xfrm>
            <a:off x="1330036" y="2019737"/>
            <a:ext cx="10861964" cy="39986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Encouraging academic freedom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Building an inclusive environment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Enhanced training and clear expectations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Accountability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82219-D6A4-8E8E-B29D-1BE6B2E90BDB}"/>
              </a:ext>
            </a:extLst>
          </p:cNvPr>
          <p:cNvSpPr txBox="1"/>
          <p:nvPr/>
        </p:nvSpPr>
        <p:spPr>
          <a:xfrm>
            <a:off x="804238" y="6310708"/>
            <a:ext cx="1820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34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D2B4BD8-151B-1AFA-9A1F-335D15CD4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6FB7A5-BCD1-44F1-BD1C-8023E389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48216"/>
            <a:ext cx="10515600" cy="13138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3294B"/>
                </a:solidFill>
              </a:rPr>
              <a:t>Increased opportunities for collaboration across universities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B1FA8-21BD-46B1-B21D-CCAB3757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259" y="1717480"/>
            <a:ext cx="1450482" cy="89168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13294B"/>
              </a:highlight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D1972-7C0A-608B-DEE2-A035C033394F}"/>
              </a:ext>
            </a:extLst>
          </p:cNvPr>
          <p:cNvSpPr txBox="1">
            <a:spLocks/>
          </p:cNvSpPr>
          <p:nvPr/>
        </p:nvSpPr>
        <p:spPr>
          <a:xfrm>
            <a:off x="1209665" y="2208607"/>
            <a:ext cx="9348595" cy="39986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13294B"/>
                </a:solidFill>
              </a:rPr>
              <a:t>Communication/Interactions/Research</a:t>
            </a:r>
          </a:p>
          <a:p>
            <a:pPr lvl="1"/>
            <a:r>
              <a:rPr lang="en-US" dirty="0">
                <a:solidFill>
                  <a:srgbClr val="13294B"/>
                </a:solidFill>
              </a:rPr>
              <a:t>Discipline specific introductions/seminars</a:t>
            </a:r>
          </a:p>
          <a:p>
            <a:pPr lvl="1"/>
            <a:r>
              <a:rPr lang="en-US" dirty="0">
                <a:solidFill>
                  <a:srgbClr val="13294B"/>
                </a:solidFill>
              </a:rPr>
              <a:t>Grants for collaboration between multiple universities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rgbClr val="13294B"/>
                </a:solidFill>
              </a:rPr>
              <a:t>Incentives for intra-system collaborations</a:t>
            </a:r>
          </a:p>
          <a:p>
            <a:r>
              <a:rPr lang="en-US">
                <a:solidFill>
                  <a:srgbClr val="13294B"/>
                </a:solidFill>
              </a:rPr>
              <a:t>Academic promotion</a:t>
            </a:r>
            <a:endParaRPr lang="en-US" dirty="0">
              <a:solidFill>
                <a:srgbClr val="13294B"/>
              </a:solidFill>
            </a:endParaRPr>
          </a:p>
          <a:p>
            <a:pPr lvl="1"/>
            <a:r>
              <a:rPr lang="en-US" dirty="0">
                <a:solidFill>
                  <a:srgbClr val="13294B"/>
                </a:solidFill>
              </a:rPr>
              <a:t>Identify programs/centers of excellence when available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AEF58-CCF5-23B8-B15D-9D9707E081EF}"/>
              </a:ext>
            </a:extLst>
          </p:cNvPr>
          <p:cNvSpPr txBox="1"/>
          <p:nvPr/>
        </p:nvSpPr>
        <p:spPr>
          <a:xfrm>
            <a:off x="804238" y="6310708"/>
            <a:ext cx="1820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3366"/>
                </a:solidFill>
              </a:rPr>
              <a:t>6</a:t>
            </a:r>
            <a:endParaRPr lang="en-US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5F90D18-E7C3-ED94-23CD-93E222081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2122"/>
            <a:ext cx="10515600" cy="9452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Questions?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90A563-B01D-4A26-3953-6DDA38E48DFB}"/>
              </a:ext>
            </a:extLst>
          </p:cNvPr>
          <p:cNvSpPr txBox="1"/>
          <p:nvPr/>
        </p:nvSpPr>
        <p:spPr>
          <a:xfrm>
            <a:off x="2442482" y="4819650"/>
            <a:ext cx="293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Celest Weuve</a:t>
            </a:r>
          </a:p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USC Chair   </a:t>
            </a:r>
          </a:p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cweuv2@uis.edu</a:t>
            </a:r>
          </a:p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217.206.8414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404C7-BE54-DF0B-EE0B-28BF113B6858}"/>
              </a:ext>
            </a:extLst>
          </p:cNvPr>
          <p:cNvSpPr txBox="1"/>
          <p:nvPr/>
        </p:nvSpPr>
        <p:spPr>
          <a:xfrm>
            <a:off x="5576207" y="4819650"/>
            <a:ext cx="3524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David Perryn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Administrative Aide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dperryn@uillinois.edu 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217.300.7448</a:t>
            </a:r>
          </a:p>
          <a:p>
            <a:pPr algn="r"/>
            <a:endParaRPr lang="en-US" sz="1800" cap="none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99EEE8-CC5C-E149-6B35-DF820CBAC4AB}"/>
              </a:ext>
            </a:extLst>
          </p:cNvPr>
          <p:cNvSpPr txBox="1"/>
          <p:nvPr/>
        </p:nvSpPr>
        <p:spPr>
          <a:xfrm>
            <a:off x="804238" y="6310708"/>
            <a:ext cx="1820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06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3371CF0AE884FA3CFA8ECBA86DC97" ma:contentTypeVersion="2" ma:contentTypeDescription="Create a new document." ma:contentTypeScope="" ma:versionID="85174b38de3c4f0982a20c61c982e22d">
  <xsd:schema xmlns:xsd="http://www.w3.org/2001/XMLSchema" xmlns:xs="http://www.w3.org/2001/XMLSchema" xmlns:p="http://schemas.microsoft.com/office/2006/metadata/properties" xmlns:ns3="1a829a0c-9641-4374-8d38-adbe0028bfe2" targetNamespace="http://schemas.microsoft.com/office/2006/metadata/properties" ma:root="true" ma:fieldsID="ba500a4f07786b2db34b1153211ad9b2" ns3:_="">
    <xsd:import namespace="1a829a0c-9641-4374-8d38-adbe0028bf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29a0c-9641-4374-8d38-adbe0028bf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B062D1-1817-40C6-935B-64CF43EB75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939B39-AE06-4702-B7FA-29D270E3DF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29a0c-9641-4374-8d38-adbe0028bf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3AABBF-436C-48D6-8ED7-3457F016BC7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a829a0c-9641-4374-8d38-adbe0028bfe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13224</TotalTime>
  <Words>156</Words>
  <Application>Microsoft Office PowerPoint</Application>
  <PresentationFormat>Widescreen</PresentationFormat>
  <Paragraphs>40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Lato</vt:lpstr>
      <vt:lpstr>Calibri Light</vt:lpstr>
      <vt:lpstr>Oswald SemiBold</vt:lpstr>
      <vt:lpstr>Calibri</vt:lpstr>
      <vt:lpstr>Lato Black</vt:lpstr>
      <vt:lpstr>Oswald</vt:lpstr>
      <vt:lpstr>Arial</vt:lpstr>
      <vt:lpstr>Office Theme</vt:lpstr>
      <vt:lpstr>2_Custom Design</vt:lpstr>
      <vt:lpstr>USC: AREAS  OF CONCERN </vt:lpstr>
      <vt:lpstr>Tier II Pensions</vt:lpstr>
      <vt:lpstr>Artificial Intelligence</vt:lpstr>
      <vt:lpstr>Academic Responsibility &amp; Freedom</vt:lpstr>
      <vt:lpstr>Creating A respectful workplace</vt:lpstr>
      <vt:lpstr>Increased opportunities for collaboration across universities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System Powerpoint Template</dc:subject>
  <dc:creator>Martin, Steven Dee</dc:creator>
  <cp:lastModifiedBy>Arjav Malay</cp:lastModifiedBy>
  <cp:revision>136</cp:revision>
  <dcterms:created xsi:type="dcterms:W3CDTF">2021-03-01T19:31:35Z</dcterms:created>
  <dcterms:modified xsi:type="dcterms:W3CDTF">2023-11-13T19:38:59Z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0x01010043D3371CF0AE884FA3CFA8ECBA86DC97</vt:lpwstr>
  </property>
</Properties>
</file>