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  <p:sldMasterId id="2147483694" r:id="rId5"/>
    <p:sldMasterId id="2147483713" r:id="rId6"/>
    <p:sldMasterId id="2147483726" r:id="rId7"/>
  </p:sldMasterIdLst>
  <p:notesMasterIdLst>
    <p:notesMasterId r:id="rId14"/>
  </p:notesMasterIdLst>
  <p:sldIdLst>
    <p:sldId id="324" r:id="rId8"/>
    <p:sldId id="548" r:id="rId9"/>
    <p:sldId id="541" r:id="rId10"/>
    <p:sldId id="610" r:id="rId11"/>
    <p:sldId id="597" r:id="rId12"/>
    <p:sldId id="55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ehr, Sarah Marie" initials="ZSM" lastIdx="1" clrIdx="0"/>
  <p:cmAuthor id="2" name="Graham, Lorraine Paula" initials="GLP" lastIdx="1" clrIdx="1">
    <p:extLst>
      <p:ext uri="{19B8F6BF-5375-455C-9EA6-DF929625EA0E}">
        <p15:presenceInfo xmlns:p15="http://schemas.microsoft.com/office/powerpoint/2012/main" userId="S::lpgraham@illinois.edu::45a50b55-a1a1-4ad7-a346-c63d3513494c" providerId="AD"/>
      </p:ext>
    </p:extLst>
  </p:cmAuthor>
  <p:cmAuthor id="3" name="Ghosh, Avijit" initials="GA" lastIdx="4" clrIdx="2">
    <p:extLst>
      <p:ext uri="{19B8F6BF-5375-455C-9EA6-DF929625EA0E}">
        <p15:presenceInfo xmlns:p15="http://schemas.microsoft.com/office/powerpoint/2012/main" userId="S::ghosha@illinois.edu::ec7d7acd-7f98-4df6-a7f9-4f94768a6ec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73E1"/>
    <a:srgbClr val="699BFF"/>
    <a:srgbClr val="8BB2FF"/>
    <a:srgbClr val="000000"/>
    <a:srgbClr val="003366"/>
    <a:srgbClr val="C00000"/>
    <a:srgbClr val="E84A27"/>
    <a:srgbClr val="0556A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0" autoAdjust="0"/>
    <p:restoredTop sz="86410" autoAdjust="0"/>
  </p:normalViewPr>
  <p:slideViewPr>
    <p:cSldViewPr snapToGrid="0" snapToObjects="1">
      <p:cViewPr varScale="1">
        <p:scale>
          <a:sx n="74" d="100"/>
          <a:sy n="74" d="100"/>
        </p:scale>
        <p:origin x="14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 b="0" i="0"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 b="0" i="0">
                <a:latin typeface="Avenir Book" charset="0"/>
              </a:defRPr>
            </a:lvl1pPr>
          </a:lstStyle>
          <a:p>
            <a:fld id="{1805B479-0BC6-4441-8713-8572ADA9407C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1"/>
            <a:ext cx="5486400" cy="3600450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 b="0" i="0">
                <a:latin typeface="Avenir Book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 b="0" i="0">
                <a:latin typeface="Avenir Book" charset="0"/>
              </a:defRPr>
            </a:lvl1pPr>
          </a:lstStyle>
          <a:p>
            <a:fld id="{BBD21709-6166-EE47-A75A-7D2D6B1AE3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5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venir Book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48">
              <a:defRPr/>
            </a:pPr>
            <a:fld id="{E82D61CB-F0B2-416C-AF13-90F90B71FCB7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4248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50694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21709-6166-EE47-A75A-7D2D6B1AE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81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21709-6166-EE47-A75A-7D2D6B1AE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81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D21709-6166-EE47-A75A-7D2D6B1AE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00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9" r="24152" b="24042"/>
          <a:stretch/>
        </p:blipFill>
        <p:spPr>
          <a:xfrm>
            <a:off x="-1" y="-1"/>
            <a:ext cx="12192001" cy="3716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721768"/>
            <a:ext cx="12192000" cy="3136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405" y="4100212"/>
            <a:ext cx="10548395" cy="727507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4D8-435F-473A-8FB7-E6DA8F7791F1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27720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21802" y="5585708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Time Location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/>
          <a:stretch/>
        </p:blipFill>
        <p:spPr>
          <a:xfrm>
            <a:off x="3015047" y="191171"/>
            <a:ext cx="8448879" cy="5091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5"/>
          <a:stretch/>
        </p:blipFill>
        <p:spPr>
          <a:xfrm>
            <a:off x="752518" y="212377"/>
            <a:ext cx="1962823" cy="816354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B15EE8-F6F8-5046-8C05-78C8C05863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0A5C-6AC9-46B1-B729-BAB969C45D15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28948-D260-FE46-9899-902E02D2E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78110-7115-40A7-A364-FB872E5C4FD2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68E8ED-230A-4A9B-9F82-B34DC78857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B2BBCB-5B73-4274-AEF6-B742D6076E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73273"/>
            <a:ext cx="12192000" cy="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3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17D3AB56-D6B6-44F9-BDA2-89FAEDAD4A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518-96AE-43BC-B5B6-A57217B4AB7E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33A18-EB31-472D-BEC9-16508040B8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85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5677-CC03-4F67-BD8A-3A4B0F3FADF6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1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33A0-4288-434F-8A5D-D929A358F0C9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68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35D7-7F02-45C3-9BD2-683BB2EE4E50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4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77E4A-7A1D-4A57-95E9-4F872E2E1127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C87903-CB19-465E-BF55-3453B7E56B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B47A87-9D31-4253-8564-31040B7B87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673273"/>
            <a:ext cx="12192000" cy="18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82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person, x-ray film&#10;&#10;Description automatically generated">
            <a:extLst>
              <a:ext uri="{FF2B5EF4-FFF2-40B4-BE49-F238E27FC236}">
                <a16:creationId xmlns:a16="http://schemas.microsoft.com/office/drawing/2014/main" id="{749BB29D-B5BE-485E-94B8-9A9259DA7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4B19E-20AC-40AF-A10E-96A9DFC4050E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7AB3F4-52FC-4A64-87DA-B311180A3D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0AA734-41A9-4BA4-ADC8-3471499090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673273"/>
            <a:ext cx="12192000" cy="184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283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BDD9F-6D07-45B0-9F7A-82592329E98F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58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56C34-F8F1-4ABE-AEB1-B4B31DE1C05C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223"/>
            <a:ext cx="10515600" cy="442182"/>
          </a:xfrm>
        </p:spPr>
        <p:txBody>
          <a:bodyPr>
            <a:normAutofit/>
          </a:bodyPr>
          <a:lstStyle>
            <a:lvl1pPr algn="ctr">
              <a:defRPr sz="2800" spc="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2000" spc="30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 b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600" b="1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 b="1" spc="300">
                <a:solidFill>
                  <a:schemeClr val="accent6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CDB0-3A96-447A-8C20-A1AD9BFB9462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63B63-7428-0F49-BC98-BF722B39E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F682-3847-423B-9244-2B867F7DA189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562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D739-912B-48AA-B16A-425047FD8DF3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0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B946E1AD-D369-5E4E-9D6C-5AD681535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" t="11165" r="24252" b="20025"/>
          <a:stretch/>
        </p:blipFill>
        <p:spPr>
          <a:xfrm>
            <a:off x="-19050" y="-476008"/>
            <a:ext cx="12211051" cy="568084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99C2D77-DE6D-BE4A-9E75-B0EB1B4C5085}"/>
              </a:ext>
            </a:extLst>
          </p:cNvPr>
          <p:cNvSpPr/>
          <p:nvPr userDrawn="1"/>
        </p:nvSpPr>
        <p:spPr>
          <a:xfrm>
            <a:off x="-16398" y="4827180"/>
            <a:ext cx="12208398" cy="2129531"/>
          </a:xfrm>
          <a:prstGeom prst="rect">
            <a:avLst/>
          </a:prstGeom>
          <a:solidFill>
            <a:srgbClr val="0D2C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0024C88-A2F3-8D4A-9772-A9B6474CC3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5405" y="4694471"/>
            <a:ext cx="10548395" cy="727507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Date Placeholder 3">
            <a:extLst>
              <a:ext uri="{FF2B5EF4-FFF2-40B4-BE49-F238E27FC236}">
                <a16:creationId xmlns:a16="http://schemas.microsoft.com/office/drawing/2014/main" id="{D82CF77A-97A7-2146-A020-025FB42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44A30F4D-EDF4-4AE8-8533-4C324EBA229F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D68FB7DC-C3FA-1248-BD3B-2A16C8325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703715-AC61-7D4F-9A92-0592727C27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/>
          <a:stretch/>
        </p:blipFill>
        <p:spPr>
          <a:xfrm>
            <a:off x="3067934" y="491623"/>
            <a:ext cx="8448879" cy="5091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84A3A73-F9FA-6F48-8C87-EB7449D589F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05405" y="5542755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5789DBF-A757-524E-8DD2-9AE0AC62257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6000208"/>
            <a:ext cx="10499202" cy="394768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Time Location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C092DA7-A77C-9247-A111-39DA6F21A0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5"/>
          <a:stretch/>
        </p:blipFill>
        <p:spPr>
          <a:xfrm>
            <a:off x="805405" y="401515"/>
            <a:ext cx="1962823" cy="8163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372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609600"/>
            <a:ext cx="103632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D50FD-D4F9-453B-A48E-4A053F672884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4DCD-A2B0-47E4-8FCC-B643AEF35A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423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233109"/>
            <a:ext cx="12192000" cy="507555"/>
          </a:xfrm>
        </p:spPr>
        <p:txBody>
          <a:bodyPr>
            <a:noAutofit/>
          </a:bodyPr>
          <a:lstStyle>
            <a:lvl1pPr marL="0" indent="0" algn="ctr">
              <a:buNone/>
              <a:defRPr sz="2800" b="1" spc="0" baseline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5" name="Chart Placeholder 12"/>
          <p:cNvSpPr>
            <a:spLocks noGrp="1"/>
          </p:cNvSpPr>
          <p:nvPr>
            <p:ph type="chart" sz="quarter" idx="10" hasCustomPrompt="1"/>
          </p:nvPr>
        </p:nvSpPr>
        <p:spPr>
          <a:xfrm>
            <a:off x="2682874" y="1449091"/>
            <a:ext cx="6826250" cy="4283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the icon below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23582232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/Photo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198197"/>
            <a:ext cx="12191999" cy="777624"/>
          </a:xfrm>
        </p:spPr>
        <p:txBody>
          <a:bodyPr>
            <a:normAutofit/>
          </a:bodyPr>
          <a:lstStyle>
            <a:lvl1pPr marL="0" indent="0" algn="ctr">
              <a:buNone/>
              <a:defRPr sz="4400" b="1" spc="30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MEASURING SUCCESS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0" y="3417997"/>
            <a:ext cx="10934700" cy="255587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6pPr>
          </a:lstStyle>
          <a:p>
            <a:pPr lvl="0"/>
            <a:r>
              <a:rPr lang="en-US" dirty="0"/>
              <a:t>Bullet text goes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465222"/>
            <a:ext cx="12192000" cy="1592178"/>
          </a:xfrm>
        </p:spPr>
        <p:txBody>
          <a:bodyPr/>
          <a:lstStyle>
            <a:lvl1pPr marL="0" indent="0" algn="ctr">
              <a:lnSpc>
                <a:spcPct val="300000"/>
              </a:lnSpc>
              <a:buNone/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the icon below this text to insert an image.</a:t>
            </a:r>
          </a:p>
        </p:txBody>
      </p:sp>
    </p:spTree>
    <p:extLst>
      <p:ext uri="{BB962C8B-B14F-4D97-AF65-F5344CB8AC3E}">
        <p14:creationId xmlns:p14="http://schemas.microsoft.com/office/powerpoint/2010/main" val="3577715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233113"/>
            <a:ext cx="12192000" cy="507555"/>
          </a:xfrm>
        </p:spPr>
        <p:txBody>
          <a:bodyPr>
            <a:noAutofit/>
          </a:bodyPr>
          <a:lstStyle>
            <a:lvl1pPr marL="0" indent="0" algn="ctr">
              <a:buNone/>
              <a:defRPr sz="2100" b="1" spc="0" baseline="0">
                <a:solidFill>
                  <a:srgbClr val="1329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5" name="Chart Placeholder 12"/>
          <p:cNvSpPr>
            <a:spLocks noGrp="1"/>
          </p:cNvSpPr>
          <p:nvPr>
            <p:ph type="chart" sz="quarter" idx="10" hasCustomPrompt="1"/>
          </p:nvPr>
        </p:nvSpPr>
        <p:spPr>
          <a:xfrm>
            <a:off x="2682873" y="1449095"/>
            <a:ext cx="6826251" cy="42830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the icon below to insert chart</a:t>
            </a:r>
          </a:p>
        </p:txBody>
      </p:sp>
    </p:spTree>
    <p:extLst>
      <p:ext uri="{BB962C8B-B14F-4D97-AF65-F5344CB8AC3E}">
        <p14:creationId xmlns:p14="http://schemas.microsoft.com/office/powerpoint/2010/main" val="2454058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223"/>
            <a:ext cx="10515600" cy="442182"/>
          </a:xfrm>
        </p:spPr>
        <p:txBody>
          <a:bodyPr>
            <a:normAutofit/>
          </a:bodyPr>
          <a:lstStyle>
            <a:lvl1pPr algn="ctr">
              <a:defRPr sz="2800" spc="600">
                <a:solidFill>
                  <a:schemeClr val="accent1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2000" spc="30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 b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600" b="1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 b="1" spc="300">
                <a:solidFill>
                  <a:schemeClr val="accent6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55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18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6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CFE1-4177-4F2D-ABFE-5226146A031C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C2F03-DA30-9147-B8A5-9DF15E682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4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04" y="6403626"/>
            <a:ext cx="3324098" cy="2404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8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492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81288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85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D76F7-BFF1-B949-AD47-E48C5835F1FB}" type="datetimeFigureOut">
              <a:rPr lang="en-US" smtClean="0"/>
              <a:t>11/28/2023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20" y="6470903"/>
            <a:ext cx="3845935" cy="27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687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9" r="24152" b="24042"/>
          <a:stretch/>
        </p:blipFill>
        <p:spPr>
          <a:xfrm>
            <a:off x="-1" y="-1"/>
            <a:ext cx="12192001" cy="37166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721768"/>
            <a:ext cx="12192000" cy="31362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5405" y="4100212"/>
            <a:ext cx="10548395" cy="727507"/>
          </a:xfrm>
        </p:spPr>
        <p:txBody>
          <a:bodyPr anchor="b">
            <a:normAutofit/>
          </a:bodyPr>
          <a:lstStyle>
            <a:lvl1pPr algn="ctr">
              <a:defRPr sz="4400" b="0" i="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F64D8-435F-473A-8FB7-E6DA8F7791F1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31850" y="4827720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821802" y="5585708"/>
            <a:ext cx="10515600" cy="51430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Time Location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/>
          <a:stretch/>
        </p:blipFill>
        <p:spPr>
          <a:xfrm>
            <a:off x="3015047" y="191171"/>
            <a:ext cx="8448879" cy="50919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5"/>
          <a:stretch/>
        </p:blipFill>
        <p:spPr>
          <a:xfrm>
            <a:off x="752518" y="212377"/>
            <a:ext cx="1962823" cy="816354"/>
          </a:xfrm>
          <a:prstGeom prst="rect">
            <a:avLst/>
          </a:prstGeom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B15EE8-F6F8-5046-8C05-78C8C058638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746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99223"/>
            <a:ext cx="10515600" cy="442182"/>
          </a:xfrm>
        </p:spPr>
        <p:txBody>
          <a:bodyPr>
            <a:normAutofit/>
          </a:bodyPr>
          <a:lstStyle>
            <a:lvl1pPr algn="ctr">
              <a:defRPr sz="2800" spc="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1pPr>
            <a:lvl2pPr>
              <a:defRPr sz="2000" spc="300">
                <a:solidFill>
                  <a:schemeClr val="accent4"/>
                </a:solidFill>
                <a:latin typeface="Tahoma" charset="0"/>
                <a:ea typeface="Tahoma" charset="0"/>
                <a:cs typeface="Tahoma" charset="0"/>
              </a:defRPr>
            </a:lvl2pPr>
            <a:lvl3pPr>
              <a:defRPr sz="1800" b="1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defRPr>
            </a:lvl3pPr>
            <a:lvl4pPr>
              <a:defRPr sz="1600" b="1">
                <a:solidFill>
                  <a:schemeClr val="accent1"/>
                </a:solidFill>
                <a:latin typeface="Tahoma" charset="0"/>
                <a:ea typeface="Tahoma" charset="0"/>
                <a:cs typeface="Tahoma" charset="0"/>
              </a:defRPr>
            </a:lvl4pPr>
            <a:lvl5pPr>
              <a:defRPr sz="1600" b="1" spc="300">
                <a:solidFill>
                  <a:schemeClr val="accent6"/>
                </a:solidFill>
                <a:latin typeface="Tahoma" charset="0"/>
                <a:ea typeface="Tahoma" charset="0"/>
                <a:cs typeface="Tahoma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CDB0-3A96-447A-8C20-A1AD9BFB9462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B63B63-7428-0F49-BC98-BF722B39E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227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0336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CFE1-4177-4F2D-ABFE-5226146A031C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C2F03-DA30-9147-B8A5-9DF15E6826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79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E1E3DD-72D6-4F88-8E37-93CD34232442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006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A2C7BA-EE71-401F-A1EE-9138B2252297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56137-52C3-E045-8B1B-74BDDE1812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2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E1E3DD-72D6-4F88-8E37-93CD34232442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0029-2FA4-4E01-872E-DC68EEFAB408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04" y="6403626"/>
            <a:ext cx="3324098" cy="2404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967A87-11CC-7449-A458-F2E1A35F3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5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3FCC-DD59-4267-BF21-EEC6DBB100E0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D59B4-DBBE-394E-9FEB-90A7123C3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8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8128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03A4-C7F6-4BB6-812A-5A83F3A9EB18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7940C-5CD3-DD47-9E62-5CE517D57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173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516-164A-4643-B2A7-E97E2BC9D656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D63A7-C680-F446-A095-9C341E89E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872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30A5C-6AC9-46B1-B729-BAB969C45D15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E28948-D260-FE46-9899-902E02D2E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businesscard, envelope&#10;&#10;Description automatically generated">
            <a:extLst>
              <a:ext uri="{FF2B5EF4-FFF2-40B4-BE49-F238E27FC236}">
                <a16:creationId xmlns:a16="http://schemas.microsoft.com/office/drawing/2014/main" id="{0F132556-063F-4CE8-86CB-5101885E61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8A2C7BA-EE71-401F-A1EE-9138B2252297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BDC2AD-2077-426E-A581-3E255BA90D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0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0029-2FA4-4E01-872E-DC68EEFAB408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204" y="6403626"/>
            <a:ext cx="3324098" cy="24048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096512"/>
            <a:ext cx="12192000" cy="2761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venir Book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967A87-11CC-7449-A458-F2E1A35F3C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3FCC-DD59-4267-BF21-EEC6DBB100E0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4D59B4-DBBE-394E-9FEB-90A7123C3C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6"/>
            <a:ext cx="10515600" cy="81288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i="0">
                <a:latin typeface="Avenir Heavy" charset="0"/>
                <a:ea typeface="Avenir Heavy" charset="0"/>
                <a:cs typeface="Avenir Heavy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03A4-C7F6-4BB6-812A-5A83F3A9EB18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87940C-5CD3-DD47-9E62-5CE517D57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A516-164A-4643-B2A7-E97E2BC9D656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66733-B904-C84A-937B-5FAEB6B69CA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CD63A7-C680-F446-A095-9C341E89E6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59230" y="6504279"/>
            <a:ext cx="3040743" cy="21719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453" y="103869"/>
            <a:ext cx="10515600" cy="67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B557FCBC-18AC-4FC3-ADD3-F26D2E6EE991}" type="datetime1">
              <a:rPr lang="en-US" smtClean="0"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2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7" r:id="rId4"/>
    <p:sldLayoutId id="2147483693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 spc="3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B2D1B-C852-468F-BDD5-E16F9E16B9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1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9" r:id="rId13"/>
    <p:sldLayoutId id="2147483710" r:id="rId14"/>
    <p:sldLayoutId id="2147483711" r:id="rId15"/>
    <p:sldLayoutId id="214748371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453" y="103869"/>
            <a:ext cx="10515600" cy="67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5E7D76F7-BFF1-B949-AD47-E48C5835F1FB}" type="datetimeFigureOut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venir Book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59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4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accent1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 spc="300">
          <a:solidFill>
            <a:srgbClr val="0070C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6453" y="103869"/>
            <a:ext cx="10515600" cy="67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557FCBC-18AC-4FC3-ADD3-F26D2E6EE991}" type="datetime1">
              <a:rPr lang="en-US" smtClean="0"/>
              <a:pPr/>
              <a:t>11/28/2023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29866733-B904-C84A-937B-5FAEB6B69C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2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accent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accent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accent1">
              <a:lumMod val="75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b="1" i="0" kern="1200" spc="3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6214" y="5146431"/>
            <a:ext cx="10548395" cy="1446550"/>
          </a:xfrm>
        </p:spPr>
        <p:txBody>
          <a:bodyPr anchor="t">
            <a:sp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sz="3200" b="1" dirty="0">
                <a:latin typeface="+mn-lt"/>
              </a:rPr>
              <a:t>FY 2025 BUDGET REQUEST</a:t>
            </a:r>
            <a:br>
              <a:rPr lang="en-US" sz="3200" b="1" dirty="0">
                <a:latin typeface="+mn-lt"/>
              </a:rPr>
            </a:br>
            <a:r>
              <a:rPr lang="en-US" sz="3200" b="1" dirty="0">
                <a:latin typeface="+mn-lt"/>
              </a:rPr>
              <a:t>Presentation to the Board of Trustees</a:t>
            </a:r>
            <a:br>
              <a:rPr lang="en-US" sz="3200" b="1" dirty="0">
                <a:latin typeface="+mn-lt"/>
              </a:rPr>
            </a:br>
            <a:r>
              <a:rPr lang="en-US" sz="2400" dirty="0">
                <a:latin typeface="+mn-lt"/>
              </a:rPr>
              <a:t>November 16, 2023 </a:t>
            </a:r>
          </a:p>
        </p:txBody>
      </p:sp>
    </p:spTree>
    <p:extLst>
      <p:ext uri="{BB962C8B-B14F-4D97-AF65-F5344CB8AC3E}">
        <p14:creationId xmlns:p14="http://schemas.microsoft.com/office/powerpoint/2010/main" val="3872264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9E4F-662F-44E8-B087-A977039AA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376"/>
            <a:ext cx="10515600" cy="659670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2025 GENERAL FUNDS BUDGET REQUEST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298EE-5FA6-1E74-7588-73C0C5846B6D}"/>
              </a:ext>
            </a:extLst>
          </p:cNvPr>
          <p:cNvSpPr txBox="1"/>
          <p:nvPr/>
        </p:nvSpPr>
        <p:spPr>
          <a:xfrm>
            <a:off x="0" y="816671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Cambria" panose="02040503050406030204" pitchFamily="18" charset="0"/>
                <a:cs typeface="+mn-cs"/>
              </a:rPr>
              <a:t>(Dollars in Thousands)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0E1A1E3-E484-4580-83A5-50DFBE363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5620" y="1740925"/>
            <a:ext cx="774317" cy="4425152"/>
            <a:chOff x="645009" y="1445698"/>
            <a:chExt cx="774317" cy="411653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45A25C-285C-4860-BEE9-23E323CCE6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45009" y="1445698"/>
              <a:ext cx="712044" cy="629070"/>
              <a:chOff x="1764343" y="667951"/>
              <a:chExt cx="1051068" cy="928587"/>
            </a:xfrm>
          </p:grpSpPr>
          <p:sp>
            <p:nvSpPr>
              <p:cNvPr id="6" name="Triangle 8">
                <a:extLst>
                  <a:ext uri="{FF2B5EF4-FFF2-40B4-BE49-F238E27FC236}">
                    <a16:creationId xmlns:a16="http://schemas.microsoft.com/office/drawing/2014/main" id="{A97BD8D5-90AF-43C9-8FD0-947A15A0C5A6}"/>
                  </a:ext>
                </a:extLst>
              </p:cNvPr>
              <p:cNvSpPr/>
              <p:nvPr/>
            </p:nvSpPr>
            <p:spPr>
              <a:xfrm rot="5400000">
                <a:off x="2366526" y="999761"/>
                <a:ext cx="627816" cy="26995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AA03A2C-8628-45FE-8DA3-204CFE48BF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64343" y="667951"/>
                <a:ext cx="944840" cy="928587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BB7997B-F411-4908-92B9-4FD63D28F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49050" y="2320919"/>
              <a:ext cx="699594" cy="595439"/>
              <a:chOff x="1701425" y="1540435"/>
              <a:chExt cx="1032689" cy="878939"/>
            </a:xfrm>
          </p:grpSpPr>
          <p:sp>
            <p:nvSpPr>
              <p:cNvPr id="9" name="Triangle 9">
                <a:extLst>
                  <a:ext uri="{FF2B5EF4-FFF2-40B4-BE49-F238E27FC236}">
                    <a16:creationId xmlns:a16="http://schemas.microsoft.com/office/drawing/2014/main" id="{90502573-C158-41C7-BFA2-E594B3A49103}"/>
                  </a:ext>
                </a:extLst>
              </p:cNvPr>
              <p:cNvSpPr/>
              <p:nvPr/>
            </p:nvSpPr>
            <p:spPr>
              <a:xfrm rot="5400000">
                <a:off x="2285229" y="1840803"/>
                <a:ext cx="627815" cy="269954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C13E78F-7544-4052-B0C1-60EE68821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01425" y="1540435"/>
                <a:ext cx="935606" cy="878939"/>
              </a:xfrm>
              <a:prstGeom prst="rect">
                <a:avLst/>
              </a:prstGeom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27BD1F5-DD8F-4EAC-9B02-02EEE5D9E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/>
          </p:nvGrpSpPr>
          <p:grpSpPr>
            <a:xfrm>
              <a:off x="674894" y="4909090"/>
              <a:ext cx="744432" cy="653141"/>
              <a:chOff x="1784260" y="4388536"/>
              <a:chExt cx="1098875" cy="964118"/>
            </a:xfrm>
          </p:grpSpPr>
          <p:sp>
            <p:nvSpPr>
              <p:cNvPr id="12" name="Triangle 10">
                <a:extLst>
                  <a:ext uri="{FF2B5EF4-FFF2-40B4-BE49-F238E27FC236}">
                    <a16:creationId xmlns:a16="http://schemas.microsoft.com/office/drawing/2014/main" id="{F5E5820B-07A0-4673-8A23-7EF3B8B2B9C2}"/>
                  </a:ext>
                </a:extLst>
              </p:cNvPr>
              <p:cNvSpPr/>
              <p:nvPr/>
            </p:nvSpPr>
            <p:spPr>
              <a:xfrm rot="5400000">
                <a:off x="2434250" y="4742982"/>
                <a:ext cx="627817" cy="269952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FF263FE6-8721-4AE8-B8D3-BA04402277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4260" y="4388536"/>
                <a:ext cx="944838" cy="964118"/>
              </a:xfrm>
              <a:prstGeom prst="rect">
                <a:avLst/>
              </a:prstGeom>
            </p:spPr>
          </p:pic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0733A-4DBF-473E-836B-A724624FE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70425-4BE7-4157-8812-4D12657AE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1E46AD8-616C-41D2-7D23-563840976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8561" y="3560040"/>
            <a:ext cx="731520" cy="618979"/>
          </a:xfrm>
          <a:prstGeom prst="rect">
            <a:avLst/>
          </a:prstGeom>
        </p:spPr>
      </p:pic>
      <p:pic>
        <p:nvPicPr>
          <p:cNvPr id="22" name="Picture 21" descr="Table showing general funds appropriation for FY 2024 and FY 2025">
            <a:extLst>
              <a:ext uri="{FF2B5EF4-FFF2-40B4-BE49-F238E27FC236}">
                <a16:creationId xmlns:a16="http://schemas.microsoft.com/office/drawing/2014/main" id="{9BA10B00-3DF1-CE4E-C726-EA0654359B7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9843" y="1216444"/>
            <a:ext cx="8715783" cy="507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24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DA16EF-5817-43CE-7943-6A682C81D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7878EC-1207-454C-9980-C97B92718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2536825"/>
            <a:ext cx="10515600" cy="2594395"/>
          </a:xfrm>
        </p:spPr>
        <p:txBody>
          <a:bodyPr>
            <a:normAutofit/>
          </a:bodyPr>
          <a:lstStyle/>
          <a:p>
            <a:pPr algn="ctr"/>
            <a:r>
              <a:rPr lang="en-US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+mn-cs"/>
              </a:rPr>
              <a:t>CAPITAL </a:t>
            </a:r>
            <a:r>
              <a:rPr lang="en-US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REQUESTS</a:t>
            </a:r>
            <a:b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</a:br>
            <a:b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Implementing the </a:t>
            </a:r>
            <a:b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3600" kern="1200" dirty="0">
                <a:solidFill>
                  <a:srgbClr val="003366"/>
                </a:solidFill>
                <a:effectLst/>
                <a:latin typeface="+mj-lt"/>
                <a:ea typeface="Cambria" panose="02040503050406030204" pitchFamily="18" charset="0"/>
                <a:cs typeface="Arial" panose="020B0604020202020204" pitchFamily="34" charset="0"/>
              </a:rPr>
              <a:t>Long-Term Capital Plan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9FED93-2DAC-45F5-97E6-55B26269F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8E1B0-A798-0EC4-CF2B-DF272D0B0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20" y="6357636"/>
            <a:ext cx="3653759" cy="26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89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1DA1-0CF0-4829-8FC6-76AF385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2933"/>
            <a:ext cx="12192000" cy="94747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2025 REQUEST FOR CAPITAL</a:t>
            </a:r>
            <a:b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COST ESCALATION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B5F-DB9E-499C-A8BE-285ED8019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70425-4BE7-4157-8812-4D12657AE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886C59-18D5-DB2C-A072-CC1ABDE7CBA0}"/>
              </a:ext>
            </a:extLst>
          </p:cNvPr>
          <p:cNvSpPr txBox="1"/>
          <p:nvPr/>
        </p:nvSpPr>
        <p:spPr>
          <a:xfrm>
            <a:off x="822960" y="1664208"/>
            <a:ext cx="10040112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funding requested for cost escalation on FY 2020 Appropriated Projects</a:t>
            </a:r>
          </a:p>
        </p:txBody>
      </p:sp>
      <p:pic>
        <p:nvPicPr>
          <p:cNvPr id="5" name="Picture 4" descr="Total cost escalation $40K Urbana, $7K Chicago, $8K for Springfield, and $35K for the System">
            <a:extLst>
              <a:ext uri="{FF2B5EF4-FFF2-40B4-BE49-F238E27FC236}">
                <a16:creationId xmlns:a16="http://schemas.microsoft.com/office/drawing/2014/main" id="{3EBB1475-18AC-9618-66BD-157803C51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54" y="2431757"/>
            <a:ext cx="11005040" cy="21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0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71DA1-0CF0-4829-8FC6-76AF385C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945"/>
            <a:ext cx="12192000" cy="947471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 2025 REQUEST FOR NEW CAPITAL </a:t>
            </a:r>
            <a:br>
              <a:rPr lang="en-US" sz="36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b="1" kern="1200" spc="0" dirty="0">
                <a:solidFill>
                  <a:srgbClr val="003366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(Dollars in Thousands)</a:t>
            </a:r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386B5F-DB9E-499C-A8BE-285ED8019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270425-4BE7-4157-8812-4D12657AEB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Picture 2" descr="Table showing FY 2025 new capital request">
            <a:extLst>
              <a:ext uri="{FF2B5EF4-FFF2-40B4-BE49-F238E27FC236}">
                <a16:creationId xmlns:a16="http://schemas.microsoft.com/office/drawing/2014/main" id="{6DF28DF9-A865-63AE-42BC-64FDA124A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879" y="1250783"/>
            <a:ext cx="10131342" cy="479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61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F2822-1FAB-4A7C-8E58-E9F46AC0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63034"/>
            <a:ext cx="10515600" cy="132556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003366"/>
                </a:solidFill>
              </a:rPr>
              <a:t>THANK YOU!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5FA776-A0F5-4418-811F-D9DF0845A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70425-4BE7-4157-8812-4D12657AEB50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10EF90D-D115-4A6A-AAD0-D08C9FFBC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19056" b="19421"/>
          <a:stretch/>
        </p:blipFill>
        <p:spPr>
          <a:xfrm>
            <a:off x="-1" y="0"/>
            <a:ext cx="12192617" cy="421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47544"/>
      </p:ext>
    </p:extLst>
  </p:cSld>
  <p:clrMapOvr>
    <a:masterClrMapping/>
  </p:clrMapOvr>
</p:sld>
</file>

<file path=ppt/theme/theme1.xml><?xml version="1.0" encoding="utf-8"?>
<a:theme xmlns:a="http://schemas.openxmlformats.org/drawingml/2006/main" name="System">
  <a:themeElements>
    <a:clrScheme name="UI System 1">
      <a:dk1>
        <a:srgbClr val="131F11"/>
      </a:dk1>
      <a:lt1>
        <a:srgbClr val="FFFFFF"/>
      </a:lt1>
      <a:dk2>
        <a:srgbClr val="242852"/>
      </a:dk2>
      <a:lt2>
        <a:srgbClr val="E8E9EA"/>
      </a:lt2>
      <a:accent1>
        <a:srgbClr val="0556AC"/>
      </a:accent1>
      <a:accent2>
        <a:srgbClr val="2040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517FB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2018-template" id="{8A552260-A253-BC45-A09C-93DDB43630E6}" vid="{D268F7F8-4C2B-C34D-AB3D-D0263FD270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ystem">
  <a:themeElements>
    <a:clrScheme name="UI System 1">
      <a:dk1>
        <a:srgbClr val="131F11"/>
      </a:dk1>
      <a:lt1>
        <a:srgbClr val="FFFFFF"/>
      </a:lt1>
      <a:dk2>
        <a:srgbClr val="242852"/>
      </a:dk2>
      <a:lt2>
        <a:srgbClr val="E8E9EA"/>
      </a:lt2>
      <a:accent1>
        <a:srgbClr val="0556AC"/>
      </a:accent1>
      <a:accent2>
        <a:srgbClr val="2040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517FB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2018-template" id="{8A552260-A253-BC45-A09C-93DDB43630E6}" vid="{D268F7F8-4C2B-C34D-AB3D-D0263FD2705E}"/>
    </a:ext>
  </a:extLst>
</a:theme>
</file>

<file path=ppt/theme/theme4.xml><?xml version="1.0" encoding="utf-8"?>
<a:theme xmlns:a="http://schemas.openxmlformats.org/drawingml/2006/main" name="2_System">
  <a:themeElements>
    <a:clrScheme name="UI System 1">
      <a:dk1>
        <a:srgbClr val="131F11"/>
      </a:dk1>
      <a:lt1>
        <a:srgbClr val="FFFFFF"/>
      </a:lt1>
      <a:dk2>
        <a:srgbClr val="242852"/>
      </a:dk2>
      <a:lt2>
        <a:srgbClr val="E8E9EA"/>
      </a:lt2>
      <a:accent1>
        <a:srgbClr val="0556AC"/>
      </a:accent1>
      <a:accent2>
        <a:srgbClr val="2040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517FB7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2018-template" id="{8A552260-A253-BC45-A09C-93DDB43630E6}" vid="{D268F7F8-4C2B-C34D-AB3D-D0263FD2705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392123EC52F347AECFE47C06AA1395" ma:contentTypeVersion="5" ma:contentTypeDescription="Create a new document." ma:contentTypeScope="" ma:versionID="026873d44137e9b3e7aa1bd46aac84b7">
  <xsd:schema xmlns:xsd="http://www.w3.org/2001/XMLSchema" xmlns:xs="http://www.w3.org/2001/XMLSchema" xmlns:p="http://schemas.microsoft.com/office/2006/metadata/properties" xmlns:ns3="ac32ce5c-4824-43f8-b9a7-681720286239" targetNamespace="http://schemas.microsoft.com/office/2006/metadata/properties" ma:root="true" ma:fieldsID="7a44dd13f0d9f6b7c4aa8ff6230207c7" ns3:_="">
    <xsd:import namespace="ac32ce5c-4824-43f8-b9a7-68172028623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32ce5c-4824-43f8-b9a7-6817202862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7D7C4D-9546-4E30-81EB-D81634D4B47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AB50F5-11A7-47B9-B9A8-487059CA5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32ce5c-4824-43f8-b9a7-6817202862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DD8CC9-6DB8-4D5B-8A56-0033FE7BE61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ac32ce5c-4824-43f8-b9a7-68172028623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80</Words>
  <Application>Microsoft Office PowerPoint</Application>
  <PresentationFormat>Widescreen</PresentationFormat>
  <Paragraphs>17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Avenir Book</vt:lpstr>
      <vt:lpstr>Avenir Heavy</vt:lpstr>
      <vt:lpstr>Calibri</vt:lpstr>
      <vt:lpstr>Tahoma</vt:lpstr>
      <vt:lpstr>Verdana</vt:lpstr>
      <vt:lpstr>System</vt:lpstr>
      <vt:lpstr>Office Theme</vt:lpstr>
      <vt:lpstr>1_System</vt:lpstr>
      <vt:lpstr>2_System</vt:lpstr>
      <vt:lpstr>FY 2025 BUDGET REQUEST Presentation to the Board of Trustees November 16, 2023 </vt:lpstr>
      <vt:lpstr>FY 2025 GENERAL FUNDS BUDGET REQUEST</vt:lpstr>
      <vt:lpstr>CAPITAL REQUESTS  Implementing the  Long-Term Capital Plan</vt:lpstr>
      <vt:lpstr>FY 2025 REQUEST FOR CAPITAL COST ESCALATION</vt:lpstr>
      <vt:lpstr>FY 2025 REQUEST FOR NEW CAPITAL  (Dollars in Thousands)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ILLINOIS BOARD OF  HIGHER EDUCATION October 15, 2020</dc:title>
  <dc:creator>Wilson, Barbara Jan</dc:creator>
  <cp:lastModifiedBy>Martin, Vance Scott</cp:lastModifiedBy>
  <cp:revision>82</cp:revision>
  <dcterms:created xsi:type="dcterms:W3CDTF">2020-10-14T17:54:33Z</dcterms:created>
  <dcterms:modified xsi:type="dcterms:W3CDTF">2023-11-28T16:08:08Z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0x010100FA392123EC52F347AECFE47C06AA1395</vt:lpwstr>
  </property>
</Properties>
</file>