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94" r:id="rId2"/>
    <p:sldMasterId id="2147483713" r:id="rId3"/>
    <p:sldMasterId id="2147483726" r:id="rId4"/>
  </p:sldMasterIdLst>
  <p:notesMasterIdLst>
    <p:notesMasterId r:id="rId22"/>
  </p:notesMasterIdLst>
  <p:sldIdLst>
    <p:sldId id="324" r:id="rId5"/>
    <p:sldId id="546" r:id="rId6"/>
    <p:sldId id="538" r:id="rId7"/>
    <p:sldId id="543" r:id="rId8"/>
    <p:sldId id="609" r:id="rId9"/>
    <p:sldId id="610" r:id="rId10"/>
    <p:sldId id="257" r:id="rId11"/>
    <p:sldId id="539" r:id="rId12"/>
    <p:sldId id="556" r:id="rId13"/>
    <p:sldId id="551" r:id="rId14"/>
    <p:sldId id="606" r:id="rId15"/>
    <p:sldId id="607" r:id="rId16"/>
    <p:sldId id="548" r:id="rId17"/>
    <p:sldId id="541" r:id="rId18"/>
    <p:sldId id="552" r:id="rId19"/>
    <p:sldId id="597" r:id="rId20"/>
    <p:sldId id="55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hr, Sarah Marie" initials="ZSM" lastIdx="1" clrIdx="0"/>
  <p:cmAuthor id="2" name="Graham, Lorraine Paula" initials="GLP" lastIdx="1" clrIdx="1">
    <p:extLst>
      <p:ext uri="{19B8F6BF-5375-455C-9EA6-DF929625EA0E}">
        <p15:presenceInfo xmlns:p15="http://schemas.microsoft.com/office/powerpoint/2012/main" userId="S::lpgraham@illinois.edu::45a50b55-a1a1-4ad7-a346-c63d3513494c" providerId="AD"/>
      </p:ext>
    </p:extLst>
  </p:cmAuthor>
  <p:cmAuthor id="3" name="Ghosh, Avijit" initials="GA" lastIdx="4" clrIdx="2">
    <p:extLst>
      <p:ext uri="{19B8F6BF-5375-455C-9EA6-DF929625EA0E}">
        <p15:presenceInfo xmlns:p15="http://schemas.microsoft.com/office/powerpoint/2012/main" userId="S::ghosha@illinois.edu::ec7d7acd-7f98-4df6-a7f9-4f94768a6e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66"/>
    <a:srgbClr val="C00000"/>
    <a:srgbClr val="E84A27"/>
    <a:srgbClr val="0556AC"/>
    <a:srgbClr val="ED7D31"/>
    <a:srgbClr val="4472C4"/>
    <a:srgbClr val="A7A9AC"/>
    <a:srgbClr val="5A5B5D"/>
    <a:srgbClr val="055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8" autoAdjust="0"/>
    <p:restoredTop sz="86368" autoAdjust="0"/>
  </p:normalViewPr>
  <p:slideViewPr>
    <p:cSldViewPr snapToGrid="0" snapToObjects="1">
      <p:cViewPr>
        <p:scale>
          <a:sx n="91" d="100"/>
          <a:sy n="91" d="100"/>
        </p:scale>
        <p:origin x="499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2022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2C-4442-B2F6-971FD2C1978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2C-4442-B2F6-971FD2C19784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2C-4442-B2F6-971FD2C1978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2C-4442-B2F6-971FD2C19784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2C-4442-B2F6-971FD2C19784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2C-4442-B2F6-971FD2C19784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92C-4442-B2F6-971FD2C19784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92C-4442-B2F6-971FD2C1978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C-4442-B2F6-971FD2C1978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C-4442-B2F6-971FD2C19784}"/>
                </c:ext>
              </c:extLst>
            </c:dLbl>
            <c:dLbl>
              <c:idx val="2"/>
              <c:layout>
                <c:manualLayout>
                  <c:x val="-0.115055985814429"/>
                  <c:y val="2.90833944580780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2C-4442-B2F6-971FD2C19784}"/>
                </c:ext>
              </c:extLst>
            </c:dLbl>
            <c:dLbl>
              <c:idx val="3"/>
              <c:layout>
                <c:manualLayout>
                  <c:x val="6.101385160413325E-3"/>
                  <c:y val="5.23501100245421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94083648803885"/>
                      <c:h val="0.17676887151620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92C-4442-B2F6-971FD2C1978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2C-4442-B2F6-971FD2C1978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2C-4442-B2F6-971FD2C1978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2C-4442-B2F6-971FD2C1978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2C-4442-B2F6-971FD2C19784}"/>
                </c:ext>
              </c:extLst>
            </c:dLbl>
            <c:dLbl>
              <c:idx val="8"/>
              <c:layout>
                <c:manualLayout>
                  <c:x val="9.722222222222219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92C-4442-B2F6-971FD2C197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PELL</c:v>
                </c:pt>
                <c:pt idx="1">
                  <c:v>MAP</c:v>
                </c:pt>
                <c:pt idx="2">
                  <c:v>Institutional Grants, Scholarships, Fellowships</c:v>
                </c:pt>
                <c:pt idx="3">
                  <c:v>Tuition Waivers</c:v>
                </c:pt>
                <c:pt idx="4">
                  <c:v>Other</c:v>
                </c:pt>
                <c:pt idx="5">
                  <c:v>Other Fed/State</c:v>
                </c:pt>
                <c:pt idx="6">
                  <c:v>CARES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105.8052</c:v>
                </c:pt>
                <c:pt idx="1">
                  <c:v>111.2471</c:v>
                </c:pt>
                <c:pt idx="2">
                  <c:v>224.43950000000001</c:v>
                </c:pt>
                <c:pt idx="3">
                  <c:v>52.684800000000003</c:v>
                </c:pt>
                <c:pt idx="4">
                  <c:v>23.735299999999999</c:v>
                </c:pt>
                <c:pt idx="5">
                  <c:v>23.4636</c:v>
                </c:pt>
                <c:pt idx="6">
                  <c:v>61.259700000000002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92C-4442-B2F6-971FD2C19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15385134881936"/>
          <c:y val="3.6324930675034742E-2"/>
          <c:w val="0.486127188338907"/>
          <c:h val="0.811016560817613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2022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B-4862-B4CC-E719019845A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B-4862-B4CC-E719019845AF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CB-4862-B4CC-E719019845AF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CB-4862-B4CC-E719019845AF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CB-4862-B4CC-E719019845AF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CB-4862-B4CC-E719019845AF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CB-4862-B4CC-E719019845AF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CB-4862-B4CC-E719019845AF}"/>
              </c:ext>
            </c:extLst>
          </c:dPt>
          <c:dLbls>
            <c:dLbl>
              <c:idx val="0"/>
              <c:layout>
                <c:manualLayout>
                  <c:x val="1.2916825723125096E-2"/>
                  <c:y val="1.34163759663072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B-4862-B4CC-E719019845AF}"/>
                </c:ext>
              </c:extLst>
            </c:dLbl>
            <c:dLbl>
              <c:idx val="1"/>
              <c:layout>
                <c:manualLayout>
                  <c:x val="9.1446310844157004E-3"/>
                  <c:y val="-3.58479172053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B-4862-B4CC-E719019845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B-4862-B4CC-E719019845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CB-4862-B4CC-E719019845AF}"/>
                </c:ext>
              </c:extLst>
            </c:dLbl>
            <c:dLbl>
              <c:idx val="4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CB-4862-B4CC-E719019845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123156575109172"/>
                      <c:h val="6.7072490704191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ACB-4862-B4CC-E719019845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CB-4862-B4CC-E719019845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CB-4862-B4CC-E719019845AF}"/>
                </c:ext>
              </c:extLst>
            </c:dLbl>
            <c:dLbl>
              <c:idx val="8"/>
              <c:layout>
                <c:manualLayout>
                  <c:x val="9.722222222222219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CB-4862-B4CC-E71901984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PELL</c:v>
                </c:pt>
                <c:pt idx="1">
                  <c:v>MAP</c:v>
                </c:pt>
                <c:pt idx="2">
                  <c:v>Institutional Grants, Scholarships, Fellowships</c:v>
                </c:pt>
                <c:pt idx="3">
                  <c:v>Tuition Waivers</c:v>
                </c:pt>
                <c:pt idx="4">
                  <c:v>Other</c:v>
                </c:pt>
                <c:pt idx="5">
                  <c:v>Other Fed/State</c:v>
                </c:pt>
                <c:pt idx="6">
                  <c:v>CARES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105.8052</c:v>
                </c:pt>
                <c:pt idx="1">
                  <c:v>111.2471</c:v>
                </c:pt>
                <c:pt idx="2">
                  <c:v>224.43950000000001</c:v>
                </c:pt>
                <c:pt idx="3">
                  <c:v>52.684800000000003</c:v>
                </c:pt>
                <c:pt idx="4">
                  <c:v>23.735299999999999</c:v>
                </c:pt>
                <c:pt idx="5">
                  <c:v>23.4636</c:v>
                </c:pt>
                <c:pt idx="6">
                  <c:v>61.259700000000002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B-4862-B4CC-E719019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MAP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2012</c:v>
                </c:pt>
                <c:pt idx="1">
                  <c:v>FY 2022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61.05</c:v>
                </c:pt>
                <c:pt idx="1">
                  <c:v>111.2471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7-496B-9E26-2362545FB7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PELL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2012</c:v>
                </c:pt>
                <c:pt idx="1">
                  <c:v>FY 2022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68.862399999999994</c:v>
                </c:pt>
                <c:pt idx="1">
                  <c:v>105.8052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7-496B-9E26-2362545FB7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2012</c:v>
                </c:pt>
                <c:pt idx="1">
                  <c:v>FY 2022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</c:v>
                </c:pt>
                <c:pt idx="1">
                  <c:v>61.259700000000002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A7-496B-9E26-2362545FB7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 Fed/State Scholarships, Grants, Fellowships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A7-496B-9E26-2362545FB7EB}"/>
              </c:ext>
            </c:extLst>
          </c:dPt>
          <c:cat>
            <c:strRef>
              <c:f>Sheet1!$B$1:$C$1</c:f>
              <c:strCache>
                <c:ptCount val="2"/>
                <c:pt idx="0">
                  <c:v>FY 2012</c:v>
                </c:pt>
                <c:pt idx="1">
                  <c:v>FY 2022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17.209199999999999</c:v>
                </c:pt>
                <c:pt idx="1">
                  <c:v>23.4636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A7-496B-9E26-2362545FB7E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 Sources Scholarships, Grants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2012</c:v>
                </c:pt>
                <c:pt idx="1">
                  <c:v>FY 2022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15.7784</c:v>
                </c:pt>
                <c:pt idx="1">
                  <c:v>23.735299999999999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A7-496B-9E26-2362545FB7E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Other Institutional Grants, Scholarships, Fellowships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2012</c:v>
                </c:pt>
                <c:pt idx="1">
                  <c:v>FY 2022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 formatCode="#,##0.000">
                  <c:v>115.5407</c:v>
                </c:pt>
                <c:pt idx="1">
                  <c:v>224.43950000000001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A7-496B-9E26-2362545FB7E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Waivers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2012</c:v>
                </c:pt>
                <c:pt idx="1">
                  <c:v>FY 2022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43.726900000000001</c:v>
                </c:pt>
                <c:pt idx="1">
                  <c:v>52.684800000000003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A7-496B-9E26-2362545FB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5126760"/>
        <c:axId val="245127144"/>
      </c:barChart>
      <c:catAx>
        <c:axId val="24512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33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45127144"/>
        <c:crosses val="autoZero"/>
        <c:auto val="1"/>
        <c:lblAlgn val="ctr"/>
        <c:lblOffset val="100"/>
        <c:noMultiLvlLbl val="0"/>
      </c:catAx>
      <c:valAx>
        <c:axId val="24512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3366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451267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Pays Zero</c:v>
                </c:pt>
              </c:strCache>
            </c:strRef>
          </c:tx>
          <c:spPr>
            <a:solidFill>
              <a:srgbClr val="A7A9A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082-47E5-B073-BECDEC3518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082-47E5-B073-BECDEC3518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082-47E5-B073-BECDEC351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UIUC</c:v>
                </c:pt>
                <c:pt idx="1">
                  <c:v>UIC</c:v>
                </c:pt>
                <c:pt idx="2">
                  <c:v>UIS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0.35</c:v>
                </c:pt>
                <c:pt idx="1">
                  <c:v>0.38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D-4812-8A72-281F2B7D0C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$3K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82-47E5-B073-BECDEC351884}"/>
              </c:ext>
            </c:extLst>
          </c:dPt>
          <c:dPt>
            <c:idx val="2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82-47E5-B073-BECDEC35188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082-47E5-B073-BECDEC3518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82-47E5-B073-BECDEC3518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082-47E5-B073-BECDEC351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UIUC</c:v>
                </c:pt>
                <c:pt idx="1">
                  <c:v>UIC</c:v>
                </c:pt>
                <c:pt idx="2">
                  <c:v>UIS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0.42</c:v>
                </c:pt>
                <c:pt idx="1">
                  <c:v>0.63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D-4812-8A72-281F2B7D0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0109456"/>
        <c:axId val="860103224"/>
      </c:barChart>
      <c:catAx>
        <c:axId val="86010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0103224"/>
        <c:crosses val="autoZero"/>
        <c:auto val="1"/>
        <c:lblAlgn val="ctr"/>
        <c:lblOffset val="100"/>
        <c:noMultiLvlLbl val="0"/>
      </c:catAx>
      <c:valAx>
        <c:axId val="86010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10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Student Enrollment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75698</c:v>
                </c:pt>
                <c:pt idx="1">
                  <c:v>76886</c:v>
                </c:pt>
                <c:pt idx="2">
                  <c:v>77635</c:v>
                </c:pt>
                <c:pt idx="3">
                  <c:v>77443</c:v>
                </c:pt>
                <c:pt idx="4">
                  <c:v>78117</c:v>
                </c:pt>
                <c:pt idx="5">
                  <c:v>78540</c:v>
                </c:pt>
                <c:pt idx="6">
                  <c:v>80292</c:v>
                </c:pt>
                <c:pt idx="7">
                  <c:v>81499</c:v>
                </c:pt>
                <c:pt idx="8">
                  <c:v>83711</c:v>
                </c:pt>
                <c:pt idx="9">
                  <c:v>85960</c:v>
                </c:pt>
                <c:pt idx="10" formatCode="General">
                  <c:v>89270</c:v>
                </c:pt>
                <c:pt idx="11" formatCode="General">
                  <c:v>90343</c:v>
                </c:pt>
                <c:pt idx="12" formatCode="General">
                  <c:v>94750</c:v>
                </c:pt>
                <c:pt idx="13" formatCode="General">
                  <c:v>94861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E-4EB2-A68C-407DF44FA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1104113584"/>
        <c:axId val="-110411848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Tenure System Faculty</c:v>
                </c:pt>
              </c:strCache>
            </c:strRef>
          </c:tx>
          <c:spPr>
            <a:ln w="698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3367</c:v>
                </c:pt>
                <c:pt idx="1">
                  <c:v>3259</c:v>
                </c:pt>
                <c:pt idx="2">
                  <c:v>3153</c:v>
                </c:pt>
                <c:pt idx="3">
                  <c:v>3133</c:v>
                </c:pt>
                <c:pt idx="4">
                  <c:v>3192</c:v>
                </c:pt>
                <c:pt idx="5">
                  <c:v>3209</c:v>
                </c:pt>
                <c:pt idx="6">
                  <c:v>3267</c:v>
                </c:pt>
                <c:pt idx="7">
                  <c:v>3247</c:v>
                </c:pt>
                <c:pt idx="8">
                  <c:v>3253</c:v>
                </c:pt>
                <c:pt idx="9">
                  <c:v>3277</c:v>
                </c:pt>
                <c:pt idx="10" formatCode="General">
                  <c:v>3333</c:v>
                </c:pt>
                <c:pt idx="11" formatCode="General">
                  <c:v>3399</c:v>
                </c:pt>
                <c:pt idx="12" formatCode="General">
                  <c:v>3368</c:v>
                </c:pt>
                <c:pt idx="13" formatCode="General">
                  <c:v>3340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3E-4EB2-A68C-407DF44FA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1561504"/>
        <c:axId val="-1101559872"/>
      </c:lineChart>
      <c:valAx>
        <c:axId val="-11041184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104113584"/>
        <c:crosses val="autoZero"/>
        <c:crossBetween val="between"/>
        <c:majorUnit val="10000"/>
        <c:minorUnit val="1000"/>
      </c:valAx>
      <c:catAx>
        <c:axId val="-110411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104118480"/>
        <c:crosses val="autoZero"/>
        <c:auto val="1"/>
        <c:lblAlgn val="ctr"/>
        <c:lblOffset val="100"/>
        <c:noMultiLvlLbl val="0"/>
      </c:catAx>
      <c:valAx>
        <c:axId val="-1101559872"/>
        <c:scaling>
          <c:orientation val="minMax"/>
          <c:max val="6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101561504"/>
        <c:crosses val="max"/>
        <c:crossBetween val="between"/>
      </c:valAx>
      <c:catAx>
        <c:axId val="-1101561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01559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926046264525399"/>
          <c:y val="5.7101849486093127E-2"/>
          <c:w val="0.48147907470949208"/>
          <c:h val="5.9899468684982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29020858139303E-2"/>
          <c:y val="2.357744112483354E-2"/>
          <c:w val="0.91557098765432099"/>
          <c:h val="0.868896188501761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Funded Utilities</c:v>
                </c:pt>
              </c:strCache>
            </c:strRef>
          </c:tx>
          <c:spPr>
            <a:solidFill>
              <a:srgbClr val="002060"/>
            </a:solidFill>
            <a:ln w="15875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40C0"/>
              </a:solidFill>
              <a:ln w="15875">
                <a:noFill/>
              </a:ln>
            </c:spPr>
            <c:extLst>
              <c:ext xmlns:c16="http://schemas.microsoft.com/office/drawing/2014/chart" uri="{C3380CC4-5D6E-409C-BE32-E72D297353CC}">
                <c16:uniqueId val="{00000001-B2BA-4101-BD20-11D3680C14B1}"/>
              </c:ext>
            </c:extLst>
          </c:dPt>
          <c:dPt>
            <c:idx val="3"/>
            <c:invertIfNegative val="0"/>
            <c:bubble3D val="0"/>
            <c:spPr>
              <a:solidFill>
                <a:srgbClr val="699BFF"/>
              </a:solidFill>
              <a:ln w="15875">
                <a:noFill/>
              </a:ln>
            </c:spPr>
            <c:extLst>
              <c:ext xmlns:c16="http://schemas.microsoft.com/office/drawing/2014/chart" uri="{C3380CC4-5D6E-409C-BE32-E72D297353CC}">
                <c16:uniqueId val="{00000003-B2BA-4101-BD20-11D3680C14B1}"/>
              </c:ext>
            </c:extLst>
          </c:dPt>
          <c:dPt>
            <c:idx val="4"/>
            <c:invertIfNegative val="0"/>
            <c:bubble3D val="0"/>
            <c:spPr>
              <a:solidFill>
                <a:srgbClr val="9FBFFF"/>
              </a:solidFill>
              <a:ln w="15875">
                <a:noFill/>
              </a:ln>
            </c:spPr>
            <c:extLst>
              <c:ext xmlns:c16="http://schemas.microsoft.com/office/drawing/2014/chart" uri="{C3380CC4-5D6E-409C-BE32-E72D297353CC}">
                <c16:uniqueId val="{00000005-B2BA-4101-BD20-11D3680C14B1}"/>
              </c:ext>
            </c:extLst>
          </c:dPt>
          <c:cat>
            <c:strRef>
              <c:f>Sheet1!$B$1:$F$1</c:f>
              <c:strCache>
                <c:ptCount val="5"/>
                <c:pt idx="0">
                  <c:v>Actual
2021</c:v>
                </c:pt>
                <c:pt idx="1">
                  <c:v>Actual
2022</c:v>
                </c:pt>
                <c:pt idx="2">
                  <c:v>Budget
2023</c:v>
                </c:pt>
                <c:pt idx="3">
                  <c:v>Projected
2024</c:v>
                </c:pt>
                <c:pt idx="4">
                  <c:v>Projected
2025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80194</c:v>
                </c:pt>
                <c:pt idx="1">
                  <c:v>88650</c:v>
                </c:pt>
                <c:pt idx="2">
                  <c:v>102789</c:v>
                </c:pt>
                <c:pt idx="3">
                  <c:v>111673</c:v>
                </c:pt>
                <c:pt idx="4">
                  <c:v>120974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BA-4101-BD20-11D3680C1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0463104"/>
        <c:axId val="2140476160"/>
      </c:barChart>
      <c:catAx>
        <c:axId val="214046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Calibi"/>
              </a:defRPr>
            </a:pPr>
            <a:endParaRPr lang="en-US"/>
          </a:p>
        </c:txPr>
        <c:crossAx val="2140476160"/>
        <c:crosses val="autoZero"/>
        <c:auto val="1"/>
        <c:lblAlgn val="ctr"/>
        <c:lblOffset val="100"/>
        <c:noMultiLvlLbl val="0"/>
      </c:catAx>
      <c:valAx>
        <c:axId val="2140476160"/>
        <c:scaling>
          <c:orientation val="minMax"/>
          <c:max val="121000"/>
          <c:min val="0"/>
        </c:scaling>
        <c:delete val="0"/>
        <c:axPos val="l"/>
        <c:numFmt formatCode="&quot;$&quot;#,##0&quot;&quot;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Calibri" panose="020F0502020204030204" pitchFamily="34" charset="0"/>
              </a:defRPr>
            </a:pPr>
            <a:endParaRPr lang="en-US"/>
          </a:p>
        </c:txPr>
        <c:crossAx val="2140463104"/>
        <c:crosses val="autoZero"/>
        <c:crossBetween val="between"/>
        <c:majorUnit val="2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93F41-7CD7-47E7-9A27-C0421F617E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5B2C704-A25F-42C7-9590-F660500C89A7}">
      <dgm:prSet phldrT="[Text]" custT="1"/>
      <dgm:spPr/>
      <dgm:t>
        <a:bodyPr lIns="0" tIns="0" rIns="0" bIns="0"/>
        <a:lstStyle/>
        <a:p>
          <a:r>
            <a:rPr lang="en-US" sz="1800" dirty="0"/>
            <a:t>Introductory </a:t>
          </a:r>
          <a:br>
            <a:rPr lang="en-US" sz="1800" dirty="0"/>
          </a:br>
          <a:r>
            <a:rPr lang="en-US" sz="1800" dirty="0"/>
            <a:t>curriculum</a:t>
          </a:r>
        </a:p>
      </dgm:t>
    </dgm:pt>
    <dgm:pt modelId="{45044A37-1B19-465F-BB51-048985E59B36}" type="parTrans" cxnId="{4C4E6CE2-F716-493D-A7EE-35FC4621DFBD}">
      <dgm:prSet/>
      <dgm:spPr/>
      <dgm:t>
        <a:bodyPr/>
        <a:lstStyle/>
        <a:p>
          <a:endParaRPr lang="en-US"/>
        </a:p>
      </dgm:t>
    </dgm:pt>
    <dgm:pt modelId="{298FB201-D35B-4786-A479-8DFF500DD1C8}" type="sibTrans" cxnId="{4C4E6CE2-F716-493D-A7EE-35FC4621DFBD}">
      <dgm:prSet/>
      <dgm:spPr/>
      <dgm:t>
        <a:bodyPr/>
        <a:lstStyle/>
        <a:p>
          <a:endParaRPr lang="en-US"/>
        </a:p>
      </dgm:t>
    </dgm:pt>
    <dgm:pt modelId="{CBDED5E6-DD53-41C9-ABBC-582110ACB646}">
      <dgm:prSet phldrT="[Text]" custT="1"/>
      <dgm:spPr/>
      <dgm:t>
        <a:bodyPr lIns="0" tIns="0" rIns="0" bIns="0"/>
        <a:lstStyle/>
        <a:p>
          <a:r>
            <a:rPr lang="en-US" sz="1800" dirty="0"/>
            <a:t>Collaboration and mentoring</a:t>
          </a:r>
        </a:p>
      </dgm:t>
    </dgm:pt>
    <dgm:pt modelId="{55F6561B-ADD9-4C16-B67F-A020756B10C9}" type="parTrans" cxnId="{7308B36B-2757-4A2B-9D0B-1BFF8F0B7AE8}">
      <dgm:prSet/>
      <dgm:spPr/>
      <dgm:t>
        <a:bodyPr/>
        <a:lstStyle/>
        <a:p>
          <a:endParaRPr lang="en-US"/>
        </a:p>
      </dgm:t>
    </dgm:pt>
    <dgm:pt modelId="{97FB83AD-CDC6-4780-A56A-14ACD1A01CD2}" type="sibTrans" cxnId="{7308B36B-2757-4A2B-9D0B-1BFF8F0B7AE8}">
      <dgm:prSet/>
      <dgm:spPr/>
      <dgm:t>
        <a:bodyPr/>
        <a:lstStyle/>
        <a:p>
          <a:endParaRPr lang="en-US"/>
        </a:p>
      </dgm:t>
    </dgm:pt>
    <dgm:pt modelId="{8DEC5E25-2D12-446A-AB11-D25F165650F1}">
      <dgm:prSet phldrT="[Text]" custT="1"/>
      <dgm:spPr/>
      <dgm:t>
        <a:bodyPr tIns="0" rIns="0" bIns="0"/>
        <a:lstStyle/>
        <a:p>
          <a:r>
            <a:rPr lang="en-US" sz="1800" dirty="0"/>
            <a:t>Personalized advising</a:t>
          </a:r>
        </a:p>
      </dgm:t>
    </dgm:pt>
    <dgm:pt modelId="{AF7651D9-CC80-4612-855D-1660143C6A98}" type="parTrans" cxnId="{AF46EEBB-D5ED-45DA-A688-5FACDBC76736}">
      <dgm:prSet/>
      <dgm:spPr/>
      <dgm:t>
        <a:bodyPr/>
        <a:lstStyle/>
        <a:p>
          <a:endParaRPr lang="en-US"/>
        </a:p>
      </dgm:t>
    </dgm:pt>
    <dgm:pt modelId="{911C4F59-25EF-494B-9CB5-D43F58E2BC0A}" type="sibTrans" cxnId="{AF46EEBB-D5ED-45DA-A688-5FACDBC76736}">
      <dgm:prSet/>
      <dgm:spPr/>
      <dgm:t>
        <a:bodyPr/>
        <a:lstStyle/>
        <a:p>
          <a:endParaRPr lang="en-US"/>
        </a:p>
      </dgm:t>
    </dgm:pt>
    <dgm:pt modelId="{99783E63-DBB1-4DE8-A05C-23FFB6F37FEC}" type="pres">
      <dgm:prSet presAssocID="{3F193F41-7CD7-47E7-9A27-C0421F617E3E}" presName="Name0" presStyleCnt="0">
        <dgm:presLayoutVars>
          <dgm:dir/>
          <dgm:resizeHandles val="exact"/>
        </dgm:presLayoutVars>
      </dgm:prSet>
      <dgm:spPr/>
    </dgm:pt>
    <dgm:pt modelId="{9A8110C1-004D-4149-9B89-E7911381F940}" type="pres">
      <dgm:prSet presAssocID="{C5B2C704-A25F-42C7-9590-F660500C89A7}" presName="parTxOnly" presStyleLbl="node1" presStyleIdx="0" presStyleCnt="3" custScaleY="117169">
        <dgm:presLayoutVars>
          <dgm:bulletEnabled val="1"/>
        </dgm:presLayoutVars>
      </dgm:prSet>
      <dgm:spPr/>
    </dgm:pt>
    <dgm:pt modelId="{09BBA308-4587-4D82-8D5F-F40302B0A3DD}" type="pres">
      <dgm:prSet presAssocID="{298FB201-D35B-4786-A479-8DFF500DD1C8}" presName="parSpace" presStyleCnt="0"/>
      <dgm:spPr/>
    </dgm:pt>
    <dgm:pt modelId="{72646CDE-68EE-4D36-BBBC-0E3891BEE680}" type="pres">
      <dgm:prSet presAssocID="{CBDED5E6-DD53-41C9-ABBC-582110ACB646}" presName="parTxOnly" presStyleLbl="node1" presStyleIdx="1" presStyleCnt="3" custScaleY="117169">
        <dgm:presLayoutVars>
          <dgm:bulletEnabled val="1"/>
        </dgm:presLayoutVars>
      </dgm:prSet>
      <dgm:spPr/>
    </dgm:pt>
    <dgm:pt modelId="{E5B9CCFA-5620-4622-94CC-CDC0F5301CBE}" type="pres">
      <dgm:prSet presAssocID="{97FB83AD-CDC6-4780-A56A-14ACD1A01CD2}" presName="parSpace" presStyleCnt="0"/>
      <dgm:spPr/>
    </dgm:pt>
    <dgm:pt modelId="{5A36E9E2-4797-4157-B17F-4A8F141B637D}" type="pres">
      <dgm:prSet presAssocID="{8DEC5E25-2D12-446A-AB11-D25F165650F1}" presName="parTxOnly" presStyleLbl="node1" presStyleIdx="2" presStyleCnt="3" custScaleY="117169">
        <dgm:presLayoutVars>
          <dgm:bulletEnabled val="1"/>
        </dgm:presLayoutVars>
      </dgm:prSet>
      <dgm:spPr/>
    </dgm:pt>
  </dgm:ptLst>
  <dgm:cxnLst>
    <dgm:cxn modelId="{4118250D-BD33-4848-BF6C-ECC8429F89FD}" type="presOf" srcId="{3F193F41-7CD7-47E7-9A27-C0421F617E3E}" destId="{99783E63-DBB1-4DE8-A05C-23FFB6F37FEC}" srcOrd="0" destOrd="0" presId="urn:microsoft.com/office/officeart/2005/8/layout/hChevron3"/>
    <dgm:cxn modelId="{7308B36B-2757-4A2B-9D0B-1BFF8F0B7AE8}" srcId="{3F193F41-7CD7-47E7-9A27-C0421F617E3E}" destId="{CBDED5E6-DD53-41C9-ABBC-582110ACB646}" srcOrd="1" destOrd="0" parTransId="{55F6561B-ADD9-4C16-B67F-A020756B10C9}" sibTransId="{97FB83AD-CDC6-4780-A56A-14ACD1A01CD2}"/>
    <dgm:cxn modelId="{B99C7487-F8F9-495E-917C-2ED86BC42EFE}" type="presOf" srcId="{C5B2C704-A25F-42C7-9590-F660500C89A7}" destId="{9A8110C1-004D-4149-9B89-E7911381F940}" srcOrd="0" destOrd="0" presId="urn:microsoft.com/office/officeart/2005/8/layout/hChevron3"/>
    <dgm:cxn modelId="{AA2A55BA-8C15-45AC-9C9E-93E41FEE549F}" type="presOf" srcId="{8DEC5E25-2D12-446A-AB11-D25F165650F1}" destId="{5A36E9E2-4797-4157-B17F-4A8F141B637D}" srcOrd="0" destOrd="0" presId="urn:microsoft.com/office/officeart/2005/8/layout/hChevron3"/>
    <dgm:cxn modelId="{AF46EEBB-D5ED-45DA-A688-5FACDBC76736}" srcId="{3F193F41-7CD7-47E7-9A27-C0421F617E3E}" destId="{8DEC5E25-2D12-446A-AB11-D25F165650F1}" srcOrd="2" destOrd="0" parTransId="{AF7651D9-CC80-4612-855D-1660143C6A98}" sibTransId="{911C4F59-25EF-494B-9CB5-D43F58E2BC0A}"/>
    <dgm:cxn modelId="{0C7870D6-3820-485B-B994-9265A9D5952D}" type="presOf" srcId="{CBDED5E6-DD53-41C9-ABBC-582110ACB646}" destId="{72646CDE-68EE-4D36-BBBC-0E3891BEE680}" srcOrd="0" destOrd="0" presId="urn:microsoft.com/office/officeart/2005/8/layout/hChevron3"/>
    <dgm:cxn modelId="{4C4E6CE2-F716-493D-A7EE-35FC4621DFBD}" srcId="{3F193F41-7CD7-47E7-9A27-C0421F617E3E}" destId="{C5B2C704-A25F-42C7-9590-F660500C89A7}" srcOrd="0" destOrd="0" parTransId="{45044A37-1B19-465F-BB51-048985E59B36}" sibTransId="{298FB201-D35B-4786-A479-8DFF500DD1C8}"/>
    <dgm:cxn modelId="{D8CE8AA1-7511-43EB-BC2E-523E467A53F1}" type="presParOf" srcId="{99783E63-DBB1-4DE8-A05C-23FFB6F37FEC}" destId="{9A8110C1-004D-4149-9B89-E7911381F940}" srcOrd="0" destOrd="0" presId="urn:microsoft.com/office/officeart/2005/8/layout/hChevron3"/>
    <dgm:cxn modelId="{718E6F1A-11EE-4127-A966-8B1F9706878B}" type="presParOf" srcId="{99783E63-DBB1-4DE8-A05C-23FFB6F37FEC}" destId="{09BBA308-4587-4D82-8D5F-F40302B0A3DD}" srcOrd="1" destOrd="0" presId="urn:microsoft.com/office/officeart/2005/8/layout/hChevron3"/>
    <dgm:cxn modelId="{EA534DBA-0582-4F61-82E5-F20160A81559}" type="presParOf" srcId="{99783E63-DBB1-4DE8-A05C-23FFB6F37FEC}" destId="{72646CDE-68EE-4D36-BBBC-0E3891BEE680}" srcOrd="2" destOrd="0" presId="urn:microsoft.com/office/officeart/2005/8/layout/hChevron3"/>
    <dgm:cxn modelId="{535EB0A9-F3AA-4FCD-8802-3C5626C6D905}" type="presParOf" srcId="{99783E63-DBB1-4DE8-A05C-23FFB6F37FEC}" destId="{E5B9CCFA-5620-4622-94CC-CDC0F5301CBE}" srcOrd="3" destOrd="0" presId="urn:microsoft.com/office/officeart/2005/8/layout/hChevron3"/>
    <dgm:cxn modelId="{79A1DE41-8BCD-4406-9794-7D1E94028154}" type="presParOf" srcId="{99783E63-DBB1-4DE8-A05C-23FFB6F37FEC}" destId="{5A36E9E2-4797-4157-B17F-4A8F141B637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10C1-004D-4149-9B89-E7911381F940}">
      <dsp:nvSpPr>
        <dsp:cNvPr id="0" name=""/>
        <dsp:cNvSpPr/>
      </dsp:nvSpPr>
      <dsp:spPr>
        <a:xfrm>
          <a:off x="3067" y="1272668"/>
          <a:ext cx="2682510" cy="12572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Introductory </a:t>
          </a:r>
          <a:br>
            <a:rPr lang="en-US" sz="1800" kern="1200" dirty="0"/>
          </a:br>
          <a:r>
            <a:rPr lang="en-US" sz="1800" kern="1200" dirty="0"/>
            <a:t>curriculum</a:t>
          </a:r>
        </a:p>
      </dsp:txBody>
      <dsp:txXfrm>
        <a:off x="3067" y="1272668"/>
        <a:ext cx="2368203" cy="1257228"/>
      </dsp:txXfrm>
    </dsp:sp>
    <dsp:sp modelId="{72646CDE-68EE-4D36-BBBC-0E3891BEE680}">
      <dsp:nvSpPr>
        <dsp:cNvPr id="0" name=""/>
        <dsp:cNvSpPr/>
      </dsp:nvSpPr>
      <dsp:spPr>
        <a:xfrm>
          <a:off x="2149076" y="1272668"/>
          <a:ext cx="2682510" cy="1257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Collaboration and mentoring</a:t>
          </a:r>
        </a:p>
      </dsp:txBody>
      <dsp:txXfrm>
        <a:off x="2777690" y="1272668"/>
        <a:ext cx="1425282" cy="1257228"/>
      </dsp:txXfrm>
    </dsp:sp>
    <dsp:sp modelId="{5A36E9E2-4797-4157-B17F-4A8F141B637D}">
      <dsp:nvSpPr>
        <dsp:cNvPr id="0" name=""/>
        <dsp:cNvSpPr/>
      </dsp:nvSpPr>
      <dsp:spPr>
        <a:xfrm>
          <a:off x="4295084" y="1272668"/>
          <a:ext cx="2682510" cy="1257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Personalized advising</a:t>
          </a:r>
        </a:p>
      </dsp:txBody>
      <dsp:txXfrm>
        <a:off x="4923698" y="1272668"/>
        <a:ext cx="1425282" cy="125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1805B479-0BC6-4441-8713-8572ADA9407C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BBD21709-6166-EE47-A75A-7D2D6B1AE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48">
              <a:defRPr/>
            </a:pPr>
            <a:fld id="{E82D61CB-F0B2-416C-AF13-90F90B71FCB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4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069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21709-6166-EE47-A75A-7D2D6B1AE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8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1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21709-6166-EE47-A75A-7D2D6B1AE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4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21709-6166-EE47-A75A-7D2D6B1AE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1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21709-6166-EE47-A75A-7D2D6B1AE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0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9" r="24152" b="24042"/>
          <a:stretch/>
        </p:blipFill>
        <p:spPr>
          <a:xfrm>
            <a:off x="-1" y="-1"/>
            <a:ext cx="12192001" cy="3716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721768"/>
            <a:ext cx="12192000" cy="3136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405" y="4100212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4D8-435F-473A-8FB7-E6DA8F7791F1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27720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21802" y="5585708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15047" y="191171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752518" y="212377"/>
            <a:ext cx="1962823" cy="81635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15EE8-F6F8-5046-8C05-78C8C0586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0A5C-6AC9-46B1-B729-BAB969C45D15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28948-D260-FE46-9899-902E02D2E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8110-7115-40A7-A364-FB872E5C4FD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8E8ED-230A-4A9B-9F82-B34DC78857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2BBCB-5B73-4274-AEF6-B742D6076E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7D3AB56-D6B6-44F9-BDA2-89FAEDAD4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518-96AE-43BC-B5B6-A57217B4AB7E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33A18-EB31-472D-BEC9-16508040B8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5677-CC03-4F67-BD8A-3A4B0F3FADF6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33A0-4288-434F-8A5D-D929A358F0C9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6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35D7-7F02-45C3-9BD2-683BB2EE4E50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4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E4A-7A1D-4A57-95E9-4F872E2E1127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87903-CB19-465E-BF55-3453B7E56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B47A87-9D31-4253-8564-31040B7B8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8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x-ray film&#10;&#10;Description automatically generated">
            <a:extLst>
              <a:ext uri="{FF2B5EF4-FFF2-40B4-BE49-F238E27FC236}">
                <a16:creationId xmlns:a16="http://schemas.microsoft.com/office/drawing/2014/main" id="{749BB29D-B5BE-485E-94B8-9A9259DA7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B19E-20AC-40AF-A10E-96A9DFC4050E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AB3F4-52FC-4A64-87DA-B311180A3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AA734-41A9-4BA4-ADC8-3471499090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8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9F-6D07-45B0-9F7A-82592329E98F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58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6C34-F8F1-4ABE-AEB1-B4B31DE1C05C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CDB0-3A96-447A-8C20-A1AD9BFB946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63B63-7428-0F49-BC98-BF722B39E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F682-3847-423B-9244-2B867F7DA189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6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739-912B-48AA-B16A-425047FD8DF3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46E1AD-D369-5E4E-9D6C-5AD681535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11165" r="24252" b="20025"/>
          <a:stretch/>
        </p:blipFill>
        <p:spPr>
          <a:xfrm>
            <a:off x="-19050" y="-476008"/>
            <a:ext cx="12211051" cy="56808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99C2D77-DE6D-BE4A-9E75-B0EB1B4C5085}"/>
              </a:ext>
            </a:extLst>
          </p:cNvPr>
          <p:cNvSpPr/>
          <p:nvPr userDrawn="1"/>
        </p:nvSpPr>
        <p:spPr>
          <a:xfrm>
            <a:off x="-16398" y="4827180"/>
            <a:ext cx="12208398" cy="2129531"/>
          </a:xfrm>
          <a:prstGeom prst="rect">
            <a:avLst/>
          </a:prstGeom>
          <a:solidFill>
            <a:srgbClr val="0D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024C88-A2F3-8D4A-9772-A9B6474CC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405" y="4694471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D82CF77A-97A7-2146-A020-025FB42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4A30F4D-EDF4-4AE8-8533-4C324EBA229F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68FB7DC-C3FA-1248-BD3B-2A16C832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703715-AC61-7D4F-9A92-0592727C2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67934" y="491623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84A3A73-F9FA-6F48-8C87-EB7449D589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05" y="5542755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5789DBF-A757-524E-8DD2-9AE0AC6225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6000208"/>
            <a:ext cx="10499202" cy="39476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092DA7-A77C-9247-A111-39DA6F21A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805405" y="401515"/>
            <a:ext cx="1962823" cy="8163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372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09600"/>
            <a:ext cx="103632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50FD-D4F9-453B-A48E-4A053F672884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4DCD-A2B0-47E4-8FCC-B643AEF35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2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33109"/>
            <a:ext cx="12192000" cy="507555"/>
          </a:xfrm>
        </p:spPr>
        <p:txBody>
          <a:bodyPr>
            <a:noAutofit/>
          </a:bodyPr>
          <a:lstStyle>
            <a:lvl1pPr marL="0" indent="0" algn="ctr">
              <a:buNone/>
              <a:defRPr sz="2800" b="1" spc="0" baseline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5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2682874" y="1449091"/>
            <a:ext cx="6826250" cy="4283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2358223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Photo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198197"/>
            <a:ext cx="12191999" cy="777624"/>
          </a:xfrm>
        </p:spPr>
        <p:txBody>
          <a:bodyPr>
            <a:normAutofit/>
          </a:bodyPr>
          <a:lstStyle>
            <a:lvl1pPr marL="0" indent="0" algn="ctr">
              <a:buNone/>
              <a:defRPr sz="4400" b="1" spc="3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MEASURING SUCCESS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417997"/>
            <a:ext cx="10934700" cy="25558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</a:lstStyle>
          <a:p>
            <a:pPr lvl="0"/>
            <a:r>
              <a:rPr lang="en-US" dirty="0"/>
              <a:t>Bullet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65222"/>
            <a:ext cx="12192000" cy="1592178"/>
          </a:xfrm>
        </p:spPr>
        <p:txBody>
          <a:bodyPr/>
          <a:lstStyle>
            <a:lvl1pPr marL="0" indent="0" algn="ctr">
              <a:lnSpc>
                <a:spcPct val="300000"/>
              </a:lnSpc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this text to insert an image.</a:t>
            </a:r>
          </a:p>
        </p:txBody>
      </p:sp>
    </p:spTree>
    <p:extLst>
      <p:ext uri="{BB962C8B-B14F-4D97-AF65-F5344CB8AC3E}">
        <p14:creationId xmlns:p14="http://schemas.microsoft.com/office/powerpoint/2010/main" val="3577715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33113"/>
            <a:ext cx="12192000" cy="507555"/>
          </a:xfrm>
        </p:spPr>
        <p:txBody>
          <a:bodyPr>
            <a:noAutofit/>
          </a:bodyPr>
          <a:lstStyle>
            <a:lvl1pPr marL="0" indent="0" algn="ctr">
              <a:buNone/>
              <a:defRPr sz="2100" b="1" spc="0" baseline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5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2682873" y="1449095"/>
            <a:ext cx="6826251" cy="4283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2454058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5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8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CFE1-4177-4F2D-ABFE-5226146A031C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C2F03-DA30-9147-B8A5-9DF15E682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8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92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8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9" r="24152" b="24042"/>
          <a:stretch/>
        </p:blipFill>
        <p:spPr>
          <a:xfrm>
            <a:off x="-1" y="-1"/>
            <a:ext cx="12192001" cy="3716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721768"/>
            <a:ext cx="12192000" cy="3136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405" y="4100212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4D8-435F-473A-8FB7-E6DA8F7791F1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27720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21802" y="5585708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15047" y="191171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752518" y="212377"/>
            <a:ext cx="1962823" cy="81635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15EE8-F6F8-5046-8C05-78C8C0586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4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CDB0-3A96-447A-8C20-A1AD9BFB946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63B63-7428-0F49-BC98-BF722B39E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2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CFE1-4177-4F2D-ABFE-5226146A031C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C2F03-DA30-9147-B8A5-9DF15E682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9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E1E3DD-72D6-4F88-8E37-93CD3423244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06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2C7BA-EE71-401F-A1EE-9138B2252297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56137-52C3-E045-8B1B-74BDDE181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E1E3DD-72D6-4F88-8E37-93CD3423244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0029-2FA4-4E01-872E-DC68EEFAB408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67A87-11CC-7449-A458-F2E1A35F3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5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3FCC-DD59-4267-BF21-EEC6DBB100E0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D59B4-DBBE-394E-9FEB-90A7123C3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8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03A4-C7F6-4BB6-812A-5A83F3A9EB18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7940C-5CD3-DD47-9E62-5CE517D57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7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516-164A-4643-B2A7-E97E2BC9D656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D63A7-C680-F446-A095-9C341E89E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8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0A5C-6AC9-46B1-B729-BAB969C45D15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28948-D260-FE46-9899-902E02D2E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0F132556-063F-4CE8-86CB-5101885E6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2C7BA-EE71-401F-A1EE-9138B2252297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DC2AD-2077-426E-A581-3E255BA90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0029-2FA4-4E01-872E-DC68EEFAB408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67A87-11CC-7449-A458-F2E1A35F3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3FCC-DD59-4267-BF21-EEC6DBB100E0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D59B4-DBBE-394E-9FEB-90A7123C3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03A4-C7F6-4BB6-812A-5A83F3A9EB18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7940C-5CD3-DD47-9E62-5CE517D57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516-164A-4643-B2A7-E97E2BC9D656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D63A7-C680-F446-A095-9C341E89E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B557FCBC-18AC-4FC3-ADD3-F26D2E6EE991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2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7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2D1B-C852-468F-BDD5-E16F9E16B9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1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5E7D76F7-BFF1-B949-AD47-E48C5835F1FB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9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57FCBC-18AC-4FC3-ADD3-F26D2E6EE991}" type="datetime1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14" y="5146431"/>
            <a:ext cx="10548395" cy="1446550"/>
          </a:xfrm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200" b="1" dirty="0">
                <a:latin typeface="+mn-lt"/>
              </a:rPr>
              <a:t>FY 2024 BUDGET REQUEST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Presentation to the Board of Trustees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November 2022 </a:t>
            </a:r>
          </a:p>
        </p:txBody>
      </p:sp>
    </p:spTree>
    <p:extLst>
      <p:ext uri="{BB962C8B-B14F-4D97-AF65-F5344CB8AC3E}">
        <p14:creationId xmlns:p14="http://schemas.microsoft.com/office/powerpoint/2010/main" val="387226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D293-579A-4B6C-84F4-B12B5805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13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66"/>
                </a:solidFill>
              </a:rPr>
              <a:t>RECRUITING AND RETAINING FACULTY</a:t>
            </a:r>
            <a:endParaRPr lang="en-US" sz="3600" dirty="0"/>
          </a:p>
        </p:txBody>
      </p:sp>
      <p:graphicFrame>
        <p:nvGraphicFramePr>
          <p:cNvPr id="8" name="Content Placeholder 5" descr="Graph showing recruiting and retaining faculty from 2009 to 2022">
            <a:extLst>
              <a:ext uri="{FF2B5EF4-FFF2-40B4-BE49-F238E27FC236}">
                <a16:creationId xmlns:a16="http://schemas.microsoft.com/office/drawing/2014/main" id="{854DF5BE-EBEE-C124-80A9-356C61A76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0407"/>
              </p:ext>
            </p:extLst>
          </p:nvPr>
        </p:nvGraphicFramePr>
        <p:xfrm>
          <a:off x="1056911" y="1117216"/>
          <a:ext cx="9817976" cy="511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B179-B36D-4C3C-94C7-09BA1323F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0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0EEB9-1CE1-0AD4-2E07-9F782D512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ln>
            <a:solidFill>
              <a:srgbClr val="000000">
                <a:alpha val="12941"/>
              </a:srgb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AD293-579A-4B6C-84F4-B12B5805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13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66"/>
                </a:solidFill>
              </a:rPr>
              <a:t>COST INCREASES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7FB9A2-521A-9347-979E-96632D18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734" y="1830007"/>
            <a:ext cx="5114532" cy="3003314"/>
          </a:xfrm>
        </p:spPr>
        <p:txBody>
          <a:bodyPr>
            <a:noAutofit/>
          </a:bodyPr>
          <a:lstStyle/>
          <a:p>
            <a:r>
              <a:rPr lang="en-US" dirty="0"/>
              <a:t>Modest 2.5% general price increase (excluding utilities)</a:t>
            </a:r>
          </a:p>
          <a:p>
            <a:endParaRPr lang="en-US" dirty="0"/>
          </a:p>
          <a:p>
            <a:r>
              <a:rPr lang="en-US" dirty="0"/>
              <a:t>10.0% utility price increase to partially offset cost increases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E99F9C-4B90-4C90-E2AB-C90E56E4B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B179-B36D-4C3C-94C7-09BA1323F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70425-4BE7-4157-8812-4D12657AE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8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D293-579A-4B6C-84F4-B12B5805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00"/>
            <a:ext cx="10515600" cy="111113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66"/>
                </a:solidFill>
              </a:rPr>
              <a:t>STATE FUNDED UTILITIES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B179-B36D-4C3C-94C7-09BA1323F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70425-4BE7-4157-8812-4D12657AE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3" descr="State funded utilities comparison for 2021 to 2025">
            <a:extLst>
              <a:ext uri="{FF2B5EF4-FFF2-40B4-BE49-F238E27FC236}">
                <a16:creationId xmlns:a16="http://schemas.microsoft.com/office/drawing/2014/main" id="{47321782-1750-411A-9A7B-0446A2A3B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06474"/>
              </p:ext>
            </p:extLst>
          </p:nvPr>
        </p:nvGraphicFramePr>
        <p:xfrm>
          <a:off x="1163782" y="1476260"/>
          <a:ext cx="9908771" cy="488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19AE96-F0CA-6D19-B8E9-B845AB468E4E}"/>
              </a:ext>
            </a:extLst>
          </p:cNvPr>
          <p:cNvSpPr txBox="1"/>
          <p:nvPr/>
        </p:nvSpPr>
        <p:spPr>
          <a:xfrm>
            <a:off x="2061556" y="1351045"/>
            <a:ext cx="1694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 in Thousands</a:t>
            </a:r>
          </a:p>
        </p:txBody>
      </p:sp>
    </p:spTree>
    <p:extLst>
      <p:ext uri="{BB962C8B-B14F-4D97-AF65-F5344CB8AC3E}">
        <p14:creationId xmlns:p14="http://schemas.microsoft.com/office/powerpoint/2010/main" val="391285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9E4F-662F-44E8-B087-A977039A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REQUESTED FOR FY 2024 OPERATIONS</a:t>
            </a:r>
            <a:endParaRPr lang="en-US" sz="3600" dirty="0"/>
          </a:p>
        </p:txBody>
      </p:sp>
      <p:grpSp>
        <p:nvGrpSpPr>
          <p:cNvPr id="16" name="Group 15" descr="Requested for FY 2023 Operations - Affordability and Student Support $25K; Competitiveness and Quality $36K">
            <a:extLst>
              <a:ext uri="{FF2B5EF4-FFF2-40B4-BE49-F238E27FC236}">
                <a16:creationId xmlns:a16="http://schemas.microsoft.com/office/drawing/2014/main" id="{40E1A1E3-E484-4580-83A5-50DFBE363B57}"/>
              </a:ext>
            </a:extLst>
          </p:cNvPr>
          <p:cNvGrpSpPr/>
          <p:nvPr/>
        </p:nvGrpSpPr>
        <p:grpSpPr>
          <a:xfrm>
            <a:off x="288758" y="1551129"/>
            <a:ext cx="9450228" cy="4693771"/>
            <a:chOff x="288758" y="1551129"/>
            <a:chExt cx="9450228" cy="43664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38957D-1936-4AC6-8618-045E150AD5B3}"/>
                </a:ext>
              </a:extLst>
            </p:cNvPr>
            <p:cNvSpPr txBox="1"/>
            <p:nvPr/>
          </p:nvSpPr>
          <p:spPr>
            <a:xfrm>
              <a:off x="2455101" y="1551129"/>
              <a:ext cx="7283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mbria" panose="02040503050406030204" pitchFamily="18" charset="0"/>
                  <a:cs typeface="+mn-cs"/>
                </a:rPr>
                <a:t>(Dollars in Thousands)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45A25C-285C-4860-BEE9-23E323CCE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8758" y="1617978"/>
              <a:ext cx="1056425" cy="850932"/>
              <a:chOff x="1238466" y="922270"/>
              <a:chExt cx="1559415" cy="1256081"/>
            </a:xfrm>
          </p:grpSpPr>
          <p:sp>
            <p:nvSpPr>
              <p:cNvPr id="6" name="Triangle 8">
                <a:extLst>
                  <a:ext uri="{FF2B5EF4-FFF2-40B4-BE49-F238E27FC236}">
                    <a16:creationId xmlns:a16="http://schemas.microsoft.com/office/drawing/2014/main" id="{A97BD8D5-90AF-43C9-8FD0-947A15A0C5A6}"/>
                  </a:ext>
                </a:extLst>
              </p:cNvPr>
              <p:cNvSpPr/>
              <p:nvPr/>
            </p:nvSpPr>
            <p:spPr>
              <a:xfrm rot="5400000">
                <a:off x="2029265" y="1264767"/>
                <a:ext cx="974526" cy="56270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AA03A2C-8628-45FE-8DA3-204CFE48B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466" y="922270"/>
                <a:ext cx="1278063" cy="125608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B7997B-F411-4908-92B9-4FD63D28F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16542" y="2740712"/>
              <a:ext cx="1043979" cy="831124"/>
              <a:chOff x="1210599" y="2160105"/>
              <a:chExt cx="1541044" cy="1226838"/>
            </a:xfrm>
          </p:grpSpPr>
          <p:sp>
            <p:nvSpPr>
              <p:cNvPr id="9" name="Triangle 9">
                <a:extLst>
                  <a:ext uri="{FF2B5EF4-FFF2-40B4-BE49-F238E27FC236}">
                    <a16:creationId xmlns:a16="http://schemas.microsoft.com/office/drawing/2014/main" id="{90502573-C158-41C7-BFA2-E594B3A49103}"/>
                  </a:ext>
                </a:extLst>
              </p:cNvPr>
              <p:cNvSpPr/>
              <p:nvPr/>
            </p:nvSpPr>
            <p:spPr>
              <a:xfrm rot="5400000">
                <a:off x="1983026" y="2487454"/>
                <a:ext cx="974526" cy="56270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C13E78F-7544-4052-B0C1-60EE68821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0599" y="2160105"/>
                <a:ext cx="1305931" cy="1226838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7BD1F5-DD8F-4EAC-9B02-02EEE5D9E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30519" y="5085827"/>
              <a:ext cx="1005689" cy="831719"/>
              <a:chOff x="1275913" y="4649432"/>
              <a:chExt cx="1484522" cy="1227722"/>
            </a:xfrm>
          </p:grpSpPr>
          <p:sp>
            <p:nvSpPr>
              <p:cNvPr id="12" name="Triangle 10">
                <a:extLst>
                  <a:ext uri="{FF2B5EF4-FFF2-40B4-BE49-F238E27FC236}">
                    <a16:creationId xmlns:a16="http://schemas.microsoft.com/office/drawing/2014/main" id="{F5E5820B-07A0-4673-8A23-7EF3B8B2B9C2}"/>
                  </a:ext>
                </a:extLst>
              </p:cNvPr>
              <p:cNvSpPr/>
              <p:nvPr/>
            </p:nvSpPr>
            <p:spPr>
              <a:xfrm rot="5400000">
                <a:off x="1991819" y="4981942"/>
                <a:ext cx="974525" cy="56270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263FE6-8721-4AE8-B8D3-BA0440227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5913" y="4649432"/>
                <a:ext cx="1203168" cy="1227722"/>
              </a:xfrm>
              <a:prstGeom prst="rect">
                <a:avLst/>
              </a:prstGeom>
            </p:spPr>
          </p:pic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0733A-4DBF-473E-836B-A724624FE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70425-4BE7-4157-8812-4D12657AE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 descr="Student Support $15,000 &#10;Maintaining Competitiveness and Quality $45,059.0&#10;Meet Inflationary and other cost increases $16,469.9&#10;Total Request $76,528.9">
            <a:extLst>
              <a:ext uri="{FF2B5EF4-FFF2-40B4-BE49-F238E27FC236}">
                <a16:creationId xmlns:a16="http://schemas.microsoft.com/office/drawing/2014/main" id="{5B48E52D-F601-AEF1-0EB5-51557834D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285" y="1936078"/>
            <a:ext cx="9643708" cy="405096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1E46AD8-616C-41D2-7D23-563840976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193" y="4021788"/>
            <a:ext cx="987193" cy="8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DA16EF-5817-43CE-7943-6A682C81D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878EC-1207-454C-9980-C97B9271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536825"/>
            <a:ext cx="10515600" cy="2594395"/>
          </a:xfrm>
        </p:spPr>
        <p:txBody>
          <a:bodyPr>
            <a:normAutofit/>
          </a:bodyPr>
          <a:lstStyle/>
          <a:p>
            <a:pPr algn="ctr"/>
            <a:r>
              <a:rPr lang="en-US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+mn-cs"/>
              </a:rPr>
              <a:t>CAPITAL </a:t>
            </a:r>
            <a:r>
              <a:rPr lang="en-US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REQUESTS</a:t>
            </a:r>
            <a:b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Implementing the </a:t>
            </a:r>
            <a:b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Long-Term Capital Plan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ED93-2DAC-45F5-97E6-55B26269F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8E1B0-A798-0EC4-CF2B-DF272D0B0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6D22-7380-48E3-8C3A-24893621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02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REQUESTED FOR FY 2024 CAPITAL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AC9D1-06AC-4E93-99F7-5B13E4F07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1262"/>
            <a:ext cx="12192000" cy="36576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9677D-9CD0-46CD-B10D-66E0D778BBA2}"/>
              </a:ext>
            </a:extLst>
          </p:cNvPr>
          <p:cNvSpPr txBox="1"/>
          <p:nvPr/>
        </p:nvSpPr>
        <p:spPr>
          <a:xfrm>
            <a:off x="116095" y="3355405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INNOVATION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WORKFORCE DEVELOPMENT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+mn-ea"/>
                <a:cs typeface="+mn-cs"/>
              </a:rPr>
              <a:t>$212.6M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A63C7-8586-4060-8713-B4BBA3E0C3AC}"/>
              </a:ext>
            </a:extLst>
          </p:cNvPr>
          <p:cNvSpPr txBox="1"/>
          <p:nvPr/>
        </p:nvSpPr>
        <p:spPr>
          <a:xfrm>
            <a:off x="3925677" y="3355405"/>
            <a:ext cx="1980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ACADEMIC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LIBRARIES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+mn-ea"/>
                <a:cs typeface="+mn-cs"/>
              </a:rPr>
              <a:t>$152.0M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02608-8533-4625-B0D9-4FC1DCD26BF3}"/>
              </a:ext>
            </a:extLst>
          </p:cNvPr>
          <p:cNvSpPr txBox="1"/>
          <p:nvPr/>
        </p:nvSpPr>
        <p:spPr>
          <a:xfrm>
            <a:off x="6619027" y="3360663"/>
            <a:ext cx="2347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HOSPITAL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</a:rPr>
              <a:t>HEALTH SCIENCES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+mn-ea"/>
                <a:cs typeface="+mn-cs"/>
              </a:rPr>
              <a:t>$75.0M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EEC71-EEBA-4E8C-AB5F-B8DA6328FB00}"/>
              </a:ext>
            </a:extLst>
          </p:cNvPr>
          <p:cNvSpPr txBox="1"/>
          <p:nvPr/>
        </p:nvSpPr>
        <p:spPr>
          <a:xfrm>
            <a:off x="9688517" y="3363501"/>
            <a:ext cx="1980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REPAIR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+mn-ea"/>
                <a:cs typeface="+mn-cs"/>
              </a:rPr>
              <a:t>$243.3M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11700-D3E5-4FA9-8ADA-8CC27BBD8690}"/>
              </a:ext>
            </a:extLst>
          </p:cNvPr>
          <p:cNvSpPr txBox="1"/>
          <p:nvPr/>
        </p:nvSpPr>
        <p:spPr>
          <a:xfrm>
            <a:off x="0" y="5178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Total state capital appropriation request: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$682.9M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B590E0-F17C-4EE9-AE05-5C4F482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06" y="1520945"/>
            <a:ext cx="1752360" cy="1732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7857FC-3CD6-4C6A-8F50-F47ACF3F5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1" y="1548592"/>
            <a:ext cx="1658923" cy="1661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7A0F82-8D7F-41B8-8383-F7A648EC3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44" y="1569259"/>
            <a:ext cx="1615912" cy="16200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FC4A19-0AE3-4CEE-99B7-540D7D984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8" y="1570810"/>
            <a:ext cx="1619961" cy="16184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5D81-D8C0-47F5-85A0-CE9B65C5B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9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1DA1-0CF0-4829-8FC6-76AF385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933"/>
            <a:ext cx="12103768" cy="947471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REQUESTED FOR FY 2024 CAPITAL </a:t>
            </a:r>
            <a:endParaRPr lang="en-US" sz="3600" dirty="0"/>
          </a:p>
        </p:txBody>
      </p:sp>
      <p:grpSp>
        <p:nvGrpSpPr>
          <p:cNvPr id="18" name="Group 17" descr="FY 2024 capital request: Repair &amp; Renovation 243K; Innovation workforce $212,600K; Hospital $75K; Library $152K">
            <a:extLst>
              <a:ext uri="{FF2B5EF4-FFF2-40B4-BE49-F238E27FC236}">
                <a16:creationId xmlns:a16="http://schemas.microsoft.com/office/drawing/2014/main" id="{9B07A8EE-F574-4B59-941D-557A112FE894}"/>
              </a:ext>
            </a:extLst>
          </p:cNvPr>
          <p:cNvGrpSpPr/>
          <p:nvPr/>
        </p:nvGrpSpPr>
        <p:grpSpPr>
          <a:xfrm>
            <a:off x="0" y="1045591"/>
            <a:ext cx="12192000" cy="4220771"/>
            <a:chOff x="-12032" y="1358417"/>
            <a:chExt cx="12192000" cy="42207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57DD79-9C92-4BA8-8970-4E9A7283BF34}"/>
                </a:ext>
              </a:extLst>
            </p:cNvPr>
            <p:cNvSpPr txBox="1"/>
            <p:nvPr/>
          </p:nvSpPr>
          <p:spPr>
            <a:xfrm>
              <a:off x="-12032" y="1358417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Tahoma" panose="020B0604030504040204" pitchFamily="34" charset="0"/>
                  <a:cs typeface="Tahoma" panose="020B0604030504040204" pitchFamily="34" charset="0"/>
                </a:rPr>
                <a:t>(Dollars in Thousands)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A28B0B-10C2-4ABD-A818-C3D4EB264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7104" y="1680153"/>
              <a:ext cx="966055" cy="794767"/>
              <a:chOff x="2051250" y="1640179"/>
              <a:chExt cx="990136" cy="814578"/>
            </a:xfrm>
          </p:grpSpPr>
          <p:sp>
            <p:nvSpPr>
              <p:cNvPr id="7" name="Triangle 4">
                <a:extLst>
                  <a:ext uri="{FF2B5EF4-FFF2-40B4-BE49-F238E27FC236}">
                    <a16:creationId xmlns:a16="http://schemas.microsoft.com/office/drawing/2014/main" id="{1B256796-670A-4974-A068-7C0DBBF1B6F9}"/>
                  </a:ext>
                </a:extLst>
              </p:cNvPr>
              <p:cNvSpPr/>
              <p:nvPr/>
            </p:nvSpPr>
            <p:spPr>
              <a:xfrm rot="5400000">
                <a:off x="2458782" y="1834205"/>
                <a:ext cx="738681" cy="42652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EF5C644-B4C1-456A-BB5D-66B4B3BFA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50" y="1640179"/>
                <a:ext cx="823917" cy="81457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9EA4FA-9D24-4E96-BF8C-37A5F600F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28739" y="2589460"/>
              <a:ext cx="997808" cy="821832"/>
              <a:chOff x="2024091" y="2396671"/>
              <a:chExt cx="1022680" cy="842318"/>
            </a:xfrm>
          </p:grpSpPr>
          <p:sp>
            <p:nvSpPr>
              <p:cNvPr id="10" name="Triangle 5">
                <a:extLst>
                  <a:ext uri="{FF2B5EF4-FFF2-40B4-BE49-F238E27FC236}">
                    <a16:creationId xmlns:a16="http://schemas.microsoft.com/office/drawing/2014/main" id="{46186518-85E9-426F-98EB-81C7E1E8A7CC}"/>
                  </a:ext>
                </a:extLst>
              </p:cNvPr>
              <p:cNvSpPr/>
              <p:nvPr/>
            </p:nvSpPr>
            <p:spPr>
              <a:xfrm rot="5400000">
                <a:off x="2464167" y="2605541"/>
                <a:ext cx="738681" cy="42652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3CDE0C9-CB81-4719-A44D-EA892594D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4091" y="2396671"/>
                <a:ext cx="841259" cy="84231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8527A8-10CD-41F5-8857-A2ADCDB5E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9758" y="4752550"/>
              <a:ext cx="1016658" cy="826638"/>
              <a:chOff x="2019057" y="4872291"/>
              <a:chExt cx="1042000" cy="847243"/>
            </a:xfrm>
          </p:grpSpPr>
          <p:sp>
            <p:nvSpPr>
              <p:cNvPr id="13" name="Triangle 6">
                <a:extLst>
                  <a:ext uri="{FF2B5EF4-FFF2-40B4-BE49-F238E27FC236}">
                    <a16:creationId xmlns:a16="http://schemas.microsoft.com/office/drawing/2014/main" id="{5EAEC5D1-4E59-4E1A-9A50-5DB0CBD942DA}"/>
                  </a:ext>
                </a:extLst>
              </p:cNvPr>
              <p:cNvSpPr/>
              <p:nvPr/>
            </p:nvSpPr>
            <p:spPr>
              <a:xfrm rot="5400000">
                <a:off x="2478454" y="5082535"/>
                <a:ext cx="738680" cy="42652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850C0F-0869-4C5D-B5CF-382E25C03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057" y="4872291"/>
                <a:ext cx="845085" cy="847243"/>
              </a:xfrm>
              <a:prstGeom prst="rect">
                <a:avLst/>
              </a:prstGeom>
            </p:spPr>
          </p:pic>
        </p:grpSp>
        <p:sp>
          <p:nvSpPr>
            <p:cNvPr id="16" name="Triangle 6">
              <a:extLst>
                <a:ext uri="{FF2B5EF4-FFF2-40B4-BE49-F238E27FC236}">
                  <a16:creationId xmlns:a16="http://schemas.microsoft.com/office/drawing/2014/main" id="{384D983C-AD74-4F75-962C-A82964A2C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966450" y="4066005"/>
              <a:ext cx="720715" cy="4161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CDB844-F82C-4471-9141-3A9826467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39" y="3855883"/>
              <a:ext cx="823709" cy="82296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B5F-DB9E-499C-A8BE-285ED8019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70425-4BE7-4157-8812-4D12657AE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FY 2024 Capital Request total 682,915&#10;Urbana 283,116&#10;Chicago 358,682&#10;Springfield 41,117&#10;">
            <a:extLst>
              <a:ext uri="{FF2B5EF4-FFF2-40B4-BE49-F238E27FC236}">
                <a16:creationId xmlns:a16="http://schemas.microsoft.com/office/drawing/2014/main" id="{A221CDC8-7278-A408-72F2-BB51C1D57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67" y="1349037"/>
            <a:ext cx="9660607" cy="45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2822-1FAB-4A7C-8E58-E9F46AC0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3034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THANK YOU!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FA776-A0F5-4418-811F-D9DF0845A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0EF90D-D115-4A6A-AAD0-D08C9FFB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9056" b="19421"/>
          <a:stretch/>
        </p:blipFill>
        <p:spPr>
          <a:xfrm>
            <a:off x="-1" y="0"/>
            <a:ext cx="12192617" cy="42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72E071-0F83-45DF-8C18-86906361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81718"/>
            <a:ext cx="12192000" cy="323655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1AB35-D035-4CB2-BA19-E1785BD5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2024 OPERATING APPROPRIATION REQUEST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8897-5ED3-454F-BC1C-CBDEFC5A7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176"/>
            <a:ext cx="10515600" cy="43513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FY 2023 state appropriation: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$655.24M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FY 2024 incremental request: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$76.53M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556A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FY 2024 state operating appropriation request: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$731.77M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556A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Increase of 11.7% over FY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556A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47EF9-ADF6-4366-AAE5-B6925FB8C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74E11B-1DD6-4E77-AAAF-2331C3DD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4470" y="3520440"/>
            <a:ext cx="9246870" cy="11430"/>
          </a:xfrm>
          <a:prstGeom prst="line">
            <a:avLst/>
          </a:prstGeom>
          <a:ln w="38100">
            <a:solidFill>
              <a:srgbClr val="055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5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0EE63A-AD62-47E6-BE2C-66612F5C85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1584" y="646130"/>
            <a:ext cx="7091899" cy="1259376"/>
          </a:xfrm>
        </p:spPr>
        <p:txBody>
          <a:bodyPr>
            <a:normAutofit/>
          </a:bodyPr>
          <a:lstStyle/>
          <a:p>
            <a:pPr algn="l" rtl="0" eaLnBrk="1" fontAlgn="auto" latinLnBrk="0" hangingPunct="1"/>
            <a:r>
              <a:rPr lang="en-US" sz="3600" b="1" kern="1200" dirty="0">
                <a:solidFill>
                  <a:srgbClr val="24285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GOALS OF INCREMENTAL REQUESTS</a:t>
            </a:r>
            <a:endParaRPr lang="en-US" sz="3600" dirty="0">
              <a:effectLst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8FB72-FB85-4174-A8B8-489432166E70}"/>
              </a:ext>
            </a:extLst>
          </p:cNvPr>
          <p:cNvSpPr txBox="1"/>
          <p:nvPr/>
        </p:nvSpPr>
        <p:spPr>
          <a:xfrm>
            <a:off x="1390352" y="1905506"/>
            <a:ext cx="66831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Keep more Illinois students In the state and support them for success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Enhance academic excellence by recruiting and retaining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Address cost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B7EBC-7CA3-415E-BF69-992AFE72A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8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DD18-95B4-4041-BC2D-FCCF2439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8489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3294B"/>
                </a:solidFill>
                <a:latin typeface="Arial" panose="020B0604020202020204" pitchFamily="34" charset="0"/>
                <a:ea typeface="+mn-ea"/>
                <a:cs typeface="+mn-cs"/>
              </a:rPr>
              <a:t>U OF I SYSTEM BUDGET REQUEST CONTEXT</a:t>
            </a:r>
            <a:endParaRPr lang="en-US" sz="36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AC41762-7B31-46A4-9B2F-29FFFC3F0666}"/>
              </a:ext>
            </a:extLst>
          </p:cNvPr>
          <p:cNvSpPr/>
          <p:nvPr/>
        </p:nvSpPr>
        <p:spPr>
          <a:xfrm>
            <a:off x="2035387" y="1213054"/>
            <a:ext cx="3869531" cy="2321718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556A5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dirty="0">
                <a:ea typeface="Avenir Book" charset="0"/>
                <a:cs typeface="Avenir Book" charset="0"/>
              </a:rPr>
              <a:t>Grew enrollment by 16,323 students </a:t>
            </a:r>
            <a:br>
              <a:rPr lang="en-US" sz="2900" dirty="0">
                <a:ea typeface="Avenir Book" charset="0"/>
                <a:cs typeface="Avenir Book" charset="0"/>
              </a:rPr>
            </a:br>
            <a:r>
              <a:rPr lang="en-US" sz="2900" dirty="0">
                <a:ea typeface="Avenir Book" charset="0"/>
                <a:cs typeface="Avenir Book" charset="0"/>
              </a:rPr>
              <a:t>since FY 15</a:t>
            </a:r>
          </a:p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(+21%)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E3798FB-C96D-49D7-A654-B13AE996FC9B}"/>
              </a:ext>
            </a:extLst>
          </p:cNvPr>
          <p:cNvSpPr/>
          <p:nvPr/>
        </p:nvSpPr>
        <p:spPr>
          <a:xfrm>
            <a:off x="6146713" y="1214044"/>
            <a:ext cx="3869531" cy="2321718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556A5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Enrolled 4,121 </a:t>
            </a:r>
          </a:p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more Illinois undergraduates </a:t>
            </a:r>
            <a:br>
              <a:rPr lang="en-US" sz="2900" kern="1200" dirty="0">
                <a:latin typeface="+mn-lt"/>
                <a:ea typeface="Avenir Book" charset="0"/>
                <a:cs typeface="Avenir Book" charset="0"/>
              </a:rPr>
            </a:b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since FY15</a:t>
            </a:r>
            <a:br>
              <a:rPr lang="en-US" sz="2900" kern="1200" dirty="0">
                <a:latin typeface="+mn-lt"/>
                <a:ea typeface="Avenir Book" charset="0"/>
                <a:cs typeface="Avenir Book" charset="0"/>
              </a:rPr>
            </a:b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(+10%)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31C4B0-CBB6-485B-997C-4CE7C991DCAD}"/>
              </a:ext>
            </a:extLst>
          </p:cNvPr>
          <p:cNvSpPr/>
          <p:nvPr/>
        </p:nvSpPr>
        <p:spPr>
          <a:xfrm>
            <a:off x="2099654" y="3727921"/>
            <a:ext cx="3869531" cy="2321718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556A5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Increased financial aid by 74% in 10 years +$118M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E29E5D-19CF-4569-866B-DF282E52D6E1}"/>
              </a:ext>
            </a:extLst>
          </p:cNvPr>
          <p:cNvSpPr/>
          <p:nvPr/>
        </p:nvSpPr>
        <p:spPr>
          <a:xfrm>
            <a:off x="6146713" y="3738899"/>
            <a:ext cx="3869531" cy="2321718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556A5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Froze undergraduate tuition in six of </a:t>
            </a:r>
            <a:br>
              <a:rPr lang="en-US" sz="2900" kern="1200" dirty="0">
                <a:latin typeface="+mn-lt"/>
                <a:ea typeface="Avenir Book" charset="0"/>
                <a:cs typeface="Avenir Book" charset="0"/>
              </a:rPr>
            </a:br>
            <a:r>
              <a:rPr lang="en-US" sz="2900" dirty="0">
                <a:ea typeface="Avenir Book" charset="0"/>
                <a:cs typeface="Avenir Book" charset="0"/>
              </a:rPr>
              <a:t>l</a:t>
            </a: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ast eight years</a:t>
            </a:r>
            <a:endParaRPr lang="en-US" sz="2400" kern="1200" dirty="0"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F2EE-65D8-4F3D-A70F-5D39C7D22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72E071-0F83-45DF-8C18-86906361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81718"/>
            <a:ext cx="12192000" cy="323655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1AB35-D035-4CB2-BA19-E1785BD5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MAINTAINING TUITION AFFORDABILITY </a:t>
            </a:r>
            <a:br>
              <a:rPr lang="en-US" dirty="0">
                <a:effectLst/>
              </a:rPr>
            </a:b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Base Tuition at UIC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8897-5ED3-454F-BC1C-CBDEFC5A7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596"/>
            <a:ext cx="10515600" cy="310610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Fall 2015 Freshman:            $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10,584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Spring 2025 Senior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</a:t>
            </a:r>
            <a:r>
              <a:rPr lang="en-US" b="1" dirty="0">
                <a:solidFill>
                  <a:srgbClr val="0556A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10,970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556A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				+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$386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556A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Increase of only 3.65% over 10 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556A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47EF9-ADF6-4366-AAE5-B6925FB8C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70425-4BE7-4157-8812-4D12657AE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74E11B-1DD6-4E77-AAAF-2331C3DD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8262" y="3429000"/>
            <a:ext cx="1912883" cy="0"/>
          </a:xfrm>
          <a:prstGeom prst="line">
            <a:avLst/>
          </a:prstGeom>
          <a:ln w="38100">
            <a:solidFill>
              <a:srgbClr val="055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1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20">
            <a:extLst>
              <a:ext uri="{FF2B5EF4-FFF2-40B4-BE49-F238E27FC236}">
                <a16:creationId xmlns:a16="http://schemas.microsoft.com/office/drawing/2014/main" id="{D5612AC1-B098-F7DB-42EF-C7E64EDF0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587963">
            <a:off x="3711611" y="806591"/>
            <a:ext cx="4144145" cy="3765635"/>
          </a:xfrm>
          <a:custGeom>
            <a:avLst/>
            <a:gdLst>
              <a:gd name="connsiteX0" fmla="*/ 5077208 w 6978174"/>
              <a:gd name="connsiteY0" fmla="*/ 3590859 h 3799036"/>
              <a:gd name="connsiteX1" fmla="*/ 2501623 w 6978174"/>
              <a:gd name="connsiteY1" fmla="*/ 3721375 h 3799036"/>
              <a:gd name="connsiteX2" fmla="*/ 173424 w 6978174"/>
              <a:gd name="connsiteY2" fmla="*/ 1308103 h 3799036"/>
              <a:gd name="connsiteX3" fmla="*/ 3215156 w 6978174"/>
              <a:gd name="connsiteY3" fmla="*/ 5862 h 3799036"/>
              <a:gd name="connsiteX4" fmla="*/ 5077208 w 6978174"/>
              <a:gd name="connsiteY4" fmla="*/ 3590859 h 379903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434865 h 3643044"/>
              <a:gd name="connsiteX1" fmla="*/ 2502673 w 5078258"/>
              <a:gd name="connsiteY1" fmla="*/ 3565381 h 3643044"/>
              <a:gd name="connsiteX2" fmla="*/ 174474 w 5078258"/>
              <a:gd name="connsiteY2" fmla="*/ 1152109 h 3643044"/>
              <a:gd name="connsiteX3" fmla="*/ 3546854 w 5078258"/>
              <a:gd name="connsiteY3" fmla="*/ 0 h 3643044"/>
              <a:gd name="connsiteX4" fmla="*/ 5078258 w 5078258"/>
              <a:gd name="connsiteY4" fmla="*/ 3434865 h 3643044"/>
              <a:gd name="connsiteX0" fmla="*/ 5078258 w 5188310"/>
              <a:gd name="connsiteY0" fmla="*/ 3434865 h 3643044"/>
              <a:gd name="connsiteX1" fmla="*/ 2502673 w 5188310"/>
              <a:gd name="connsiteY1" fmla="*/ 3565381 h 3643044"/>
              <a:gd name="connsiteX2" fmla="*/ 174474 w 5188310"/>
              <a:gd name="connsiteY2" fmla="*/ 1152109 h 3643044"/>
              <a:gd name="connsiteX3" fmla="*/ 3546854 w 5188310"/>
              <a:gd name="connsiteY3" fmla="*/ 0 h 3643044"/>
              <a:gd name="connsiteX4" fmla="*/ 4426809 w 5188310"/>
              <a:gd name="connsiteY4" fmla="*/ 1283574 h 3643044"/>
              <a:gd name="connsiteX5" fmla="*/ 5078258 w 5188310"/>
              <a:gd name="connsiteY5" fmla="*/ 3434865 h 3643044"/>
              <a:gd name="connsiteX0" fmla="*/ 5078258 w 5169380"/>
              <a:gd name="connsiteY0" fmla="*/ 3434865 h 3643044"/>
              <a:gd name="connsiteX1" fmla="*/ 2502673 w 5169380"/>
              <a:gd name="connsiteY1" fmla="*/ 3565381 h 3643044"/>
              <a:gd name="connsiteX2" fmla="*/ 174474 w 5169380"/>
              <a:gd name="connsiteY2" fmla="*/ 1152109 h 3643044"/>
              <a:gd name="connsiteX3" fmla="*/ 3546854 w 5169380"/>
              <a:gd name="connsiteY3" fmla="*/ 0 h 3643044"/>
              <a:gd name="connsiteX4" fmla="*/ 4426809 w 5169380"/>
              <a:gd name="connsiteY4" fmla="*/ 1283574 h 3643044"/>
              <a:gd name="connsiteX5" fmla="*/ 5078258 w 5169380"/>
              <a:gd name="connsiteY5" fmla="*/ 3434865 h 3643044"/>
              <a:gd name="connsiteX0" fmla="*/ 5078258 w 5169380"/>
              <a:gd name="connsiteY0" fmla="*/ 3434865 h 3643044"/>
              <a:gd name="connsiteX1" fmla="*/ 2502673 w 5169380"/>
              <a:gd name="connsiteY1" fmla="*/ 3565381 h 3643044"/>
              <a:gd name="connsiteX2" fmla="*/ 174474 w 5169380"/>
              <a:gd name="connsiteY2" fmla="*/ 1152109 h 3643044"/>
              <a:gd name="connsiteX3" fmla="*/ 3546854 w 5169380"/>
              <a:gd name="connsiteY3" fmla="*/ 0 h 3643044"/>
              <a:gd name="connsiteX4" fmla="*/ 4426809 w 5169380"/>
              <a:gd name="connsiteY4" fmla="*/ 1283574 h 3643044"/>
              <a:gd name="connsiteX5" fmla="*/ 5078258 w 5169380"/>
              <a:gd name="connsiteY5" fmla="*/ 3434865 h 3643044"/>
              <a:gd name="connsiteX0" fmla="*/ 5145927 w 5237049"/>
              <a:gd name="connsiteY0" fmla="*/ 3434865 h 3624380"/>
              <a:gd name="connsiteX1" fmla="*/ 2570342 w 5237049"/>
              <a:gd name="connsiteY1" fmla="*/ 3565381 h 3624380"/>
              <a:gd name="connsiteX2" fmla="*/ 514494 w 5237049"/>
              <a:gd name="connsiteY2" fmla="*/ 2864282 h 3624380"/>
              <a:gd name="connsiteX3" fmla="*/ 242143 w 5237049"/>
              <a:gd name="connsiteY3" fmla="*/ 1152109 h 3624380"/>
              <a:gd name="connsiteX4" fmla="*/ 3614523 w 5237049"/>
              <a:gd name="connsiteY4" fmla="*/ 0 h 3624380"/>
              <a:gd name="connsiteX5" fmla="*/ 4494478 w 5237049"/>
              <a:gd name="connsiteY5" fmla="*/ 1283574 h 3624380"/>
              <a:gd name="connsiteX6" fmla="*/ 5145927 w 5237049"/>
              <a:gd name="connsiteY6" fmla="*/ 3434865 h 3624380"/>
              <a:gd name="connsiteX0" fmla="*/ 5138905 w 5230027"/>
              <a:gd name="connsiteY0" fmla="*/ 3434865 h 3624380"/>
              <a:gd name="connsiteX1" fmla="*/ 2563320 w 5230027"/>
              <a:gd name="connsiteY1" fmla="*/ 3565381 h 3624380"/>
              <a:gd name="connsiteX2" fmla="*/ 507472 w 5230027"/>
              <a:gd name="connsiteY2" fmla="*/ 2864282 h 3624380"/>
              <a:gd name="connsiteX3" fmla="*/ 244755 w 5230027"/>
              <a:gd name="connsiteY3" fmla="*/ 1068028 h 3624380"/>
              <a:gd name="connsiteX4" fmla="*/ 3607501 w 5230027"/>
              <a:gd name="connsiteY4" fmla="*/ 0 h 3624380"/>
              <a:gd name="connsiteX5" fmla="*/ 4487456 w 5230027"/>
              <a:gd name="connsiteY5" fmla="*/ 1283574 h 3624380"/>
              <a:gd name="connsiteX6" fmla="*/ 5138905 w 5230027"/>
              <a:gd name="connsiteY6" fmla="*/ 3434865 h 3624380"/>
              <a:gd name="connsiteX0" fmla="*/ 5138905 w 5230027"/>
              <a:gd name="connsiteY0" fmla="*/ 3434865 h 3624380"/>
              <a:gd name="connsiteX1" fmla="*/ 2563320 w 5230027"/>
              <a:gd name="connsiteY1" fmla="*/ 3565381 h 3624380"/>
              <a:gd name="connsiteX2" fmla="*/ 507472 w 5230027"/>
              <a:gd name="connsiteY2" fmla="*/ 2864282 h 3624380"/>
              <a:gd name="connsiteX3" fmla="*/ 244755 w 5230027"/>
              <a:gd name="connsiteY3" fmla="*/ 1068028 h 3624380"/>
              <a:gd name="connsiteX4" fmla="*/ 3607501 w 5230027"/>
              <a:gd name="connsiteY4" fmla="*/ 0 h 3624380"/>
              <a:gd name="connsiteX5" fmla="*/ 4487456 w 5230027"/>
              <a:gd name="connsiteY5" fmla="*/ 1283574 h 3624380"/>
              <a:gd name="connsiteX6" fmla="*/ 5138905 w 5230027"/>
              <a:gd name="connsiteY6" fmla="*/ 3434865 h 3624380"/>
              <a:gd name="connsiteX0" fmla="*/ 5138905 w 5230027"/>
              <a:gd name="connsiteY0" fmla="*/ 3434865 h 3624380"/>
              <a:gd name="connsiteX1" fmla="*/ 2563320 w 5230027"/>
              <a:gd name="connsiteY1" fmla="*/ 3565381 h 3624380"/>
              <a:gd name="connsiteX2" fmla="*/ 507472 w 5230027"/>
              <a:gd name="connsiteY2" fmla="*/ 2864282 h 3624380"/>
              <a:gd name="connsiteX3" fmla="*/ 244755 w 5230027"/>
              <a:gd name="connsiteY3" fmla="*/ 1068028 h 3624380"/>
              <a:gd name="connsiteX4" fmla="*/ 3607501 w 5230027"/>
              <a:gd name="connsiteY4" fmla="*/ 0 h 3624380"/>
              <a:gd name="connsiteX5" fmla="*/ 4487456 w 5230027"/>
              <a:gd name="connsiteY5" fmla="*/ 1283574 h 3624380"/>
              <a:gd name="connsiteX6" fmla="*/ 5138905 w 5230027"/>
              <a:gd name="connsiteY6" fmla="*/ 3434865 h 3624380"/>
              <a:gd name="connsiteX0" fmla="*/ 5138905 w 5230027"/>
              <a:gd name="connsiteY0" fmla="*/ 3434865 h 3618220"/>
              <a:gd name="connsiteX1" fmla="*/ 2563320 w 5230027"/>
              <a:gd name="connsiteY1" fmla="*/ 3565381 h 3618220"/>
              <a:gd name="connsiteX2" fmla="*/ 507472 w 5230027"/>
              <a:gd name="connsiteY2" fmla="*/ 2864282 h 3618220"/>
              <a:gd name="connsiteX3" fmla="*/ 244755 w 5230027"/>
              <a:gd name="connsiteY3" fmla="*/ 1068028 h 3618220"/>
              <a:gd name="connsiteX4" fmla="*/ 3607501 w 5230027"/>
              <a:gd name="connsiteY4" fmla="*/ 0 h 3618220"/>
              <a:gd name="connsiteX5" fmla="*/ 4487456 w 5230027"/>
              <a:gd name="connsiteY5" fmla="*/ 1283574 h 3618220"/>
              <a:gd name="connsiteX6" fmla="*/ 5138905 w 5230027"/>
              <a:gd name="connsiteY6" fmla="*/ 3434865 h 3618220"/>
              <a:gd name="connsiteX0" fmla="*/ 5138905 w 5230027"/>
              <a:gd name="connsiteY0" fmla="*/ 3434865 h 3698487"/>
              <a:gd name="connsiteX1" fmla="*/ 2533461 w 5230027"/>
              <a:gd name="connsiteY1" fmla="*/ 3669841 h 3698487"/>
              <a:gd name="connsiteX2" fmla="*/ 507472 w 5230027"/>
              <a:gd name="connsiteY2" fmla="*/ 2864282 h 3698487"/>
              <a:gd name="connsiteX3" fmla="*/ 244755 w 5230027"/>
              <a:gd name="connsiteY3" fmla="*/ 1068028 h 3698487"/>
              <a:gd name="connsiteX4" fmla="*/ 3607501 w 5230027"/>
              <a:gd name="connsiteY4" fmla="*/ 0 h 3698487"/>
              <a:gd name="connsiteX5" fmla="*/ 4487456 w 5230027"/>
              <a:gd name="connsiteY5" fmla="*/ 1283574 h 3698487"/>
              <a:gd name="connsiteX6" fmla="*/ 5138905 w 5230027"/>
              <a:gd name="connsiteY6" fmla="*/ 3434865 h 3698487"/>
              <a:gd name="connsiteX0" fmla="*/ 5139136 w 5230258"/>
              <a:gd name="connsiteY0" fmla="*/ 3434865 h 3698487"/>
              <a:gd name="connsiteX1" fmla="*/ 2533692 w 5230258"/>
              <a:gd name="connsiteY1" fmla="*/ 3669841 h 3698487"/>
              <a:gd name="connsiteX2" fmla="*/ 507703 w 5230258"/>
              <a:gd name="connsiteY2" fmla="*/ 2864282 h 3698487"/>
              <a:gd name="connsiteX3" fmla="*/ 244667 w 5230258"/>
              <a:gd name="connsiteY3" fmla="*/ 1018767 h 3698487"/>
              <a:gd name="connsiteX4" fmla="*/ 3607732 w 5230258"/>
              <a:gd name="connsiteY4" fmla="*/ 0 h 3698487"/>
              <a:gd name="connsiteX5" fmla="*/ 4487687 w 5230258"/>
              <a:gd name="connsiteY5" fmla="*/ 1283574 h 3698487"/>
              <a:gd name="connsiteX6" fmla="*/ 5139136 w 5230258"/>
              <a:gd name="connsiteY6" fmla="*/ 3434865 h 3698487"/>
              <a:gd name="connsiteX0" fmla="*/ 4973051 w 5077331"/>
              <a:gd name="connsiteY0" fmla="*/ 3461731 h 3710911"/>
              <a:gd name="connsiteX1" fmla="*/ 2533692 w 5077331"/>
              <a:gd name="connsiteY1" fmla="*/ 3669841 h 3710911"/>
              <a:gd name="connsiteX2" fmla="*/ 507703 w 5077331"/>
              <a:gd name="connsiteY2" fmla="*/ 2864282 h 3710911"/>
              <a:gd name="connsiteX3" fmla="*/ 244667 w 5077331"/>
              <a:gd name="connsiteY3" fmla="*/ 1018767 h 3710911"/>
              <a:gd name="connsiteX4" fmla="*/ 3607732 w 5077331"/>
              <a:gd name="connsiteY4" fmla="*/ 0 h 3710911"/>
              <a:gd name="connsiteX5" fmla="*/ 4487687 w 5077331"/>
              <a:gd name="connsiteY5" fmla="*/ 1283574 h 3710911"/>
              <a:gd name="connsiteX6" fmla="*/ 4973051 w 5077331"/>
              <a:gd name="connsiteY6" fmla="*/ 3461731 h 3710911"/>
              <a:gd name="connsiteX0" fmla="*/ 4973051 w 5077331"/>
              <a:gd name="connsiteY0" fmla="*/ 3509901 h 3759081"/>
              <a:gd name="connsiteX1" fmla="*/ 2533692 w 5077331"/>
              <a:gd name="connsiteY1" fmla="*/ 3718011 h 3759081"/>
              <a:gd name="connsiteX2" fmla="*/ 507703 w 5077331"/>
              <a:gd name="connsiteY2" fmla="*/ 2912452 h 3759081"/>
              <a:gd name="connsiteX3" fmla="*/ 244667 w 5077331"/>
              <a:gd name="connsiteY3" fmla="*/ 1066937 h 3759081"/>
              <a:gd name="connsiteX4" fmla="*/ 3376693 w 5077331"/>
              <a:gd name="connsiteY4" fmla="*/ 0 h 3759081"/>
              <a:gd name="connsiteX5" fmla="*/ 4487687 w 5077331"/>
              <a:gd name="connsiteY5" fmla="*/ 1331744 h 3759081"/>
              <a:gd name="connsiteX6" fmla="*/ 4973051 w 5077331"/>
              <a:gd name="connsiteY6" fmla="*/ 3509901 h 3759081"/>
              <a:gd name="connsiteX0" fmla="*/ 4973051 w 5077331"/>
              <a:gd name="connsiteY0" fmla="*/ 3503960 h 3753140"/>
              <a:gd name="connsiteX1" fmla="*/ 2533692 w 5077331"/>
              <a:gd name="connsiteY1" fmla="*/ 3712070 h 3753140"/>
              <a:gd name="connsiteX2" fmla="*/ 507703 w 5077331"/>
              <a:gd name="connsiteY2" fmla="*/ 2906511 h 3753140"/>
              <a:gd name="connsiteX3" fmla="*/ 244667 w 5077331"/>
              <a:gd name="connsiteY3" fmla="*/ 1060996 h 3753140"/>
              <a:gd name="connsiteX4" fmla="*/ 3346195 w 5077331"/>
              <a:gd name="connsiteY4" fmla="*/ 0 h 3753140"/>
              <a:gd name="connsiteX5" fmla="*/ 4487687 w 5077331"/>
              <a:gd name="connsiteY5" fmla="*/ 1325803 h 3753140"/>
              <a:gd name="connsiteX6" fmla="*/ 4973051 w 5077331"/>
              <a:gd name="connsiteY6" fmla="*/ 3503960 h 3753140"/>
              <a:gd name="connsiteX0" fmla="*/ 4973051 w 5077331"/>
              <a:gd name="connsiteY0" fmla="*/ 3503960 h 3753140"/>
              <a:gd name="connsiteX1" fmla="*/ 2533692 w 5077331"/>
              <a:gd name="connsiteY1" fmla="*/ 3712070 h 3753140"/>
              <a:gd name="connsiteX2" fmla="*/ 507703 w 5077331"/>
              <a:gd name="connsiteY2" fmla="*/ 2906511 h 3753140"/>
              <a:gd name="connsiteX3" fmla="*/ 244667 w 5077331"/>
              <a:gd name="connsiteY3" fmla="*/ 1060996 h 3753140"/>
              <a:gd name="connsiteX4" fmla="*/ 3346195 w 5077331"/>
              <a:gd name="connsiteY4" fmla="*/ 0 h 3753140"/>
              <a:gd name="connsiteX5" fmla="*/ 4487687 w 5077331"/>
              <a:gd name="connsiteY5" fmla="*/ 1325803 h 3753140"/>
              <a:gd name="connsiteX6" fmla="*/ 4973051 w 5077331"/>
              <a:gd name="connsiteY6" fmla="*/ 3503960 h 3753140"/>
              <a:gd name="connsiteX0" fmla="*/ 4973051 w 5077331"/>
              <a:gd name="connsiteY0" fmla="*/ 3566191 h 3815371"/>
              <a:gd name="connsiteX1" fmla="*/ 2533692 w 5077331"/>
              <a:gd name="connsiteY1" fmla="*/ 3774301 h 3815371"/>
              <a:gd name="connsiteX2" fmla="*/ 507703 w 5077331"/>
              <a:gd name="connsiteY2" fmla="*/ 2968742 h 3815371"/>
              <a:gd name="connsiteX3" fmla="*/ 244667 w 5077331"/>
              <a:gd name="connsiteY3" fmla="*/ 1123227 h 3815371"/>
              <a:gd name="connsiteX4" fmla="*/ 3637592 w 5077331"/>
              <a:gd name="connsiteY4" fmla="*/ 0 h 3815371"/>
              <a:gd name="connsiteX5" fmla="*/ 4487687 w 5077331"/>
              <a:gd name="connsiteY5" fmla="*/ 1388034 h 3815371"/>
              <a:gd name="connsiteX6" fmla="*/ 4973051 w 5077331"/>
              <a:gd name="connsiteY6" fmla="*/ 3566191 h 3815371"/>
              <a:gd name="connsiteX0" fmla="*/ 4973051 w 5077331"/>
              <a:gd name="connsiteY0" fmla="*/ 3566191 h 3815371"/>
              <a:gd name="connsiteX1" fmla="*/ 2533692 w 5077331"/>
              <a:gd name="connsiteY1" fmla="*/ 3774301 h 3815371"/>
              <a:gd name="connsiteX2" fmla="*/ 507703 w 5077331"/>
              <a:gd name="connsiteY2" fmla="*/ 2968742 h 3815371"/>
              <a:gd name="connsiteX3" fmla="*/ 244667 w 5077331"/>
              <a:gd name="connsiteY3" fmla="*/ 1123227 h 3815371"/>
              <a:gd name="connsiteX4" fmla="*/ 3637592 w 5077331"/>
              <a:gd name="connsiteY4" fmla="*/ 0 h 3815371"/>
              <a:gd name="connsiteX5" fmla="*/ 4487687 w 5077331"/>
              <a:gd name="connsiteY5" fmla="*/ 1388034 h 3815371"/>
              <a:gd name="connsiteX6" fmla="*/ 4973051 w 5077331"/>
              <a:gd name="connsiteY6" fmla="*/ 3566191 h 3815371"/>
              <a:gd name="connsiteX0" fmla="*/ 4973051 w 5077331"/>
              <a:gd name="connsiteY0" fmla="*/ 3511808 h 3760988"/>
              <a:gd name="connsiteX1" fmla="*/ 2533692 w 5077331"/>
              <a:gd name="connsiteY1" fmla="*/ 3719918 h 3760988"/>
              <a:gd name="connsiteX2" fmla="*/ 507703 w 5077331"/>
              <a:gd name="connsiteY2" fmla="*/ 2914359 h 3760988"/>
              <a:gd name="connsiteX3" fmla="*/ 244667 w 5077331"/>
              <a:gd name="connsiteY3" fmla="*/ 1068844 h 3760988"/>
              <a:gd name="connsiteX4" fmla="*/ 3780452 w 5077331"/>
              <a:gd name="connsiteY4" fmla="*/ 0 h 3760988"/>
              <a:gd name="connsiteX5" fmla="*/ 4487687 w 5077331"/>
              <a:gd name="connsiteY5" fmla="*/ 1333651 h 3760988"/>
              <a:gd name="connsiteX6" fmla="*/ 4973051 w 5077331"/>
              <a:gd name="connsiteY6" fmla="*/ 3511808 h 3760988"/>
              <a:gd name="connsiteX0" fmla="*/ 4973051 w 5077331"/>
              <a:gd name="connsiteY0" fmla="*/ 3511808 h 3760988"/>
              <a:gd name="connsiteX1" fmla="*/ 2533692 w 5077331"/>
              <a:gd name="connsiteY1" fmla="*/ 3719918 h 3760988"/>
              <a:gd name="connsiteX2" fmla="*/ 507703 w 5077331"/>
              <a:gd name="connsiteY2" fmla="*/ 2914359 h 3760988"/>
              <a:gd name="connsiteX3" fmla="*/ 244667 w 5077331"/>
              <a:gd name="connsiteY3" fmla="*/ 1068845 h 3760988"/>
              <a:gd name="connsiteX4" fmla="*/ 3780452 w 5077331"/>
              <a:gd name="connsiteY4" fmla="*/ 0 h 3760988"/>
              <a:gd name="connsiteX5" fmla="*/ 4487687 w 5077331"/>
              <a:gd name="connsiteY5" fmla="*/ 1333651 h 3760988"/>
              <a:gd name="connsiteX6" fmla="*/ 4973051 w 5077331"/>
              <a:gd name="connsiteY6" fmla="*/ 3511808 h 3760988"/>
              <a:gd name="connsiteX0" fmla="*/ 4883052 w 4987332"/>
              <a:gd name="connsiteY0" fmla="*/ 3511808 h 3760988"/>
              <a:gd name="connsiteX1" fmla="*/ 2443693 w 4987332"/>
              <a:gd name="connsiteY1" fmla="*/ 3719918 h 3760988"/>
              <a:gd name="connsiteX2" fmla="*/ 417704 w 4987332"/>
              <a:gd name="connsiteY2" fmla="*/ 2914359 h 3760988"/>
              <a:gd name="connsiteX3" fmla="*/ 154668 w 4987332"/>
              <a:gd name="connsiteY3" fmla="*/ 1068845 h 3760988"/>
              <a:gd name="connsiteX4" fmla="*/ 3690453 w 4987332"/>
              <a:gd name="connsiteY4" fmla="*/ 0 h 3760988"/>
              <a:gd name="connsiteX5" fmla="*/ 4397688 w 4987332"/>
              <a:gd name="connsiteY5" fmla="*/ 1333651 h 3760988"/>
              <a:gd name="connsiteX6" fmla="*/ 4883052 w 4987332"/>
              <a:gd name="connsiteY6" fmla="*/ 3511808 h 3760988"/>
              <a:gd name="connsiteX0" fmla="*/ 4883052 w 4987332"/>
              <a:gd name="connsiteY0" fmla="*/ 3511808 h 3760988"/>
              <a:gd name="connsiteX1" fmla="*/ 2443693 w 4987332"/>
              <a:gd name="connsiteY1" fmla="*/ 3719918 h 3760988"/>
              <a:gd name="connsiteX2" fmla="*/ 417704 w 4987332"/>
              <a:gd name="connsiteY2" fmla="*/ 2914359 h 3760988"/>
              <a:gd name="connsiteX3" fmla="*/ 154668 w 4987332"/>
              <a:gd name="connsiteY3" fmla="*/ 1068845 h 3760988"/>
              <a:gd name="connsiteX4" fmla="*/ 3690453 w 4987332"/>
              <a:gd name="connsiteY4" fmla="*/ 0 h 3760988"/>
              <a:gd name="connsiteX5" fmla="*/ 4397689 w 4987332"/>
              <a:gd name="connsiteY5" fmla="*/ 1333651 h 3760988"/>
              <a:gd name="connsiteX6" fmla="*/ 4883052 w 4987332"/>
              <a:gd name="connsiteY6" fmla="*/ 3511808 h 3760988"/>
              <a:gd name="connsiteX0" fmla="*/ 4883052 w 4987333"/>
              <a:gd name="connsiteY0" fmla="*/ 3511808 h 3760988"/>
              <a:gd name="connsiteX1" fmla="*/ 2443693 w 4987333"/>
              <a:gd name="connsiteY1" fmla="*/ 3719918 h 3760988"/>
              <a:gd name="connsiteX2" fmla="*/ 417704 w 4987333"/>
              <a:gd name="connsiteY2" fmla="*/ 2914359 h 3760988"/>
              <a:gd name="connsiteX3" fmla="*/ 154668 w 4987333"/>
              <a:gd name="connsiteY3" fmla="*/ 1068845 h 3760988"/>
              <a:gd name="connsiteX4" fmla="*/ 3690453 w 4987333"/>
              <a:gd name="connsiteY4" fmla="*/ 0 h 3760988"/>
              <a:gd name="connsiteX5" fmla="*/ 4397690 w 4987333"/>
              <a:gd name="connsiteY5" fmla="*/ 1333651 h 3760988"/>
              <a:gd name="connsiteX6" fmla="*/ 4883052 w 4987333"/>
              <a:gd name="connsiteY6" fmla="*/ 3511808 h 3760988"/>
              <a:gd name="connsiteX0" fmla="*/ 4883052 w 4987333"/>
              <a:gd name="connsiteY0" fmla="*/ 3511808 h 3760988"/>
              <a:gd name="connsiteX1" fmla="*/ 2443693 w 4987333"/>
              <a:gd name="connsiteY1" fmla="*/ 3719918 h 3760988"/>
              <a:gd name="connsiteX2" fmla="*/ 417704 w 4987333"/>
              <a:gd name="connsiteY2" fmla="*/ 2914359 h 3760988"/>
              <a:gd name="connsiteX3" fmla="*/ 154668 w 4987333"/>
              <a:gd name="connsiteY3" fmla="*/ 1068845 h 3760988"/>
              <a:gd name="connsiteX4" fmla="*/ 3690453 w 4987333"/>
              <a:gd name="connsiteY4" fmla="*/ 0 h 3760988"/>
              <a:gd name="connsiteX5" fmla="*/ 4397690 w 4987333"/>
              <a:gd name="connsiteY5" fmla="*/ 1333651 h 3760988"/>
              <a:gd name="connsiteX6" fmla="*/ 4883052 w 4987333"/>
              <a:gd name="connsiteY6" fmla="*/ 3511808 h 3760988"/>
              <a:gd name="connsiteX0" fmla="*/ 4883052 w 4975081"/>
              <a:gd name="connsiteY0" fmla="*/ 3511808 h 3760988"/>
              <a:gd name="connsiteX1" fmla="*/ 2443693 w 4975081"/>
              <a:gd name="connsiteY1" fmla="*/ 3719918 h 3760988"/>
              <a:gd name="connsiteX2" fmla="*/ 417704 w 4975081"/>
              <a:gd name="connsiteY2" fmla="*/ 2914359 h 3760988"/>
              <a:gd name="connsiteX3" fmla="*/ 154668 w 4975081"/>
              <a:gd name="connsiteY3" fmla="*/ 1068845 h 3760988"/>
              <a:gd name="connsiteX4" fmla="*/ 3690453 w 4975081"/>
              <a:gd name="connsiteY4" fmla="*/ 0 h 3760988"/>
              <a:gd name="connsiteX5" fmla="*/ 4244558 w 4975081"/>
              <a:gd name="connsiteY5" fmla="*/ 1264828 h 3760988"/>
              <a:gd name="connsiteX6" fmla="*/ 4883052 w 4975081"/>
              <a:gd name="connsiteY6" fmla="*/ 3511808 h 3760988"/>
              <a:gd name="connsiteX0" fmla="*/ 4883052 w 4977288"/>
              <a:gd name="connsiteY0" fmla="*/ 3511808 h 3760988"/>
              <a:gd name="connsiteX1" fmla="*/ 2443693 w 4977288"/>
              <a:gd name="connsiteY1" fmla="*/ 3719918 h 3760988"/>
              <a:gd name="connsiteX2" fmla="*/ 417704 w 4977288"/>
              <a:gd name="connsiteY2" fmla="*/ 2914359 h 3760988"/>
              <a:gd name="connsiteX3" fmla="*/ 154668 w 4977288"/>
              <a:gd name="connsiteY3" fmla="*/ 1068845 h 3760988"/>
              <a:gd name="connsiteX4" fmla="*/ 3690453 w 4977288"/>
              <a:gd name="connsiteY4" fmla="*/ 0 h 3760988"/>
              <a:gd name="connsiteX5" fmla="*/ 4275057 w 4977288"/>
              <a:gd name="connsiteY5" fmla="*/ 1258888 h 3760988"/>
              <a:gd name="connsiteX6" fmla="*/ 4883052 w 4977288"/>
              <a:gd name="connsiteY6" fmla="*/ 3511808 h 3760988"/>
              <a:gd name="connsiteX0" fmla="*/ 4883052 w 5128584"/>
              <a:gd name="connsiteY0" fmla="*/ 3511808 h 3760988"/>
              <a:gd name="connsiteX1" fmla="*/ 2443693 w 5128584"/>
              <a:gd name="connsiteY1" fmla="*/ 3719918 h 3760988"/>
              <a:gd name="connsiteX2" fmla="*/ 417704 w 5128584"/>
              <a:gd name="connsiteY2" fmla="*/ 2914359 h 3760988"/>
              <a:gd name="connsiteX3" fmla="*/ 154668 w 5128584"/>
              <a:gd name="connsiteY3" fmla="*/ 1068845 h 3760988"/>
              <a:gd name="connsiteX4" fmla="*/ 3690453 w 5128584"/>
              <a:gd name="connsiteY4" fmla="*/ 0 h 3760988"/>
              <a:gd name="connsiteX5" fmla="*/ 4275057 w 5128584"/>
              <a:gd name="connsiteY5" fmla="*/ 1258888 h 3760988"/>
              <a:gd name="connsiteX6" fmla="*/ 4883052 w 5128584"/>
              <a:gd name="connsiteY6" fmla="*/ 3511808 h 3760988"/>
              <a:gd name="connsiteX0" fmla="*/ 4883052 w 5128584"/>
              <a:gd name="connsiteY0" fmla="*/ 3511808 h 3760988"/>
              <a:gd name="connsiteX1" fmla="*/ 2443693 w 5128584"/>
              <a:gd name="connsiteY1" fmla="*/ 3719918 h 3760988"/>
              <a:gd name="connsiteX2" fmla="*/ 417704 w 5128584"/>
              <a:gd name="connsiteY2" fmla="*/ 2914359 h 3760988"/>
              <a:gd name="connsiteX3" fmla="*/ 154668 w 5128584"/>
              <a:gd name="connsiteY3" fmla="*/ 1068845 h 3760988"/>
              <a:gd name="connsiteX4" fmla="*/ 3690453 w 5128584"/>
              <a:gd name="connsiteY4" fmla="*/ 0 h 3760988"/>
              <a:gd name="connsiteX5" fmla="*/ 4275057 w 5128584"/>
              <a:gd name="connsiteY5" fmla="*/ 1258888 h 3760988"/>
              <a:gd name="connsiteX6" fmla="*/ 4883052 w 5128584"/>
              <a:gd name="connsiteY6" fmla="*/ 3511808 h 3760988"/>
              <a:gd name="connsiteX0" fmla="*/ 4883052 w 5128584"/>
              <a:gd name="connsiteY0" fmla="*/ 3511808 h 3760988"/>
              <a:gd name="connsiteX1" fmla="*/ 2443693 w 5128584"/>
              <a:gd name="connsiteY1" fmla="*/ 3719918 h 3760988"/>
              <a:gd name="connsiteX2" fmla="*/ 417704 w 5128584"/>
              <a:gd name="connsiteY2" fmla="*/ 2914359 h 3760988"/>
              <a:gd name="connsiteX3" fmla="*/ 154668 w 5128584"/>
              <a:gd name="connsiteY3" fmla="*/ 1068845 h 3760988"/>
              <a:gd name="connsiteX4" fmla="*/ 3690453 w 5128584"/>
              <a:gd name="connsiteY4" fmla="*/ 0 h 3760988"/>
              <a:gd name="connsiteX5" fmla="*/ 4275057 w 5128584"/>
              <a:gd name="connsiteY5" fmla="*/ 1258888 h 3760988"/>
              <a:gd name="connsiteX6" fmla="*/ 4883052 w 5128584"/>
              <a:gd name="connsiteY6" fmla="*/ 3511808 h 3760988"/>
              <a:gd name="connsiteX0" fmla="*/ 4883052 w 4963666"/>
              <a:gd name="connsiteY0" fmla="*/ 3511808 h 3760988"/>
              <a:gd name="connsiteX1" fmla="*/ 2443693 w 4963666"/>
              <a:gd name="connsiteY1" fmla="*/ 3719918 h 3760988"/>
              <a:gd name="connsiteX2" fmla="*/ 417704 w 4963666"/>
              <a:gd name="connsiteY2" fmla="*/ 2914359 h 3760988"/>
              <a:gd name="connsiteX3" fmla="*/ 154668 w 4963666"/>
              <a:gd name="connsiteY3" fmla="*/ 1068845 h 3760988"/>
              <a:gd name="connsiteX4" fmla="*/ 3690453 w 4963666"/>
              <a:gd name="connsiteY4" fmla="*/ 0 h 3760988"/>
              <a:gd name="connsiteX5" fmla="*/ 4275057 w 4963666"/>
              <a:gd name="connsiteY5" fmla="*/ 1258888 h 3760988"/>
              <a:gd name="connsiteX6" fmla="*/ 4883052 w 4963666"/>
              <a:gd name="connsiteY6" fmla="*/ 3511808 h 3760988"/>
              <a:gd name="connsiteX0" fmla="*/ 4883051 w 4963665"/>
              <a:gd name="connsiteY0" fmla="*/ 3511808 h 3760988"/>
              <a:gd name="connsiteX1" fmla="*/ 2443692 w 4963665"/>
              <a:gd name="connsiteY1" fmla="*/ 3719918 h 3760988"/>
              <a:gd name="connsiteX2" fmla="*/ 417703 w 4963665"/>
              <a:gd name="connsiteY2" fmla="*/ 2914359 h 3760988"/>
              <a:gd name="connsiteX3" fmla="*/ 154668 w 4963665"/>
              <a:gd name="connsiteY3" fmla="*/ 1068845 h 3760988"/>
              <a:gd name="connsiteX4" fmla="*/ 3690452 w 4963665"/>
              <a:gd name="connsiteY4" fmla="*/ 0 h 3760988"/>
              <a:gd name="connsiteX5" fmla="*/ 4275056 w 4963665"/>
              <a:gd name="connsiteY5" fmla="*/ 1258888 h 3760988"/>
              <a:gd name="connsiteX6" fmla="*/ 4883051 w 4963665"/>
              <a:gd name="connsiteY6" fmla="*/ 3511808 h 3760988"/>
              <a:gd name="connsiteX0" fmla="*/ 4883050 w 4963664"/>
              <a:gd name="connsiteY0" fmla="*/ 3511808 h 3760988"/>
              <a:gd name="connsiteX1" fmla="*/ 2443691 w 4963664"/>
              <a:gd name="connsiteY1" fmla="*/ 3719918 h 3760988"/>
              <a:gd name="connsiteX2" fmla="*/ 417702 w 4963664"/>
              <a:gd name="connsiteY2" fmla="*/ 2914359 h 3760988"/>
              <a:gd name="connsiteX3" fmla="*/ 154668 w 4963664"/>
              <a:gd name="connsiteY3" fmla="*/ 1068845 h 3760988"/>
              <a:gd name="connsiteX4" fmla="*/ 3690451 w 4963664"/>
              <a:gd name="connsiteY4" fmla="*/ 0 h 3760988"/>
              <a:gd name="connsiteX5" fmla="*/ 4275055 w 4963664"/>
              <a:gd name="connsiteY5" fmla="*/ 1258888 h 3760988"/>
              <a:gd name="connsiteX6" fmla="*/ 4883050 w 4963664"/>
              <a:gd name="connsiteY6" fmla="*/ 3511808 h 3760988"/>
              <a:gd name="connsiteX0" fmla="*/ 4883050 w 4963664"/>
              <a:gd name="connsiteY0" fmla="*/ 3511808 h 3760988"/>
              <a:gd name="connsiteX1" fmla="*/ 2443691 w 4963664"/>
              <a:gd name="connsiteY1" fmla="*/ 3719918 h 3760988"/>
              <a:gd name="connsiteX2" fmla="*/ 417702 w 4963664"/>
              <a:gd name="connsiteY2" fmla="*/ 2914359 h 3760988"/>
              <a:gd name="connsiteX3" fmla="*/ 154668 w 4963664"/>
              <a:gd name="connsiteY3" fmla="*/ 1068845 h 3760988"/>
              <a:gd name="connsiteX4" fmla="*/ 3690451 w 4963664"/>
              <a:gd name="connsiteY4" fmla="*/ 0 h 3760988"/>
              <a:gd name="connsiteX5" fmla="*/ 4275055 w 4963664"/>
              <a:gd name="connsiteY5" fmla="*/ 1258888 h 3760988"/>
              <a:gd name="connsiteX6" fmla="*/ 4883050 w 4963664"/>
              <a:gd name="connsiteY6" fmla="*/ 3511808 h 3760988"/>
              <a:gd name="connsiteX0" fmla="*/ 4883050 w 4963664"/>
              <a:gd name="connsiteY0" fmla="*/ 3511808 h 3760988"/>
              <a:gd name="connsiteX1" fmla="*/ 2443691 w 4963664"/>
              <a:gd name="connsiteY1" fmla="*/ 3719918 h 3760988"/>
              <a:gd name="connsiteX2" fmla="*/ 417702 w 4963664"/>
              <a:gd name="connsiteY2" fmla="*/ 2914359 h 3760988"/>
              <a:gd name="connsiteX3" fmla="*/ 154668 w 4963664"/>
              <a:gd name="connsiteY3" fmla="*/ 1068845 h 3760988"/>
              <a:gd name="connsiteX4" fmla="*/ 3690451 w 4963664"/>
              <a:gd name="connsiteY4" fmla="*/ 0 h 3760988"/>
              <a:gd name="connsiteX5" fmla="*/ 4275055 w 4963664"/>
              <a:gd name="connsiteY5" fmla="*/ 1258888 h 3760988"/>
              <a:gd name="connsiteX6" fmla="*/ 4883050 w 4963664"/>
              <a:gd name="connsiteY6" fmla="*/ 3511808 h 3760988"/>
              <a:gd name="connsiteX0" fmla="*/ 4978880 w 5059494"/>
              <a:gd name="connsiteY0" fmla="*/ 3511808 h 3760988"/>
              <a:gd name="connsiteX1" fmla="*/ 2539521 w 5059494"/>
              <a:gd name="connsiteY1" fmla="*/ 3719918 h 3760988"/>
              <a:gd name="connsiteX2" fmla="*/ 513532 w 5059494"/>
              <a:gd name="connsiteY2" fmla="*/ 2914359 h 3760988"/>
              <a:gd name="connsiteX3" fmla="*/ 250498 w 5059494"/>
              <a:gd name="connsiteY3" fmla="*/ 1068845 h 3760988"/>
              <a:gd name="connsiteX4" fmla="*/ 3786281 w 5059494"/>
              <a:gd name="connsiteY4" fmla="*/ 0 h 3760988"/>
              <a:gd name="connsiteX5" fmla="*/ 4370885 w 5059494"/>
              <a:gd name="connsiteY5" fmla="*/ 1258888 h 3760988"/>
              <a:gd name="connsiteX6" fmla="*/ 4978880 w 5059494"/>
              <a:gd name="connsiteY6" fmla="*/ 3511808 h 3760988"/>
              <a:gd name="connsiteX0" fmla="*/ 4993313 w 5073927"/>
              <a:gd name="connsiteY0" fmla="*/ 3511808 h 3755519"/>
              <a:gd name="connsiteX1" fmla="*/ 2553954 w 5073927"/>
              <a:gd name="connsiteY1" fmla="*/ 3719918 h 3755519"/>
              <a:gd name="connsiteX2" fmla="*/ 477559 w 5073927"/>
              <a:gd name="connsiteY2" fmla="*/ 2989939 h 3755519"/>
              <a:gd name="connsiteX3" fmla="*/ 264931 w 5073927"/>
              <a:gd name="connsiteY3" fmla="*/ 1068845 h 3755519"/>
              <a:gd name="connsiteX4" fmla="*/ 3800714 w 5073927"/>
              <a:gd name="connsiteY4" fmla="*/ 0 h 3755519"/>
              <a:gd name="connsiteX5" fmla="*/ 4385318 w 5073927"/>
              <a:gd name="connsiteY5" fmla="*/ 1258888 h 3755519"/>
              <a:gd name="connsiteX6" fmla="*/ 4993313 w 5073927"/>
              <a:gd name="connsiteY6" fmla="*/ 3511808 h 3755519"/>
              <a:gd name="connsiteX0" fmla="*/ 4993313 w 5073927"/>
              <a:gd name="connsiteY0" fmla="*/ 3511808 h 3755519"/>
              <a:gd name="connsiteX1" fmla="*/ 2553954 w 5073927"/>
              <a:gd name="connsiteY1" fmla="*/ 3719918 h 3755519"/>
              <a:gd name="connsiteX2" fmla="*/ 477559 w 5073927"/>
              <a:gd name="connsiteY2" fmla="*/ 2989939 h 3755519"/>
              <a:gd name="connsiteX3" fmla="*/ 264931 w 5073927"/>
              <a:gd name="connsiteY3" fmla="*/ 1068845 h 3755519"/>
              <a:gd name="connsiteX4" fmla="*/ 3800714 w 5073927"/>
              <a:gd name="connsiteY4" fmla="*/ 0 h 3755519"/>
              <a:gd name="connsiteX5" fmla="*/ 4385318 w 5073927"/>
              <a:gd name="connsiteY5" fmla="*/ 1258888 h 3755519"/>
              <a:gd name="connsiteX6" fmla="*/ 4993313 w 5073927"/>
              <a:gd name="connsiteY6" fmla="*/ 3511808 h 375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3927" h="3755519">
                <a:moveTo>
                  <a:pt x="4993313" y="3511808"/>
                </a:moveTo>
                <a:cubicBezTo>
                  <a:pt x="4197212" y="3733364"/>
                  <a:pt x="3306580" y="3806896"/>
                  <a:pt x="2553954" y="3719918"/>
                </a:cubicBezTo>
                <a:cubicBezTo>
                  <a:pt x="1801328" y="3632940"/>
                  <a:pt x="865592" y="3392151"/>
                  <a:pt x="477559" y="2989939"/>
                </a:cubicBezTo>
                <a:cubicBezTo>
                  <a:pt x="89526" y="2587727"/>
                  <a:pt x="-257680" y="1890420"/>
                  <a:pt x="264931" y="1068845"/>
                </a:cubicBezTo>
                <a:cubicBezTo>
                  <a:pt x="1153211" y="126734"/>
                  <a:pt x="2489613" y="229557"/>
                  <a:pt x="3800714" y="0"/>
                </a:cubicBezTo>
                <a:cubicBezTo>
                  <a:pt x="4090791" y="344576"/>
                  <a:pt x="4456133" y="1258627"/>
                  <a:pt x="4385318" y="1258888"/>
                </a:cubicBezTo>
                <a:cubicBezTo>
                  <a:pt x="4395729" y="1226890"/>
                  <a:pt x="5352475" y="3408228"/>
                  <a:pt x="4993313" y="3511808"/>
                </a:cubicBezTo>
                <a:close/>
              </a:path>
            </a:pathLst>
          </a:custGeom>
          <a:solidFill>
            <a:srgbClr val="9BBB59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Placeholder 6">
            <a:extLst>
              <a:ext uri="{FF2B5EF4-FFF2-40B4-BE49-F238E27FC236}">
                <a16:creationId xmlns:a16="http://schemas.microsoft.com/office/drawing/2014/main" id="{C8DD5CC9-BCF8-8695-C3DD-CD42F958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408606"/>
              </p:ext>
            </p:extLst>
          </p:nvPr>
        </p:nvGraphicFramePr>
        <p:xfrm>
          <a:off x="1035818" y="1311910"/>
          <a:ext cx="7285149" cy="436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2">
            <a:extLst>
              <a:ext uri="{FF2B5EF4-FFF2-40B4-BE49-F238E27FC236}">
                <a16:creationId xmlns:a16="http://schemas.microsoft.com/office/drawing/2014/main" id="{4A9733E5-AC06-776D-8E02-323FFD59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73" y="257710"/>
            <a:ext cx="9492407" cy="706672"/>
          </a:xfrm>
        </p:spPr>
        <p:txBody>
          <a:bodyPr anchor="t">
            <a:normAutofit/>
          </a:bodyPr>
          <a:lstStyle/>
          <a:p>
            <a:pPr algn="ctr" rtl="0" eaLnBrk="1" fontAlgn="auto" latinLnBrk="0" hangingPunct="1"/>
            <a:r>
              <a:rPr lang="en-US" sz="3600" b="1" i="0" kern="1200" spc="0" baseline="0" dirty="0">
                <a:ln>
                  <a:noFill/>
                </a:ln>
                <a:solidFill>
                  <a:srgbClr val="242852"/>
                </a:solidFill>
                <a:effectLst/>
                <a:ea typeface="+mn-ea"/>
              </a:rPr>
              <a:t>UNDERGRADUATE FINANCIAL AID</a:t>
            </a:r>
            <a:endParaRPr lang="en-US" sz="3600" dirty="0">
              <a:effectLst/>
            </a:endParaRPr>
          </a:p>
        </p:txBody>
      </p:sp>
      <p:graphicFrame>
        <p:nvGraphicFramePr>
          <p:cNvPr id="7" name="Chart Placeholder 6" descr="Pie graph indicating total undergraduate financial aid provided by the university vs Federal/State/Other Aid&#10;Current year $239M institutional vs $215M Fed/State/Other&#10;UI represents 53% of pie&#10;Also graph showing total aid provided by UI and Fed/State/Other in FY09 vs FY19.  123% increase ins institutional aid vs 66% increase in Fed/State/Other aid" title="Undergraduate Financial Aid">
            <a:extLst>
              <a:ext uri="{FF2B5EF4-FFF2-40B4-BE49-F238E27FC236}">
                <a16:creationId xmlns:a16="http://schemas.microsoft.com/office/drawing/2014/main" id="{4808417F-570B-ADF5-FCD9-C8642394B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368709"/>
              </p:ext>
            </p:extLst>
          </p:nvPr>
        </p:nvGraphicFramePr>
        <p:xfrm>
          <a:off x="554655" y="1532985"/>
          <a:ext cx="7285149" cy="436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hord 14">
            <a:extLst>
              <a:ext uri="{FF2B5EF4-FFF2-40B4-BE49-F238E27FC236}">
                <a16:creationId xmlns:a16="http://schemas.microsoft.com/office/drawing/2014/main" id="{271288F4-AC58-B2D9-73CC-02944BDE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275640">
            <a:off x="478455" y="2767004"/>
            <a:ext cx="5387315" cy="3548141"/>
          </a:xfrm>
          <a:custGeom>
            <a:avLst/>
            <a:gdLst>
              <a:gd name="connsiteX0" fmla="*/ 5561186 w 6121830"/>
              <a:gd name="connsiteY0" fmla="*/ 3063175 h 3885139"/>
              <a:gd name="connsiteX1" fmla="*/ 2430953 w 6121830"/>
              <a:gd name="connsiteY1" fmla="*/ 3843554 h 3885139"/>
              <a:gd name="connsiteX2" fmla="*/ 171950 w 6121830"/>
              <a:gd name="connsiteY2" fmla="*/ 1300650 h 3885139"/>
              <a:gd name="connsiteX3" fmla="*/ 3289177 w 6121830"/>
              <a:gd name="connsiteY3" fmla="*/ 5409 h 3885139"/>
              <a:gd name="connsiteX4" fmla="*/ 5561186 w 6121830"/>
              <a:gd name="connsiteY4" fmla="*/ 3063175 h 3885139"/>
              <a:gd name="connsiteX0" fmla="*/ 5180859 w 5180859"/>
              <a:gd name="connsiteY0" fmla="*/ 3223854 h 3971916"/>
              <a:gd name="connsiteX1" fmla="*/ 2371902 w 5180859"/>
              <a:gd name="connsiteY1" fmla="*/ 3843595 h 3971916"/>
              <a:gd name="connsiteX2" fmla="*/ 112899 w 5180859"/>
              <a:gd name="connsiteY2" fmla="*/ 1300691 h 3971916"/>
              <a:gd name="connsiteX3" fmla="*/ 3230126 w 5180859"/>
              <a:gd name="connsiteY3" fmla="*/ 5450 h 3971916"/>
              <a:gd name="connsiteX4" fmla="*/ 5180859 w 5180859"/>
              <a:gd name="connsiteY4" fmla="*/ 3223854 h 3971916"/>
              <a:gd name="connsiteX0" fmla="*/ 5242353 w 5242353"/>
              <a:gd name="connsiteY0" fmla="*/ 3223854 h 3941948"/>
              <a:gd name="connsiteX1" fmla="*/ 1531353 w 5242353"/>
              <a:gd name="connsiteY1" fmla="*/ 3806525 h 3941948"/>
              <a:gd name="connsiteX2" fmla="*/ 174393 w 5242353"/>
              <a:gd name="connsiteY2" fmla="*/ 1300691 h 3941948"/>
              <a:gd name="connsiteX3" fmla="*/ 3291620 w 5242353"/>
              <a:gd name="connsiteY3" fmla="*/ 5450 h 3941948"/>
              <a:gd name="connsiteX4" fmla="*/ 5242353 w 5242353"/>
              <a:gd name="connsiteY4" fmla="*/ 3223854 h 3941948"/>
              <a:gd name="connsiteX0" fmla="*/ 5141942 w 5141942"/>
              <a:gd name="connsiteY0" fmla="*/ 3236211 h 3945363"/>
              <a:gd name="connsiteX1" fmla="*/ 1529796 w 5141942"/>
              <a:gd name="connsiteY1" fmla="*/ 3806525 h 3945363"/>
              <a:gd name="connsiteX2" fmla="*/ 172836 w 5141942"/>
              <a:gd name="connsiteY2" fmla="*/ 1300691 h 3945363"/>
              <a:gd name="connsiteX3" fmla="*/ 3290063 w 5141942"/>
              <a:gd name="connsiteY3" fmla="*/ 5450 h 3945363"/>
              <a:gd name="connsiteX4" fmla="*/ 5141942 w 5141942"/>
              <a:gd name="connsiteY4" fmla="*/ 3236211 h 3945363"/>
              <a:gd name="connsiteX0" fmla="*/ 5141942 w 5141942"/>
              <a:gd name="connsiteY0" fmla="*/ 3211729 h 3920881"/>
              <a:gd name="connsiteX1" fmla="*/ 1529796 w 5141942"/>
              <a:gd name="connsiteY1" fmla="*/ 3782043 h 3920881"/>
              <a:gd name="connsiteX2" fmla="*/ 172836 w 5141942"/>
              <a:gd name="connsiteY2" fmla="*/ 1276209 h 3920881"/>
              <a:gd name="connsiteX3" fmla="*/ 3228279 w 5141942"/>
              <a:gd name="connsiteY3" fmla="*/ 5682 h 3920881"/>
              <a:gd name="connsiteX4" fmla="*/ 5141942 w 5141942"/>
              <a:gd name="connsiteY4" fmla="*/ 3211729 h 3920881"/>
              <a:gd name="connsiteX0" fmla="*/ 5141942 w 5381587"/>
              <a:gd name="connsiteY0" fmla="*/ 3211729 h 3920881"/>
              <a:gd name="connsiteX1" fmla="*/ 1529796 w 5381587"/>
              <a:gd name="connsiteY1" fmla="*/ 3782043 h 3920881"/>
              <a:gd name="connsiteX2" fmla="*/ 172836 w 5381587"/>
              <a:gd name="connsiteY2" fmla="*/ 1276209 h 3920881"/>
              <a:gd name="connsiteX3" fmla="*/ 3228279 w 5381587"/>
              <a:gd name="connsiteY3" fmla="*/ 5682 h 3920881"/>
              <a:gd name="connsiteX4" fmla="*/ 5141942 w 5381587"/>
              <a:gd name="connsiteY4" fmla="*/ 3211729 h 3920881"/>
              <a:gd name="connsiteX0" fmla="*/ 5141942 w 5381587"/>
              <a:gd name="connsiteY0" fmla="*/ 3211729 h 3920881"/>
              <a:gd name="connsiteX1" fmla="*/ 1529796 w 5381587"/>
              <a:gd name="connsiteY1" fmla="*/ 3782043 h 3920881"/>
              <a:gd name="connsiteX2" fmla="*/ 172836 w 5381587"/>
              <a:gd name="connsiteY2" fmla="*/ 1276209 h 3920881"/>
              <a:gd name="connsiteX3" fmla="*/ 3228279 w 5381587"/>
              <a:gd name="connsiteY3" fmla="*/ 5682 h 3920881"/>
              <a:gd name="connsiteX4" fmla="*/ 5141942 w 5381587"/>
              <a:gd name="connsiteY4" fmla="*/ 3211729 h 3920881"/>
              <a:gd name="connsiteX0" fmla="*/ 5141942 w 5141942"/>
              <a:gd name="connsiteY0" fmla="*/ 3211729 h 3920881"/>
              <a:gd name="connsiteX1" fmla="*/ 1529796 w 5141942"/>
              <a:gd name="connsiteY1" fmla="*/ 3782043 h 3920881"/>
              <a:gd name="connsiteX2" fmla="*/ 172836 w 5141942"/>
              <a:gd name="connsiteY2" fmla="*/ 1276209 h 3920881"/>
              <a:gd name="connsiteX3" fmla="*/ 3228279 w 5141942"/>
              <a:gd name="connsiteY3" fmla="*/ 5682 h 3920881"/>
              <a:gd name="connsiteX4" fmla="*/ 5141942 w 5141942"/>
              <a:gd name="connsiteY4" fmla="*/ 3211729 h 3920881"/>
              <a:gd name="connsiteX0" fmla="*/ 5141942 w 5141942"/>
              <a:gd name="connsiteY0" fmla="*/ 3211729 h 3920881"/>
              <a:gd name="connsiteX1" fmla="*/ 1529796 w 5141942"/>
              <a:gd name="connsiteY1" fmla="*/ 3782043 h 3920881"/>
              <a:gd name="connsiteX2" fmla="*/ 172836 w 5141942"/>
              <a:gd name="connsiteY2" fmla="*/ 1276209 h 3920881"/>
              <a:gd name="connsiteX3" fmla="*/ 3228279 w 5141942"/>
              <a:gd name="connsiteY3" fmla="*/ 5682 h 3920881"/>
              <a:gd name="connsiteX4" fmla="*/ 5141942 w 5141942"/>
              <a:gd name="connsiteY4" fmla="*/ 3211729 h 3920881"/>
              <a:gd name="connsiteX0" fmla="*/ 5141942 w 5141942"/>
              <a:gd name="connsiteY0" fmla="*/ 3211729 h 3920881"/>
              <a:gd name="connsiteX1" fmla="*/ 1529796 w 5141942"/>
              <a:gd name="connsiteY1" fmla="*/ 3782043 h 3920881"/>
              <a:gd name="connsiteX2" fmla="*/ 172836 w 5141942"/>
              <a:gd name="connsiteY2" fmla="*/ 1276209 h 3920881"/>
              <a:gd name="connsiteX3" fmla="*/ 3228279 w 5141942"/>
              <a:gd name="connsiteY3" fmla="*/ 5682 h 3920881"/>
              <a:gd name="connsiteX4" fmla="*/ 5141942 w 5141942"/>
              <a:gd name="connsiteY4" fmla="*/ 3211729 h 3920881"/>
              <a:gd name="connsiteX0" fmla="*/ 5205701 w 5205701"/>
              <a:gd name="connsiteY0" fmla="*/ 3211729 h 3854217"/>
              <a:gd name="connsiteX1" fmla="*/ 1123999 w 5205701"/>
              <a:gd name="connsiteY1" fmla="*/ 3695546 h 3854217"/>
              <a:gd name="connsiteX2" fmla="*/ 236595 w 5205701"/>
              <a:gd name="connsiteY2" fmla="*/ 1276209 h 3854217"/>
              <a:gd name="connsiteX3" fmla="*/ 3292038 w 5205701"/>
              <a:gd name="connsiteY3" fmla="*/ 5682 h 3854217"/>
              <a:gd name="connsiteX4" fmla="*/ 5205701 w 5205701"/>
              <a:gd name="connsiteY4" fmla="*/ 3211729 h 3854217"/>
              <a:gd name="connsiteX0" fmla="*/ 5140124 w 5140124"/>
              <a:gd name="connsiteY0" fmla="*/ 3211729 h 3854217"/>
              <a:gd name="connsiteX1" fmla="*/ 1058422 w 5140124"/>
              <a:gd name="connsiteY1" fmla="*/ 3695546 h 3854217"/>
              <a:gd name="connsiteX2" fmla="*/ 171018 w 5140124"/>
              <a:gd name="connsiteY2" fmla="*/ 1276209 h 3854217"/>
              <a:gd name="connsiteX3" fmla="*/ 3226461 w 5140124"/>
              <a:gd name="connsiteY3" fmla="*/ 5682 h 3854217"/>
              <a:gd name="connsiteX4" fmla="*/ 5140124 w 5140124"/>
              <a:gd name="connsiteY4" fmla="*/ 3211729 h 3854217"/>
              <a:gd name="connsiteX0" fmla="*/ 5182871 w 5182871"/>
              <a:gd name="connsiteY0" fmla="*/ 3213049 h 3863774"/>
              <a:gd name="connsiteX1" fmla="*/ 1101169 w 5182871"/>
              <a:gd name="connsiteY1" fmla="*/ 3696866 h 3863774"/>
              <a:gd name="connsiteX2" fmla="*/ 164338 w 5182871"/>
              <a:gd name="connsiteY2" fmla="*/ 1166318 h 3863774"/>
              <a:gd name="connsiteX3" fmla="*/ 3269208 w 5182871"/>
              <a:gd name="connsiteY3" fmla="*/ 7002 h 3863774"/>
              <a:gd name="connsiteX4" fmla="*/ 5182871 w 5182871"/>
              <a:gd name="connsiteY4" fmla="*/ 3213049 h 3863774"/>
              <a:gd name="connsiteX0" fmla="*/ 5168524 w 5168524"/>
              <a:gd name="connsiteY0" fmla="*/ 3213049 h 3891231"/>
              <a:gd name="connsiteX1" fmla="*/ 1086822 w 5168524"/>
              <a:gd name="connsiteY1" fmla="*/ 3696866 h 3891231"/>
              <a:gd name="connsiteX2" fmla="*/ 149991 w 5168524"/>
              <a:gd name="connsiteY2" fmla="*/ 1166318 h 3891231"/>
              <a:gd name="connsiteX3" fmla="*/ 3254861 w 5168524"/>
              <a:gd name="connsiteY3" fmla="*/ 7002 h 3891231"/>
              <a:gd name="connsiteX4" fmla="*/ 5168524 w 5168524"/>
              <a:gd name="connsiteY4" fmla="*/ 3213049 h 3891231"/>
              <a:gd name="connsiteX0" fmla="*/ 5114315 w 5114315"/>
              <a:gd name="connsiteY0" fmla="*/ 3214036 h 3892218"/>
              <a:gd name="connsiteX1" fmla="*/ 1032613 w 5114315"/>
              <a:gd name="connsiteY1" fmla="*/ 3697853 h 3892218"/>
              <a:gd name="connsiteX2" fmla="*/ 95782 w 5114315"/>
              <a:gd name="connsiteY2" fmla="*/ 1167305 h 3892218"/>
              <a:gd name="connsiteX3" fmla="*/ 3200652 w 5114315"/>
              <a:gd name="connsiteY3" fmla="*/ 7989 h 3892218"/>
              <a:gd name="connsiteX4" fmla="*/ 5114315 w 5114315"/>
              <a:gd name="connsiteY4" fmla="*/ 3214036 h 3892218"/>
              <a:gd name="connsiteX0" fmla="*/ 5095400 w 5095400"/>
              <a:gd name="connsiteY0" fmla="*/ 3211522 h 3889704"/>
              <a:gd name="connsiteX1" fmla="*/ 1013698 w 5095400"/>
              <a:gd name="connsiteY1" fmla="*/ 3695339 h 3889704"/>
              <a:gd name="connsiteX2" fmla="*/ 76867 w 5095400"/>
              <a:gd name="connsiteY2" fmla="*/ 1164791 h 3889704"/>
              <a:gd name="connsiteX3" fmla="*/ 3181737 w 5095400"/>
              <a:gd name="connsiteY3" fmla="*/ 5475 h 3889704"/>
              <a:gd name="connsiteX4" fmla="*/ 5095400 w 5095400"/>
              <a:gd name="connsiteY4" fmla="*/ 3211522 h 3889704"/>
              <a:gd name="connsiteX0" fmla="*/ 5119124 w 5119124"/>
              <a:gd name="connsiteY0" fmla="*/ 3211310 h 3889492"/>
              <a:gd name="connsiteX1" fmla="*/ 1037422 w 5119124"/>
              <a:gd name="connsiteY1" fmla="*/ 3695127 h 3889492"/>
              <a:gd name="connsiteX2" fmla="*/ 100591 w 5119124"/>
              <a:gd name="connsiteY2" fmla="*/ 1164579 h 3889492"/>
              <a:gd name="connsiteX3" fmla="*/ 3205461 w 5119124"/>
              <a:gd name="connsiteY3" fmla="*/ 5263 h 3889492"/>
              <a:gd name="connsiteX4" fmla="*/ 5119124 w 5119124"/>
              <a:gd name="connsiteY4" fmla="*/ 3211310 h 3889492"/>
              <a:gd name="connsiteX0" fmla="*/ 5129823 w 5129823"/>
              <a:gd name="connsiteY0" fmla="*/ 3210898 h 3889080"/>
              <a:gd name="connsiteX1" fmla="*/ 1048121 w 5129823"/>
              <a:gd name="connsiteY1" fmla="*/ 3694715 h 3889080"/>
              <a:gd name="connsiteX2" fmla="*/ 111290 w 5129823"/>
              <a:gd name="connsiteY2" fmla="*/ 1164167 h 3889080"/>
              <a:gd name="connsiteX3" fmla="*/ 3216160 w 5129823"/>
              <a:gd name="connsiteY3" fmla="*/ 4851 h 3889080"/>
              <a:gd name="connsiteX4" fmla="*/ 5129823 w 5129823"/>
              <a:gd name="connsiteY4" fmla="*/ 3210898 h 3889080"/>
              <a:gd name="connsiteX0" fmla="*/ 5142732 w 5142732"/>
              <a:gd name="connsiteY0" fmla="*/ 3210898 h 3823184"/>
              <a:gd name="connsiteX1" fmla="*/ 1061030 w 5142732"/>
              <a:gd name="connsiteY1" fmla="*/ 3694715 h 3823184"/>
              <a:gd name="connsiteX2" fmla="*/ 124199 w 5142732"/>
              <a:gd name="connsiteY2" fmla="*/ 1164167 h 3823184"/>
              <a:gd name="connsiteX3" fmla="*/ 3229069 w 5142732"/>
              <a:gd name="connsiteY3" fmla="*/ 4851 h 3823184"/>
              <a:gd name="connsiteX4" fmla="*/ 5142732 w 5142732"/>
              <a:gd name="connsiteY4" fmla="*/ 3210898 h 3823184"/>
              <a:gd name="connsiteX0" fmla="*/ 5107553 w 5107553"/>
              <a:gd name="connsiteY0" fmla="*/ 3211480 h 3823766"/>
              <a:gd name="connsiteX1" fmla="*/ 1025851 w 5107553"/>
              <a:gd name="connsiteY1" fmla="*/ 3695297 h 3823766"/>
              <a:gd name="connsiteX2" fmla="*/ 89020 w 5107553"/>
              <a:gd name="connsiteY2" fmla="*/ 1164749 h 3823766"/>
              <a:gd name="connsiteX3" fmla="*/ 3193890 w 5107553"/>
              <a:gd name="connsiteY3" fmla="*/ 5433 h 3823766"/>
              <a:gd name="connsiteX4" fmla="*/ 5107553 w 5107553"/>
              <a:gd name="connsiteY4" fmla="*/ 3211480 h 3823766"/>
              <a:gd name="connsiteX0" fmla="*/ 5161199 w 5161199"/>
              <a:gd name="connsiteY0" fmla="*/ 3211480 h 3917119"/>
              <a:gd name="connsiteX1" fmla="*/ 1079497 w 5161199"/>
              <a:gd name="connsiteY1" fmla="*/ 3695297 h 3917119"/>
              <a:gd name="connsiteX2" fmla="*/ 142666 w 5161199"/>
              <a:gd name="connsiteY2" fmla="*/ 1164749 h 3917119"/>
              <a:gd name="connsiteX3" fmla="*/ 3247536 w 5161199"/>
              <a:gd name="connsiteY3" fmla="*/ 5433 h 3917119"/>
              <a:gd name="connsiteX4" fmla="*/ 5161199 w 5161199"/>
              <a:gd name="connsiteY4" fmla="*/ 3211480 h 3917119"/>
              <a:gd name="connsiteX0" fmla="*/ 5243421 w 5243421"/>
              <a:gd name="connsiteY0" fmla="*/ 3212080 h 3917719"/>
              <a:gd name="connsiteX1" fmla="*/ 1161719 w 5243421"/>
              <a:gd name="connsiteY1" fmla="*/ 3695897 h 3917719"/>
              <a:gd name="connsiteX2" fmla="*/ 224888 w 5243421"/>
              <a:gd name="connsiteY2" fmla="*/ 1165349 h 3917719"/>
              <a:gd name="connsiteX3" fmla="*/ 3329758 w 5243421"/>
              <a:gd name="connsiteY3" fmla="*/ 6033 h 3917719"/>
              <a:gd name="connsiteX4" fmla="*/ 5243421 w 5243421"/>
              <a:gd name="connsiteY4" fmla="*/ 3212080 h 39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3421" h="3917719">
                <a:moveTo>
                  <a:pt x="5243421" y="3212080"/>
                </a:moveTo>
                <a:cubicBezTo>
                  <a:pt x="4538811" y="3845270"/>
                  <a:pt x="2344132" y="4160587"/>
                  <a:pt x="1161719" y="3695897"/>
                </a:cubicBezTo>
                <a:cubicBezTo>
                  <a:pt x="-20694" y="3231207"/>
                  <a:pt x="-235307" y="1916251"/>
                  <a:pt x="224888" y="1165349"/>
                </a:cubicBezTo>
                <a:cubicBezTo>
                  <a:pt x="685083" y="414447"/>
                  <a:pt x="1948611" y="-59515"/>
                  <a:pt x="3329758" y="6033"/>
                </a:cubicBezTo>
                <a:cubicBezTo>
                  <a:pt x="3938813" y="1247710"/>
                  <a:pt x="4235541" y="1794916"/>
                  <a:pt x="5243421" y="3212080"/>
                </a:cubicBezTo>
                <a:close/>
              </a:path>
            </a:pathLst>
          </a:cu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9CB66D-BC16-860E-C8BD-95D5190B3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2407" y="0"/>
            <a:ext cx="2738453" cy="6679826"/>
          </a:xfrm>
          <a:prstGeom prst="rect">
            <a:avLst/>
          </a:prstGeom>
          <a:solidFill>
            <a:srgbClr val="E5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13BAD-4251-A9E0-F98B-9C51245647FF}"/>
              </a:ext>
            </a:extLst>
          </p:cNvPr>
          <p:cNvSpPr txBox="1"/>
          <p:nvPr/>
        </p:nvSpPr>
        <p:spPr>
          <a:xfrm>
            <a:off x="377679" y="3703812"/>
            <a:ext cx="2490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$277M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</a:t>
            </a:r>
          </a:p>
        </p:txBody>
      </p:sp>
      <p:sp>
        <p:nvSpPr>
          <p:cNvPr id="11" name="TextBox 10" descr="$325M &#10;Federal, State &#10;and Other&#10;">
            <a:extLst>
              <a:ext uri="{FF2B5EF4-FFF2-40B4-BE49-F238E27FC236}">
                <a16:creationId xmlns:a16="http://schemas.microsoft.com/office/drawing/2014/main" id="{85A23051-E6AA-FA8F-DD39-00C31A850620}"/>
              </a:ext>
            </a:extLst>
          </p:cNvPr>
          <p:cNvSpPr txBox="1"/>
          <p:nvPr/>
        </p:nvSpPr>
        <p:spPr>
          <a:xfrm>
            <a:off x="6393474" y="1090835"/>
            <a:ext cx="2317402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$325M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Federal, State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Other</a:t>
            </a:r>
          </a:p>
        </p:txBody>
      </p:sp>
      <p:graphicFrame>
        <p:nvGraphicFramePr>
          <p:cNvPr id="12" name="Chart 11" descr=" FY 2012 FY 2022 &#10;MAP 61.05 111.2471 &#10;PELL 68.8624 105.8052 &#10;CARES 0 61.2597 &#10;Other Fed/State Scholarships, Grants, Fellowships 17.2092 23.4636 &#10;Other Sources Scholarships, Grants 15.7784 23.7353 &#10;Other Institutional Grants, Scholarships, Fellowships 115.541 224.4395 &#10;Waivers 43.7269 52.6848 &#10;">
            <a:extLst>
              <a:ext uri="{FF2B5EF4-FFF2-40B4-BE49-F238E27FC236}">
                <a16:creationId xmlns:a16="http://schemas.microsoft.com/office/drawing/2014/main" id="{1A39E552-0ED6-8BAD-4F55-628BBEA66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549776"/>
              </p:ext>
            </p:extLst>
          </p:nvPr>
        </p:nvGraphicFramePr>
        <p:xfrm>
          <a:off x="9651162" y="2100289"/>
          <a:ext cx="2220069" cy="416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 descr="Other Fed/State&#10;">
            <a:extLst>
              <a:ext uri="{FF2B5EF4-FFF2-40B4-BE49-F238E27FC236}">
                <a16:creationId xmlns:a16="http://schemas.microsoft.com/office/drawing/2014/main" id="{E9670F7C-9016-B722-E239-0263A9757E45}"/>
              </a:ext>
            </a:extLst>
          </p:cNvPr>
          <p:cNvSpPr txBox="1"/>
          <p:nvPr/>
        </p:nvSpPr>
        <p:spPr>
          <a:xfrm>
            <a:off x="2366694" y="1514710"/>
            <a:ext cx="1866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Fed/State</a:t>
            </a:r>
          </a:p>
        </p:txBody>
      </p:sp>
      <p:sp>
        <p:nvSpPr>
          <p:cNvPr id="17" name="TextBox 16" descr="Other Fed/State&#10;">
            <a:extLst>
              <a:ext uri="{FF2B5EF4-FFF2-40B4-BE49-F238E27FC236}">
                <a16:creationId xmlns:a16="http://schemas.microsoft.com/office/drawing/2014/main" id="{82E26F7E-B06A-6D0F-14B2-BB5DA2E704C3}"/>
              </a:ext>
            </a:extLst>
          </p:cNvPr>
          <p:cNvSpPr txBox="1"/>
          <p:nvPr/>
        </p:nvSpPr>
        <p:spPr>
          <a:xfrm>
            <a:off x="3765555" y="1419117"/>
            <a:ext cx="97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CARES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D6E6655-E311-5D23-8B4C-F12B85F5A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866733-B904-C84A-937B-5FAEB6B69CA7}" type="slidenum">
              <a:rPr lang="en-US" smtClean="0">
                <a:solidFill>
                  <a:srgbClr val="E8E9EA">
                    <a:lumMod val="75000"/>
                  </a:srgbClr>
                </a:solidFill>
                <a:latin typeface="Arial" panose="020B0604020202020204"/>
              </a:rPr>
              <a:pPr>
                <a:defRPr/>
              </a:pPr>
              <a:t>6</a:t>
            </a:fld>
            <a:endParaRPr lang="en-US" dirty="0">
              <a:solidFill>
                <a:srgbClr val="E8E9EA">
                  <a:lumMod val="75000"/>
                </a:srgbClr>
              </a:solidFill>
              <a:latin typeface="Arial" panose="020B0604020202020204"/>
            </a:endParaRPr>
          </a:p>
        </p:txBody>
      </p:sp>
      <p:sp>
        <p:nvSpPr>
          <p:cNvPr id="15" name="TextBox 14" descr="74% INCREASE IN U OF I SYSTEM AID OVER 10 YEARS&#10;">
            <a:extLst>
              <a:ext uri="{FF2B5EF4-FFF2-40B4-BE49-F238E27FC236}">
                <a16:creationId xmlns:a16="http://schemas.microsoft.com/office/drawing/2014/main" id="{A07EA45C-9D39-5763-1847-61FDFF1F1AD3}"/>
              </a:ext>
            </a:extLst>
          </p:cNvPr>
          <p:cNvSpPr txBox="1"/>
          <p:nvPr/>
        </p:nvSpPr>
        <p:spPr>
          <a:xfrm>
            <a:off x="9528553" y="463973"/>
            <a:ext cx="2666161" cy="13277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74%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U OF I SYSTEM AID OVER 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3F8412-5EC0-51AC-769E-5B407F5F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87028" y="1851600"/>
            <a:ext cx="308340" cy="3516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C0B8EA-43AE-F2B8-28B8-F9A2674AE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84320" y="1663725"/>
            <a:ext cx="40312" cy="1279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A85A17-998C-CEA5-F28F-B562A4B1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96347" y="2507226"/>
            <a:ext cx="190681" cy="435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FB49CB-E4A3-E264-963A-20A27CA6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9458" y="3429000"/>
            <a:ext cx="26055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E6B302-E773-7285-8D65-BE34205CE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38052" y="4970206"/>
            <a:ext cx="339213" cy="2998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F0310-776C-2043-6E3D-4CF542262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3AE13FB-822D-4237-81A7-79D8B0FD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&amp; SCHOLARSHIPS</a:t>
            </a:r>
            <a:br>
              <a:rPr lang="en-US" sz="3600" b="1" dirty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COSTS FOR RESIDENTS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7BF6AC-BA0C-4FD1-BD91-FB412722D790}"/>
              </a:ext>
            </a:extLst>
          </p:cNvPr>
          <p:cNvSpPr txBox="1">
            <a:spLocks/>
          </p:cNvSpPr>
          <p:nvPr/>
        </p:nvSpPr>
        <p:spPr>
          <a:xfrm>
            <a:off x="838200" y="1248907"/>
            <a:ext cx="10515600" cy="89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Illinois Undergrads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Pay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Than $3,000 per Semester Tuition &amp; Fees</a:t>
            </a:r>
          </a:p>
        </p:txBody>
      </p:sp>
      <p:graphicFrame>
        <p:nvGraphicFramePr>
          <p:cNvPr id="8" name="Content Placeholder 7" descr="UIUC 35% paid zero and 42% paid less than 3K&#10;UIC 38% paid zero and 63% paid less than 3K&#10;UIS 50% paid zero and 68% paid less than 3K">
            <a:extLst>
              <a:ext uri="{FF2B5EF4-FFF2-40B4-BE49-F238E27FC236}">
                <a16:creationId xmlns:a16="http://schemas.microsoft.com/office/drawing/2014/main" id="{E33F7DAB-ED5A-465A-8792-2F783005A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06095"/>
              </p:ext>
            </p:extLst>
          </p:nvPr>
        </p:nvGraphicFramePr>
        <p:xfrm>
          <a:off x="838200" y="2042259"/>
          <a:ext cx="10515600" cy="380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8F6CC5-4999-D2E6-E5B5-F5B173820527}"/>
              </a:ext>
            </a:extLst>
          </p:cNvPr>
          <p:cNvSpPr txBox="1"/>
          <p:nvPr/>
        </p:nvSpPr>
        <p:spPr>
          <a:xfrm>
            <a:off x="4292600" y="5852160"/>
            <a:ext cx="376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Pays Zero                  Less than $3K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66DC62-2581-20E7-6658-C460A3F1E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4960" y="5963920"/>
            <a:ext cx="132080" cy="12192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385AC7-9767-94BB-D642-CA7A62D77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17540" y="5963920"/>
            <a:ext cx="530860" cy="121920"/>
            <a:chOff x="5687060" y="6055360"/>
            <a:chExt cx="530860" cy="1219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A48501-4287-8DBC-F69D-D89E5361879D}"/>
                </a:ext>
              </a:extLst>
            </p:cNvPr>
            <p:cNvSpPr/>
            <p:nvPr/>
          </p:nvSpPr>
          <p:spPr>
            <a:xfrm>
              <a:off x="5687060" y="6055360"/>
              <a:ext cx="132080" cy="12192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FA352-CD92-7229-0646-9B574579F09B}"/>
                </a:ext>
              </a:extLst>
            </p:cNvPr>
            <p:cNvSpPr/>
            <p:nvPr/>
          </p:nvSpPr>
          <p:spPr>
            <a:xfrm>
              <a:off x="5886450" y="6055360"/>
              <a:ext cx="132080" cy="1219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10B28D-D966-E617-2252-F06BAA42C5D2}"/>
                </a:ext>
              </a:extLst>
            </p:cNvPr>
            <p:cNvSpPr/>
            <p:nvPr/>
          </p:nvSpPr>
          <p:spPr>
            <a:xfrm>
              <a:off x="6085840" y="6055360"/>
              <a:ext cx="132080" cy="12192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7A1B461-5316-015C-9A80-20ECBD8D4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866733-B904-C84A-937B-5FAEB6B69CA7}" type="slidenum">
              <a:rPr lang="en-US" smtClean="0">
                <a:solidFill>
                  <a:srgbClr val="E8E9EA">
                    <a:lumMod val="75000"/>
                  </a:srgbClr>
                </a:solidFill>
                <a:latin typeface="Arial" panose="020B0604020202020204"/>
              </a:rPr>
              <a:pPr>
                <a:defRPr/>
              </a:pPr>
              <a:t>7</a:t>
            </a:fld>
            <a:endParaRPr lang="en-US" dirty="0">
              <a:solidFill>
                <a:srgbClr val="E8E9EA">
                  <a:lumMod val="7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777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7F8CFB-F9BB-46D6-9615-458B1BA1FF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80924"/>
            <a:ext cx="5974080" cy="1149044"/>
          </a:xfrm>
        </p:spPr>
        <p:txBody>
          <a:bodyPr anchor="t">
            <a:noAutofit/>
          </a:bodyPr>
          <a:lstStyle/>
          <a:p>
            <a:pPr rtl="0" eaLnBrk="1" latinLnBrk="0" hangingPunct="1"/>
            <a:r>
              <a:rPr lang="en-US" sz="3600" kern="1200" dirty="0">
                <a:solidFill>
                  <a:srgbClr val="24285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SUPPORT STUDENT SUCCESS</a:t>
            </a:r>
            <a:endParaRPr lang="en-US" sz="3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3CF7F-4393-474C-9361-4443C61B9B3F}"/>
              </a:ext>
            </a:extLst>
          </p:cNvPr>
          <p:cNvSpPr txBox="1"/>
          <p:nvPr/>
        </p:nvSpPr>
        <p:spPr>
          <a:xfrm>
            <a:off x="1588581" y="2367171"/>
            <a:ext cx="4507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ea typeface="Cambria" panose="02040503050406030204" pitchFamily="18" charset="0"/>
              </a:rPr>
              <a:t>Funding for: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ea typeface="Cambria" panose="02040503050406030204" pitchFamily="18" charset="0"/>
              </a:rPr>
              <a:t>Expanding student mental health services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ea typeface="Cambria" panose="02040503050406030204" pitchFamily="18" charset="0"/>
              </a:rPr>
              <a:t>Bridge programs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BB4CD-8C02-4D0D-8487-D21C4657D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8EC-1207-454C-9980-C97B9271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852"/>
            <a:ext cx="1206562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66"/>
                </a:solidFill>
                <a:latin typeface="+mj-lt"/>
                <a:ea typeface="Cambria" panose="02040503050406030204" pitchFamily="18" charset="0"/>
                <a:cs typeface="+mn-cs"/>
              </a:rPr>
              <a:t>BRIDGE PROGRAMS</a:t>
            </a:r>
            <a:endParaRPr lang="en-US" sz="3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68C76A-BF45-4A9F-B6D9-DA02EA0C4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6671" y="2191325"/>
            <a:ext cx="2847003" cy="28470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 descr="Programming to reduce barriers to enrollment and persistence leads to Introductory curriculum, collaboration and mentoring, and personalized advising resulting in higher retention, advancement, and academic success.">
            <a:extLst>
              <a:ext uri="{FF2B5EF4-FFF2-40B4-BE49-F238E27FC236}">
                <a16:creationId xmlns:a16="http://schemas.microsoft.com/office/drawing/2014/main" id="{0488F3DC-366F-4F97-A993-85C7BB344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295955"/>
              </p:ext>
            </p:extLst>
          </p:nvPr>
        </p:nvGraphicFramePr>
        <p:xfrm>
          <a:off x="2679473" y="1795347"/>
          <a:ext cx="6980663" cy="380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94F4112-9DEE-4825-B306-AD0A0E02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2498" y="2191325"/>
            <a:ext cx="2847003" cy="28470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6BE83-A6B7-40EB-88F2-2F3EFCCBBD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42418" y="3011086"/>
            <a:ext cx="2326887" cy="13234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Programming to reduce barriers</a:t>
            </a:r>
          </a:p>
          <a:p>
            <a:pPr algn="ctr"/>
            <a:r>
              <a:rPr lang="en-US" sz="2000" b="1" dirty="0"/>
              <a:t> to enrollment and persistence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9684B-387F-4E4C-9723-BED27EF8DD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80919" y="3011086"/>
            <a:ext cx="2316272" cy="13234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Higher retention, advancement, and academic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ED93-2DAC-45F5-97E6-55B26269F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43271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4.xml><?xml version="1.0" encoding="utf-8"?>
<a:theme xmlns:a="http://schemas.openxmlformats.org/drawingml/2006/main" name="2_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ngie's Budgetbook Graphs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407</Words>
  <Application>Microsoft Office PowerPoint</Application>
  <PresentationFormat>Widescreen</PresentationFormat>
  <Paragraphs>113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Avenir Book</vt:lpstr>
      <vt:lpstr>Avenir Heavy</vt:lpstr>
      <vt:lpstr>Calibri</vt:lpstr>
      <vt:lpstr>Tahoma</vt:lpstr>
      <vt:lpstr>Verdana</vt:lpstr>
      <vt:lpstr>System</vt:lpstr>
      <vt:lpstr>Office Theme</vt:lpstr>
      <vt:lpstr>1_System</vt:lpstr>
      <vt:lpstr>2_System</vt:lpstr>
      <vt:lpstr>FY 2024 BUDGET REQUEST Presentation to the Board of Trustees November 2022 </vt:lpstr>
      <vt:lpstr>FY 2024 OPERATING APPROPRIATION REQUEST </vt:lpstr>
      <vt:lpstr>OVERALL GOALS OF INCREMENTAL REQUESTS </vt:lpstr>
      <vt:lpstr>U OF I SYSTEM BUDGET REQUEST CONTEXT</vt:lpstr>
      <vt:lpstr>MAINTAINING TUITION AFFORDABILITY  Annual Base Tuition at UIC</vt:lpstr>
      <vt:lpstr>UNDERGRADUATE FINANCIAL AID</vt:lpstr>
      <vt:lpstr>FINANCIAL AID &amp; SCHOLARSHIPS LOWER COSTS FOR RESIDENTS</vt:lpstr>
      <vt:lpstr>SUPPORT STUDENT SUCCESS</vt:lpstr>
      <vt:lpstr>BRIDGE PROGRAMS</vt:lpstr>
      <vt:lpstr>RECRUITING AND RETAINING FACULTY</vt:lpstr>
      <vt:lpstr>COST INCREASES</vt:lpstr>
      <vt:lpstr>STATE FUNDED UTILITIES</vt:lpstr>
      <vt:lpstr>REQUESTED FOR FY 2024 OPERATIONS</vt:lpstr>
      <vt:lpstr>CAPITAL REQUESTS  Implementing the  Long-Term Capital Plan</vt:lpstr>
      <vt:lpstr>REQUESTED FOR FY 2024 CAPITAL</vt:lpstr>
      <vt:lpstr>REQUESTED FOR FY 2024 CAPITAL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ILLINOIS BOARD OF  HIGHER EDUCATION October 15, 2020</dc:title>
  <dc:creator>Wilson, Barbara Jan</dc:creator>
  <cp:lastModifiedBy>Lorraine Graham</cp:lastModifiedBy>
  <cp:revision>68</cp:revision>
  <dcterms:created xsi:type="dcterms:W3CDTF">2020-10-14T17:54:33Z</dcterms:created>
  <dcterms:modified xsi:type="dcterms:W3CDTF">2022-11-14T15:16:21Z</dcterms:modified>
</cp:coreProperties>
</file>