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</p:sldMasterIdLst>
  <p:notesMasterIdLst>
    <p:notesMasterId r:id="rId21"/>
  </p:notesMasterIdLst>
  <p:sldIdLst>
    <p:sldId id="256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4" pitchFamily="34" charset="0"/>
      <p:bold r:id="rId32"/>
      <p:italic r:id="rId33"/>
      <p:boldItalic r:id="rId34"/>
    </p:embeddedFont>
    <p:embeddedFont>
      <p:font typeface="Oswald SemiBold" panose="020F050202020403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Ka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A5"/>
    <a:srgbClr val="003366"/>
    <a:srgbClr val="D50032"/>
    <a:srgbClr val="E84A27"/>
    <a:srgbClr val="FFFFFF"/>
    <a:srgbClr val="204097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706" autoAdjust="0"/>
  </p:normalViewPr>
  <p:slideViewPr>
    <p:cSldViewPr snapToGrid="0">
      <p:cViewPr varScale="1">
        <p:scale>
          <a:sx n="90" d="100"/>
          <a:sy n="90" d="100"/>
        </p:scale>
        <p:origin x="1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541B-6B13-314F-AC69-7C38DB6BA95D}" type="datetimeFigureOut">
              <a:rPr lang="en-US" smtClean="0"/>
              <a:t>11/4/22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F13B8-C4D7-B54E-BEBE-A838073B3F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6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3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1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1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5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32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1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6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5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5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5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1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6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B8-C4D7-B54E-BEBE-A838073B3F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24C6-03B4-47FF-BA28-60B502849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F5C3-A006-4A7C-B7BF-11983D503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2C6CE-23E8-48F4-A915-549E39AB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AF1E-A8E3-45FE-A7F5-6DE27AF28E43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D320A-DD77-4F86-8951-7D4CE778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CA43C-3EEC-4D08-AC84-64F8FC0B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084E-36B7-4E12-9323-59F137E5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B9A74-2A1C-48B3-A2DF-528EC7C51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17EA2-186E-4DF7-8357-7CC607CC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5B7-8A3F-4B6F-8382-320F7F54800C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78F8-836D-4396-9965-2F993B7A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C0E1-6D34-41D1-8AB0-A3FB288A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F77B5-738B-41E8-BC4A-58CE35C45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E9D00-9800-4DC4-BC3D-2F42D764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40DB-DA8F-452F-84E1-9CF1844B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F7F4-C049-4052-95CB-DA1441246504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83FD-50CC-4256-A249-26AECC96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95AD6-EDB9-4F07-9BE3-B1ED5039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6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8B2C-7846-4997-9258-1EC6658A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67BB-04EC-4B3F-A1CF-7BCA35B4A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DA42-116B-4164-B543-2A1FF33D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40BC-A97D-4E4F-9955-C4C6042D9588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B3DC-F798-46D6-96BA-4E915C4B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62FD-38EA-4D5B-A15A-5E6E116F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36C7-7677-4FCD-9755-4406514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2933B-3F8C-49B4-90B7-80FDA309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CC90-B296-4790-9CC6-2EC1B7C3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CC26-929A-4E73-B11A-44CC237BC041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9B462-D775-4295-9906-01417633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5A42-92AE-4B8B-8125-7CA7E7F1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ADEDEF2-5968-F25D-E0BC-FE622A911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170C1A-A77F-4F93-96AD-07E613FB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rgbClr val="13294B"/>
                </a:solidFill>
                <a:latin typeface="Oswald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17B9-911A-4CCB-8E26-EE2CD4E22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05400" cy="4351338"/>
          </a:xfrm>
        </p:spPr>
        <p:txBody>
          <a:bodyPr/>
          <a:lstStyle>
            <a:lvl1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2pPr>
            <a:lvl3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3pPr>
            <a:lvl4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4pPr>
            <a:lvl5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BBCF7-F228-4132-BF3B-FFCFA616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2pPr>
            <a:lvl3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3pPr>
            <a:lvl4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4pPr>
            <a:lvl5pPr>
              <a:defRPr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98821-0B53-4AA4-83E0-4A8C1210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" y="6356350"/>
            <a:ext cx="2743200" cy="365125"/>
          </a:xfrm>
        </p:spPr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9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D908-24D3-40FE-ABCC-5679C318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06B21-6166-4657-8548-CC7C1D99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129C8-DDB8-43D2-BB70-2DCEC1105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697EF-CB90-428E-B025-5FCBE8680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8481-CF45-42C5-8DA4-383DED272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CD828-50CC-4158-9967-F21C8F95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6E78-55C6-415F-88EA-531B4D6C5F41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E5A38-67DB-444A-B0C2-EFF0BC1F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25AD1-6628-4CCB-8644-D9B8B014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4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F7A9-6CA5-456B-89C4-5F2158BE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5C210-67DB-44F2-B66D-9531F13B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BCED-6C3A-42FA-AE0C-AFED55897090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95968-64DD-43F0-9CDF-A066AEA9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6D631-967A-4710-AE01-2BC0D47D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38940-E911-4D34-853E-BC99C96C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8A1C-F6C0-4FBD-ADC1-422F0F4F1A44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F41F6-4E6A-40EC-8921-B22F4199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AC3D0-CB47-4216-A778-B49F9CFD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0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2F7E-53A1-42F3-8340-D05B0D7F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7F63-BC1B-4431-8C36-AA59DED5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7FB88-3FF9-4320-A749-0360CEC02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35BA7-56B9-4480-AF38-4ECA6F88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849D-41EC-4C90-B316-163A58D20944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9318A-040D-478E-8FB3-5D40F813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FD9B-7026-4C9E-84D3-9F09E808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B7C3-2B72-4DF9-825B-786CCF10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ACFD7-B854-4402-9797-A912263C5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6B112-5F9B-4A9E-ABE7-3FAB7A1D0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F2364-267A-4985-BF38-68DA9FBE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5C1E-F8DC-459B-9F90-DAE15521088E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F5AFA-DD60-416D-8CC4-817554C8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FD12D-95B5-4CFA-8EC1-8A09F384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4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B8FA2-571C-45D5-9D15-B30B7BA3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EA5B5-8873-465B-BA4C-33D4C203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816A-BBE7-4E73-9CFF-F4AAAAA6C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18B0-3D56-4344-964F-885DEFAC0503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577A-9FC7-4DA6-8626-1AB602C09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9062-F0BC-4406-983C-8F3300E20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CD41-BD61-1A45-8304-02EAFE265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A3BD47-AB64-4762-B502-C89DFBEC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684978"/>
            <a:ext cx="12192000" cy="3030022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E7A38-56AA-0C4B-A4C3-1B9B7673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632" y="3107094"/>
            <a:ext cx="11359768" cy="1455576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rgbClr val="0556A5"/>
                </a:solidFill>
                <a:latin typeface="Oswald SemiBold" panose="00000700000000000000" pitchFamily="2" charset="0"/>
              </a:rPr>
              <a:t>University Senates Conference Report</a:t>
            </a:r>
            <a:br>
              <a:rPr lang="en-US" sz="4400" b="1" dirty="0">
                <a:solidFill>
                  <a:srgbClr val="0556A5"/>
                </a:solidFill>
                <a:latin typeface="Oswald SemiBold" panose="00000700000000000000" pitchFamily="2" charset="0"/>
              </a:rPr>
            </a:br>
            <a:r>
              <a:rPr lang="en-US" sz="4400" b="1" dirty="0">
                <a:solidFill>
                  <a:srgbClr val="0556A5"/>
                </a:solidFill>
                <a:latin typeface="Oswald SemiBold" panose="00000700000000000000" pitchFamily="2" charset="0"/>
              </a:rPr>
              <a:t>Faculty Roles in Academic Policy and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EF7F4-EEF3-E047-9C86-C5C566EB5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830" y="4457242"/>
            <a:ext cx="8764438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13294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University Senates Conference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13294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Presentation to the Board of Trustees  - November 17, 2022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13294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William J. Maher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7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University Senates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“Each senate exercises legislative functions in matters of educational policy affecting its university.”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Including: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Requirements for admission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Requirements for degrees and certificates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Academic calendar</a:t>
            </a:r>
          </a:p>
          <a:p>
            <a:pPr lvl="1">
              <a:spcBef>
                <a:spcPts val="0"/>
              </a:spcBef>
            </a:pPr>
            <a:r>
              <a:rPr lang="en-US" dirty="0"/>
              <a:t>Educational policy on student affairs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Proposed changes must be approved by the senate.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</a:t>
            </a:r>
            <a:r>
              <a:rPr lang="en-US" sz="2400" i="1" dirty="0"/>
              <a:t>Statutes</a:t>
            </a:r>
            <a:r>
              <a:rPr lang="en-US" sz="2400" dirty="0"/>
              <a:t>, Article II, section 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4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University Senates Conference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7" y="1671484"/>
            <a:ext cx="8369779" cy="4197688"/>
          </a:xfrm>
        </p:spPr>
        <p:txBody>
          <a:bodyPr numCol="1">
            <a:noAutofit/>
          </a:bodyPr>
          <a:lstStyle/>
          <a:p>
            <a:r>
              <a:rPr lang="en-US" sz="2400" dirty="0"/>
              <a:t>Reviews all matters acted upon by each university senate </a:t>
            </a:r>
          </a:p>
          <a:p>
            <a:r>
              <a:rPr lang="en-US" sz="2400" dirty="0"/>
              <a:t>Determines whether senate actions have been referred to the appropriate officials or groups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i="1" dirty="0"/>
              <a:t>Statutes</a:t>
            </a:r>
            <a:r>
              <a:rPr lang="en-US" sz="2400" dirty="0"/>
              <a:t>, Article II, Section 2 (b)]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The College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7" y="1671484"/>
            <a:ext cx="8648453" cy="4197688"/>
          </a:xfrm>
        </p:spPr>
        <p:txBody>
          <a:bodyPr numCol="1">
            <a:noAutofit/>
          </a:bodyPr>
          <a:lstStyle/>
          <a:p>
            <a:r>
              <a:rPr lang="en-US" sz="2400" dirty="0"/>
              <a:t>Controls “all educational matters falling within the scope of its programs, including the determination of its curricula”</a:t>
            </a:r>
          </a:p>
          <a:p>
            <a:r>
              <a:rPr lang="en-US" sz="2400" dirty="0"/>
              <a:t>Chancellor/Vice President must approve budgetary changes</a:t>
            </a:r>
          </a:p>
          <a:p>
            <a:endParaRPr lang="en-US" sz="2400" dirty="0">
              <a:highlight>
                <a:srgbClr val="FFFF00"/>
              </a:highlight>
            </a:endParaRPr>
          </a:p>
          <a:p>
            <a:pPr marL="0" lvl="1" indent="0">
              <a:buNone/>
            </a:pPr>
            <a:r>
              <a:rPr lang="en-US" i="1" dirty="0"/>
              <a:t>(Statutes</a:t>
            </a:r>
            <a:r>
              <a:rPr lang="en-US" dirty="0"/>
              <a:t>, Article III, Section 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9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The Department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7" y="1671484"/>
            <a:ext cx="9458631" cy="4197688"/>
          </a:xfrm>
        </p:spPr>
        <p:txBody>
          <a:bodyPr numCol="1">
            <a:noAutofit/>
          </a:bodyPr>
          <a:lstStyle/>
          <a:p>
            <a:r>
              <a:rPr lang="en-US" sz="2400" dirty="0"/>
              <a:t>“the primary unit of education and administration”</a:t>
            </a:r>
          </a:p>
          <a:p>
            <a:r>
              <a:rPr lang="en-US" sz="2400" dirty="0"/>
              <a:t>Basic activities:</a:t>
            </a:r>
          </a:p>
          <a:p>
            <a:pPr marL="0" indent="0">
              <a:buNone/>
            </a:pPr>
            <a:r>
              <a:rPr lang="en-US" sz="2400" dirty="0"/>
              <a:t>	programs of instruction, </a:t>
            </a:r>
          </a:p>
          <a:p>
            <a:pPr marL="0" indent="0">
              <a:buNone/>
            </a:pPr>
            <a:r>
              <a:rPr lang="en-US" sz="2400" dirty="0"/>
              <a:t>	research, and </a:t>
            </a:r>
          </a:p>
          <a:p>
            <a:pPr marL="0" indent="0">
              <a:buNone/>
            </a:pPr>
            <a:r>
              <a:rPr lang="en-US" sz="2400" dirty="0"/>
              <a:t>	public service </a:t>
            </a:r>
          </a:p>
          <a:p>
            <a:pPr marL="0" indent="0">
              <a:buNone/>
            </a:pPr>
            <a:r>
              <a:rPr lang="en-US" sz="2400" dirty="0"/>
              <a:t>within a particular field of knowledge. 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i="1" dirty="0"/>
              <a:t>Statutes</a:t>
            </a:r>
            <a:r>
              <a:rPr lang="en-US" sz="2400" dirty="0"/>
              <a:t>, Article IV, Section 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Executive and Advisory Committees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1671484"/>
            <a:ext cx="7211538" cy="419768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Empower colleges, schools, and departments to benefit from faculty disciplinary expertise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Ensure consultation with elected faculty representatives on key issues, including 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7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College Executive Committee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1671484"/>
            <a:ext cx="9292886" cy="419768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Advises the dean on “the formulation and execution of college policies,” including budget.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Elected by and from the faculty in the college.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[</a:t>
            </a:r>
            <a:r>
              <a:rPr lang="en-US" sz="2400" i="1" dirty="0"/>
              <a:t>Statutes</a:t>
            </a:r>
            <a:r>
              <a:rPr lang="en-US" sz="2400" dirty="0"/>
              <a:t>, Article III, Section 2 (f)]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2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Executive and Advisory Committees of Departments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1671484"/>
            <a:ext cx="9222656" cy="419768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 departments led by a chair, decisions are made by elected EXECUTIVE committees and chair together.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departments led by a head, elected ADVISORY committees advise the head, but the head makes final decision.</a:t>
            </a:r>
          </a:p>
          <a:p>
            <a:endParaRPr lang="en-US" sz="2400" dirty="0"/>
          </a:p>
          <a:p>
            <a:pPr marL="0" lvl="1" indent="0">
              <a:buNone/>
            </a:pPr>
            <a:r>
              <a:rPr lang="en-US" dirty="0"/>
              <a:t>(</a:t>
            </a:r>
            <a:r>
              <a:rPr lang="en-US" i="1" dirty="0"/>
              <a:t>Statutes</a:t>
            </a:r>
            <a:r>
              <a:rPr lang="en-US" dirty="0"/>
              <a:t>, Article IV, Sections 1 and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7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Academic Freedom: the Principle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1671484"/>
            <a:ext cx="9222656" cy="419768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Essential to:</a:t>
            </a:r>
          </a:p>
          <a:p>
            <a:pPr marL="569913">
              <a:lnSpc>
                <a:spcPct val="100000"/>
              </a:lnSpc>
            </a:pPr>
            <a:r>
              <a:rPr lang="en-US" sz="2400" dirty="0"/>
              <a:t>creating community among scholars, </a:t>
            </a:r>
          </a:p>
          <a:p>
            <a:pPr marL="569913">
              <a:lnSpc>
                <a:spcPct val="100000"/>
              </a:lnSpc>
            </a:pPr>
            <a:r>
              <a:rPr lang="en-US" sz="2400" dirty="0"/>
              <a:t>investigating new ideas and approaches,</a:t>
            </a:r>
          </a:p>
          <a:p>
            <a:pPr marL="569913">
              <a:lnSpc>
                <a:spcPct val="100000"/>
              </a:lnSpc>
            </a:pPr>
            <a:r>
              <a:rPr lang="en-US" sz="2400" dirty="0"/>
              <a:t>communicating learning to students</a:t>
            </a:r>
          </a:p>
          <a:p>
            <a:pPr marL="569913">
              <a:lnSpc>
                <a:spcPct val="100000"/>
              </a:lnSpc>
            </a:pPr>
            <a:r>
              <a:rPr lang="en-US" sz="2400" dirty="0"/>
              <a:t>creating future scholars and leaders, and</a:t>
            </a:r>
          </a:p>
          <a:p>
            <a:pPr marL="569913">
              <a:lnSpc>
                <a:spcPct val="100000"/>
              </a:lnSpc>
            </a:pPr>
            <a:r>
              <a:rPr lang="en-US" sz="2400" dirty="0"/>
              <a:t>applying scholarly expertise to matters of public concern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Academic Freedom in the University of Illinois System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1671484"/>
            <a:ext cx="9222656" cy="419768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Freedom of “inquiry, discourse, teaching, research, and publication”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Protection against “influences, from within or without the University of Illinois System, which would restrict the member’s exercise of those freedoms in the member’s area of scholarly interest”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“the right to discuss and present scholarly opinions and conclusions both in and outside the classroom”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(</a:t>
            </a:r>
            <a:r>
              <a:rPr lang="en-US" sz="2400" i="1" dirty="0"/>
              <a:t>Statutes</a:t>
            </a:r>
            <a:r>
              <a:rPr lang="en-US" sz="2400" dirty="0"/>
              <a:t>, Article X, Section 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3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6889C9-3BE4-14E9-2B28-D84F8A0A1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36652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Thank you.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8" y="2752426"/>
            <a:ext cx="10510682" cy="1757516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University Senates Conference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William J. Maher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(w-maher@Illinois.edu)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882024"/>
          </a:xfrm>
        </p:spPr>
        <p:txBody>
          <a:bodyPr>
            <a:noAutofit/>
          </a:bodyPr>
          <a:lstStyle/>
          <a:p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University Senates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977656"/>
            <a:ext cx="10031219" cy="3891516"/>
          </a:xfrm>
        </p:spPr>
        <p:txBody>
          <a:bodyPr>
            <a:noAutofit/>
          </a:bodyPr>
          <a:lstStyle/>
          <a:p>
            <a:pPr marL="519112" lvl="1" indent="-285750">
              <a:lnSpc>
                <a:spcPct val="120000"/>
              </a:lnSpc>
            </a:pPr>
            <a:r>
              <a:rPr lang="en-US" sz="2800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Senates Conference: elected faculty representatives of the senates at each university</a:t>
            </a:r>
          </a:p>
          <a:p>
            <a:pPr marL="519112" lvl="1" indent="-285750">
              <a:lnSpc>
                <a:spcPct val="120000"/>
              </a:lnSpc>
            </a:pPr>
            <a:r>
              <a:rPr lang="en-US" sz="2800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 of today’s presentation: </a:t>
            </a:r>
          </a:p>
          <a:p>
            <a:pPr marL="976312" lvl="2" indent="-285750">
              <a:lnSpc>
                <a:spcPct val="120000"/>
              </a:lnSpc>
            </a:pPr>
            <a:r>
              <a:rPr lang="en-US" sz="2400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role in educational policy and implementation</a:t>
            </a:r>
          </a:p>
          <a:p>
            <a:pPr marL="1433512" lvl="3" indent="-285750">
              <a:lnSpc>
                <a:spcPct val="120000"/>
              </a:lnSpc>
            </a:pPr>
            <a:r>
              <a:rPr lang="en-US" sz="2400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Shapes how ideas and knowledge flow to students</a:t>
            </a:r>
          </a:p>
          <a:p>
            <a:pPr marL="1433512" lvl="3" indent="-285750">
              <a:lnSpc>
                <a:spcPct val="120000"/>
              </a:lnSpc>
            </a:pPr>
            <a:r>
              <a:rPr lang="en-US" sz="2400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Guides decisions on where and how to innovate (e.g., new instructional technologies)</a:t>
            </a:r>
            <a:endParaRPr lang="en-US" sz="2400" u="sng" dirty="0">
              <a:solidFill>
                <a:srgbClr val="0556A5"/>
              </a:solidFill>
              <a:latin typeface="+mj-lt"/>
              <a:ea typeface="Tahoma" panose="020B0604030504040204" pitchFamily="34" charset="0"/>
              <a:cs typeface="Agency FB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3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1084520"/>
          </a:xfrm>
        </p:spPr>
        <p:txBody>
          <a:bodyPr>
            <a:noAutofit/>
          </a:bodyPr>
          <a:lstStyle/>
          <a:p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Faculty Governance and Curriculum</a:t>
            </a: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 in Historical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977656"/>
            <a:ext cx="10031219" cy="3891516"/>
          </a:xfrm>
        </p:spPr>
        <p:txBody>
          <a:bodyPr>
            <a:noAutofit/>
          </a:bodyPr>
          <a:lstStyle/>
          <a:p>
            <a:pPr marL="519112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Universities were invented  ~900  years ago</a:t>
            </a:r>
          </a:p>
          <a:p>
            <a:pPr marL="519112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Communities of faculty to decide what students needed to know to serve society</a:t>
            </a:r>
          </a:p>
          <a:p>
            <a:pPr marL="519112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Today, value of degree still depends on how faculty use their expertise to define curricula</a:t>
            </a:r>
          </a:p>
          <a:p>
            <a:pPr marL="519112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b="1" dirty="0">
                <a:solidFill>
                  <a:srgbClr val="0556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Teaching role is closely linked to scholarship that faculty use to produce new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1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/>
              <a:t>Early University Curricula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Western Europe, late 11</a:t>
            </a:r>
            <a:r>
              <a:rPr lang="en-US" baseline="30000" dirty="0"/>
              <a:t>th</a:t>
            </a:r>
            <a:r>
              <a:rPr lang="en-US" dirty="0"/>
              <a:t> century – early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sz="2800" dirty="0"/>
              <a:t>Early curricula: 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Theology	 </a:t>
            </a:r>
          </a:p>
          <a:p>
            <a:pPr lvl="1"/>
            <a:r>
              <a:rPr lang="en-US" sz="2400" dirty="0"/>
              <a:t>Law	</a:t>
            </a:r>
          </a:p>
          <a:p>
            <a:pPr lvl="1"/>
            <a:r>
              <a:rPr lang="en-US" sz="2400" dirty="0"/>
              <a:t>Medicine	 </a:t>
            </a:r>
          </a:p>
          <a:p>
            <a:pPr lvl="1"/>
            <a:r>
              <a:rPr lang="en-US" sz="2400" dirty="0"/>
              <a:t>Grammar	 </a:t>
            </a:r>
          </a:p>
          <a:p>
            <a:pPr lvl="1"/>
            <a:r>
              <a:rPr lang="en-US" sz="2400" dirty="0"/>
              <a:t>Rhetoric and </a:t>
            </a:r>
          </a:p>
          <a:p>
            <a:pPr lvl="1"/>
            <a:r>
              <a:rPr lang="en-US" sz="2400" dirty="0"/>
              <a:t>Logic	</a:t>
            </a:r>
            <a:endParaRPr lang="en-US" b="1" dirty="0">
              <a:solidFill>
                <a:srgbClr val="0556A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0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/>
              <a:t>Curricula Represented by Today’s USC Members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 numCol="2">
            <a:noAutofit/>
          </a:bodyPr>
          <a:lstStyle/>
          <a:p>
            <a:r>
              <a:rPr lang="en-US" sz="2000" dirty="0"/>
              <a:t>Agricultural Engineering</a:t>
            </a:r>
          </a:p>
          <a:p>
            <a:r>
              <a:rPr lang="en-US" sz="2000" dirty="0"/>
              <a:t>Allied Health/Athletic Training</a:t>
            </a:r>
          </a:p>
          <a:p>
            <a:r>
              <a:rPr lang="en-US" sz="2000" dirty="0"/>
              <a:t>Anthropology</a:t>
            </a:r>
          </a:p>
          <a:p>
            <a:r>
              <a:rPr lang="en-US" sz="2000" dirty="0"/>
              <a:t>Archives and Social Memory</a:t>
            </a:r>
          </a:p>
          <a:p>
            <a:r>
              <a:rPr lang="en-US" sz="2000" dirty="0"/>
              <a:t>Chemistry</a:t>
            </a:r>
          </a:p>
          <a:p>
            <a:r>
              <a:rPr lang="en-US" sz="2000" dirty="0"/>
              <a:t>Civil, Materials, and Environmental Engineering</a:t>
            </a:r>
          </a:p>
          <a:p>
            <a:r>
              <a:rPr lang="en-US" sz="2000" dirty="0"/>
              <a:t>Computer Science</a:t>
            </a:r>
          </a:p>
          <a:p>
            <a:r>
              <a:rPr lang="en-US" sz="2000" dirty="0"/>
              <a:t>Electrical and Computer Engineering</a:t>
            </a:r>
          </a:p>
          <a:p>
            <a:r>
              <a:rPr lang="en-US" sz="2000" dirty="0"/>
              <a:t>Family Medicine</a:t>
            </a:r>
          </a:p>
          <a:p>
            <a:r>
              <a:rPr lang="en-US" sz="2000" dirty="0"/>
              <a:t>Law</a:t>
            </a:r>
          </a:p>
          <a:p>
            <a:r>
              <a:rPr lang="en-US" sz="2000" dirty="0"/>
              <a:t>Library and Information Science</a:t>
            </a:r>
          </a:p>
          <a:p>
            <a:r>
              <a:rPr lang="en-US" sz="2000" dirty="0"/>
              <a:t>Management, Marketing, and Operations</a:t>
            </a:r>
          </a:p>
          <a:p>
            <a:r>
              <a:rPr lang="en-US" sz="2000" dirty="0"/>
              <a:t>Pharmacy</a:t>
            </a:r>
          </a:p>
          <a:p>
            <a:r>
              <a:rPr lang="en-US" sz="2000" dirty="0"/>
              <a:t>Philosophy</a:t>
            </a:r>
          </a:p>
          <a:p>
            <a:r>
              <a:rPr lang="en-US" sz="2000" dirty="0"/>
              <a:t>Philosophy of Education</a:t>
            </a:r>
          </a:p>
          <a:p>
            <a:r>
              <a:rPr lang="en-US" sz="2000" dirty="0"/>
              <a:t>Political Science</a:t>
            </a:r>
          </a:p>
          <a:p>
            <a:r>
              <a:rPr lang="en-US" sz="2000" dirty="0"/>
              <a:t>Spanish Literature</a:t>
            </a:r>
          </a:p>
          <a:p>
            <a:r>
              <a:rPr lang="en-US" sz="2000" dirty="0"/>
              <a:t>Theater</a:t>
            </a:r>
          </a:p>
          <a:p>
            <a:r>
              <a:rPr lang="en-US" sz="2000" dirty="0"/>
              <a:t>Translation Studies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Faculty Role in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 numCol="1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Faculty form </a:t>
            </a:r>
            <a:r>
              <a:rPr lang="en-US" sz="2400" dirty="0">
                <a:ea typeface="Times New Roman" panose="02020603050405020304" pitchFamily="18" charset="0"/>
              </a:rPr>
              <a:t>“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 responsible body in the teaching, research, and scholarly activities of the University of Illinois System”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therefore,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“the faculty has inherent interests and rights in academic policy and governance”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and  </a:t>
            </a:r>
            <a:endParaRPr lang="en-US" sz="2400" dirty="0">
              <a:effectLst/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a typeface="Times New Roman" panose="02020603050405020304" pitchFamily="18" charset="0"/>
              </a:rPr>
              <a:t>“e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ach college or other academic unit shall be governed in its internal administration by its faculty</a:t>
            </a:r>
            <a:r>
              <a:rPr lang="en-US" sz="2400" dirty="0">
                <a:ea typeface="Times New Roman" panose="02020603050405020304" pitchFamily="18" charset="0"/>
              </a:rPr>
              <a:t>” (through bylaws)</a:t>
            </a:r>
          </a:p>
          <a:p>
            <a:pPr marL="0" lvl="2" indent="0">
              <a:buNone/>
            </a:pPr>
            <a:r>
              <a:rPr lang="en-US" i="1" dirty="0">
                <a:effectLst/>
                <a:ea typeface="Times New Roman" panose="02020603050405020304" pitchFamily="18" charset="0"/>
              </a:rPr>
              <a:t>Statutes,</a:t>
            </a:r>
            <a:r>
              <a:rPr lang="en-US" dirty="0">
                <a:effectLst/>
                <a:ea typeface="Times New Roman" panose="02020603050405020304" pitchFamily="18" charset="0"/>
              </a:rPr>
              <a:t> Article II, Section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Community of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 numCol="1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Engage in research, discovery, and discourse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Engage in wide range of policy matters, not strictly academic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Bring scholarship into the classroom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Apply scholarship to curriculum design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Apply scholarship to decision making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Apply scholarship to build research collections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3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Community of Faculty (cont.)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8672051" cy="4197688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Faculty also advance the University of Illinois System’s mission by engaging in public outreach to: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bring scholarship to communities in Illinois and beyond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one example: DPI and IIN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apply their expertise for the public good</a:t>
            </a:r>
          </a:p>
          <a:p>
            <a:pPr marL="0" indent="0">
              <a:buNone/>
            </a:pPr>
            <a:r>
              <a:rPr lang="en-US" sz="2400" dirty="0"/>
              <a:t>	one example: Illinois Extension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407-B1B4-5048-9142-8A5BEA5D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44280"/>
            <a:ext cx="10439400" cy="746198"/>
          </a:xfrm>
        </p:spPr>
        <p:txBody>
          <a:bodyPr>
            <a:noAutofit/>
          </a:bodyPr>
          <a:lstStyle/>
          <a:p>
            <a:r>
              <a:rPr lang="en-US" sz="3600" dirty="0"/>
              <a:t>Educational Policy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45B-B95D-604B-9A75-185C065A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6" y="1671484"/>
            <a:ext cx="10031219" cy="4197688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dirty="0"/>
              <a:t>Shared Governance structures provide a faculty role in educational policy: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89B89-3BA8-E456-0297-FB4513E4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2981" y="3055373"/>
            <a:ext cx="2206038" cy="1874520"/>
          </a:xfrm>
          <a:prstGeom prst="rect">
            <a:avLst/>
          </a:prstGeom>
          <a:solidFill>
            <a:srgbClr val="FFFFFF">
              <a:alpha val="40000"/>
            </a:srgbClr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56C6E-F878-0476-F38C-98139165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1767" y="3055373"/>
            <a:ext cx="2206038" cy="1874520"/>
          </a:xfrm>
          <a:prstGeom prst="rect">
            <a:avLst/>
          </a:prstGeom>
          <a:solidFill>
            <a:srgbClr val="FFFFFF">
              <a:alpha val="40000"/>
            </a:srgbClr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E9AE9-6354-287C-56B8-350FE20E9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0553" y="3055373"/>
            <a:ext cx="2206038" cy="1874520"/>
          </a:xfrm>
          <a:prstGeom prst="rect">
            <a:avLst/>
          </a:prstGeom>
          <a:solidFill>
            <a:srgbClr val="FFFFFF">
              <a:alpha val="40000"/>
            </a:srgbClr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50754-3B94-DB61-5B32-B039F3F88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9339" y="3055373"/>
            <a:ext cx="2206038" cy="1874520"/>
          </a:xfrm>
          <a:prstGeom prst="rect">
            <a:avLst/>
          </a:prstGeom>
          <a:solidFill>
            <a:srgbClr val="FFFFFF">
              <a:alpha val="40000"/>
            </a:srgbClr>
          </a:soli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1648B-048E-E112-4A37-CC5EF8729003}"/>
              </a:ext>
            </a:extLst>
          </p:cNvPr>
          <p:cNvSpPr txBox="1"/>
          <p:nvPr/>
        </p:nvSpPr>
        <p:spPr>
          <a:xfrm>
            <a:off x="1182981" y="3530968"/>
            <a:ext cx="214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University </a:t>
            </a:r>
            <a:b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Senates Conference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03E2A-5B0D-45A6-F775-285C8E9605CE}"/>
              </a:ext>
            </a:extLst>
          </p:cNvPr>
          <p:cNvSpPr txBox="1"/>
          <p:nvPr/>
        </p:nvSpPr>
        <p:spPr>
          <a:xfrm>
            <a:off x="3650387" y="3796439"/>
            <a:ext cx="214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Senates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2BDF0-D87B-D546-0C5B-92CAC067D32C}"/>
              </a:ext>
            </a:extLst>
          </p:cNvPr>
          <p:cNvSpPr txBox="1"/>
          <p:nvPr/>
        </p:nvSpPr>
        <p:spPr>
          <a:xfrm>
            <a:off x="6060553" y="3796439"/>
            <a:ext cx="214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Colleges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6B82A-5A74-9C96-0662-0964551BCEFD}"/>
              </a:ext>
            </a:extLst>
          </p:cNvPr>
          <p:cNvSpPr txBox="1"/>
          <p:nvPr/>
        </p:nvSpPr>
        <p:spPr>
          <a:xfrm>
            <a:off x="8556579" y="3796439"/>
            <a:ext cx="214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rgbClr val="0556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Departments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7824-4F0A-4BBE-8B76-DBDC583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CD41-BD61-1A45-8304-02EAFE2650D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7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902</Words>
  <Application>Microsoft Macintosh PowerPoint</Application>
  <PresentationFormat>Widescreen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Oswald SemiBold</vt:lpstr>
      <vt:lpstr>Lato Black</vt:lpstr>
      <vt:lpstr>Lato</vt:lpstr>
      <vt:lpstr>Calibri</vt:lpstr>
      <vt:lpstr>Arial</vt:lpstr>
      <vt:lpstr>Calibri Light</vt:lpstr>
      <vt:lpstr>Office Theme</vt:lpstr>
      <vt:lpstr>University Senates Conference Report Faculty Roles in Academic Policy and Governance</vt:lpstr>
      <vt:lpstr>     University Senates Conference</vt:lpstr>
      <vt:lpstr>     Faculty Governance and Curriculum  in Historical Context</vt:lpstr>
      <vt:lpstr>     Early University Curricula</vt:lpstr>
      <vt:lpstr>     Curricula Represented by Today’s USC Members</vt:lpstr>
      <vt:lpstr>Faculty Role in Governance</vt:lpstr>
      <vt:lpstr>Community of Faculty</vt:lpstr>
      <vt:lpstr>Community of Faculty (cont.)</vt:lpstr>
      <vt:lpstr>Educational Policy</vt:lpstr>
      <vt:lpstr>University Senates</vt:lpstr>
      <vt:lpstr>University Senates Conference</vt:lpstr>
      <vt:lpstr>The College</vt:lpstr>
      <vt:lpstr>The Department</vt:lpstr>
      <vt:lpstr>Executive and Advisory Committees</vt:lpstr>
      <vt:lpstr>College Executive Committee</vt:lpstr>
      <vt:lpstr>Executive and Advisory Committees of Departments</vt:lpstr>
      <vt:lpstr>Academic Freedom: the Principle</vt:lpstr>
      <vt:lpstr>Academic Freedom in the University of Illinois System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Forward: USC Goals for the Year</dc:title>
  <dc:creator>Rob Kar</dc:creator>
  <cp:lastModifiedBy>Foran, Ellen</cp:lastModifiedBy>
  <cp:revision>25</cp:revision>
  <dcterms:created xsi:type="dcterms:W3CDTF">2021-09-02T12:17:35Z</dcterms:created>
  <dcterms:modified xsi:type="dcterms:W3CDTF">2022-11-04T16:57:55Z</dcterms:modified>
</cp:coreProperties>
</file>