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Lst>
  <p:notesMasterIdLst>
    <p:notesMasterId r:id="rId21"/>
  </p:notesMasterIdLst>
  <p:handoutMasterIdLst>
    <p:handoutMasterId r:id="rId22"/>
  </p:handoutMasterIdLst>
  <p:sldIdLst>
    <p:sldId id="289" r:id="rId6"/>
    <p:sldId id="312" r:id="rId7"/>
    <p:sldId id="311" r:id="rId8"/>
    <p:sldId id="318" r:id="rId9"/>
    <p:sldId id="316" r:id="rId10"/>
    <p:sldId id="313" r:id="rId11"/>
    <p:sldId id="319" r:id="rId12"/>
    <p:sldId id="320" r:id="rId13"/>
    <p:sldId id="321" r:id="rId14"/>
    <p:sldId id="322" r:id="rId15"/>
    <p:sldId id="314" r:id="rId16"/>
    <p:sldId id="315" r:id="rId17"/>
    <p:sldId id="323" r:id="rId18"/>
    <p:sldId id="317" r:id="rId19"/>
    <p:sldId id="290"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Lato" panose="020F0502020204030203" pitchFamily="34" charset="0"/>
      <p:regular r:id="rId27"/>
      <p:bold r:id="rId28"/>
      <p:italic r:id="rId29"/>
      <p:boldItalic r:id="rId30"/>
    </p:embeddedFont>
    <p:embeddedFont>
      <p:font typeface="Lato Black" panose="020F0502020204030203" pitchFamily="34" charset="0"/>
      <p:bold r:id="rId31"/>
      <p:italic r:id="rId32"/>
      <p:boldItalic r:id="rId33"/>
    </p:embeddedFont>
    <p:embeddedFont>
      <p:font typeface="Oswald" pitchFamily="2" charset="0"/>
      <p:regular r:id="rId34"/>
      <p:bold r:id="rId35"/>
      <p:italic r:id="rId36"/>
      <p:boldItalic r:id="rId37"/>
    </p:embeddedFont>
    <p:embeddedFont>
      <p:font typeface="Oswald Medium" pitchFamily="2" charset="0"/>
      <p:regular r:id="rId38"/>
    </p:embeddedFont>
    <p:embeddedFont>
      <p:font typeface="Oswald SemiBold" pitchFamily="2" charset="0"/>
      <p:regular r:id="rId39"/>
      <p:bold r:id="rId40"/>
    </p:embeddedFont>
    <p:embeddedFont>
      <p:font typeface="Roboto" panose="02000000000000000000"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204097"/>
    <a:srgbClr val="0455A4"/>
    <a:srgbClr val="13294B"/>
    <a:srgbClr val="0F1F33"/>
    <a:srgbClr val="0556A5"/>
    <a:srgbClr val="BD4AFC"/>
    <a:srgbClr val="A5A8AA"/>
    <a:srgbClr val="E8E9EA"/>
    <a:srgbClr val="E84A27"/>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2162C-0EC9-4CFE-B26B-9158F6AE439F}" v="103" dt="2022-11-21T17:47:59.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9" autoAdjust="0"/>
    <p:restoredTop sz="48258" autoAdjust="0"/>
  </p:normalViewPr>
  <p:slideViewPr>
    <p:cSldViewPr snapToGrid="0">
      <p:cViewPr varScale="1">
        <p:scale>
          <a:sx n="64" d="100"/>
          <a:sy n="64" d="100"/>
        </p:scale>
        <p:origin x="154" y="67"/>
      </p:cViewPr>
      <p:guideLst>
        <p:guide orient="horz" pos="912"/>
        <p:guide pos="60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7.fntdata"/><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ce Scott Martin" userId="Not3rW2nocoP9qmEo7iK0SHThdSquQphN6atbuCM4w0=" providerId="None" clId="Web-{6B92162C-0EC9-4CFE-B26B-9158F6AE439F}"/>
    <pc:docChg chg="modSld">
      <pc:chgData name="Vance Scott Martin" userId="Not3rW2nocoP9qmEo7iK0SHThdSquQphN6atbuCM4w0=" providerId="None" clId="Web-{6B92162C-0EC9-4CFE-B26B-9158F6AE439F}" dt="2022-11-21T17:47:59.508" v="99" actId="20577"/>
      <pc:docMkLst>
        <pc:docMk/>
      </pc:docMkLst>
      <pc:sldChg chg="modSp">
        <pc:chgData name="Vance Scott Martin" userId="Not3rW2nocoP9qmEo7iK0SHThdSquQphN6atbuCM4w0=" providerId="None" clId="Web-{6B92162C-0EC9-4CFE-B26B-9158F6AE439F}" dt="2022-11-21T17:40:41.577" v="13" actId="20577"/>
        <pc:sldMkLst>
          <pc:docMk/>
          <pc:sldMk cId="3301968103" sldId="313"/>
        </pc:sldMkLst>
        <pc:spChg chg="mod">
          <ac:chgData name="Vance Scott Martin" userId="Not3rW2nocoP9qmEo7iK0SHThdSquQphN6atbuCM4w0=" providerId="None" clId="Web-{6B92162C-0EC9-4CFE-B26B-9158F6AE439F}" dt="2022-11-21T17:40:41.577" v="13" actId="20577"/>
          <ac:spMkLst>
            <pc:docMk/>
            <pc:sldMk cId="3301968103" sldId="313"/>
            <ac:spMk id="4" creationId="{465A7BBE-DE6B-4636-ABE1-72E63FFB1B81}"/>
          </ac:spMkLst>
        </pc:spChg>
      </pc:sldChg>
      <pc:sldChg chg="modSp">
        <pc:chgData name="Vance Scott Martin" userId="Not3rW2nocoP9qmEo7iK0SHThdSquQphN6atbuCM4w0=" providerId="None" clId="Web-{6B92162C-0EC9-4CFE-B26B-9158F6AE439F}" dt="2022-11-21T17:42:07.126" v="42" actId="20577"/>
        <pc:sldMkLst>
          <pc:docMk/>
          <pc:sldMk cId="1438147081" sldId="319"/>
        </pc:sldMkLst>
        <pc:spChg chg="mod">
          <ac:chgData name="Vance Scott Martin" userId="Not3rW2nocoP9qmEo7iK0SHThdSquQphN6atbuCM4w0=" providerId="None" clId="Web-{6B92162C-0EC9-4CFE-B26B-9158F6AE439F}" dt="2022-11-21T17:42:07.126" v="42" actId="20577"/>
          <ac:spMkLst>
            <pc:docMk/>
            <pc:sldMk cId="1438147081" sldId="319"/>
            <ac:spMk id="4" creationId="{87D2DF31-C3B0-4357-BB5A-CB907BF364C4}"/>
          </ac:spMkLst>
        </pc:spChg>
      </pc:sldChg>
      <pc:sldChg chg="modSp">
        <pc:chgData name="Vance Scott Martin" userId="Not3rW2nocoP9qmEo7iK0SHThdSquQphN6atbuCM4w0=" providerId="None" clId="Web-{6B92162C-0EC9-4CFE-B26B-9158F6AE439F}" dt="2022-11-21T17:45:02.254" v="63" actId="20577"/>
        <pc:sldMkLst>
          <pc:docMk/>
          <pc:sldMk cId="3194235145" sldId="320"/>
        </pc:sldMkLst>
        <pc:spChg chg="mod">
          <ac:chgData name="Vance Scott Martin" userId="Not3rW2nocoP9qmEo7iK0SHThdSquQphN6atbuCM4w0=" providerId="None" clId="Web-{6B92162C-0EC9-4CFE-B26B-9158F6AE439F}" dt="2022-11-21T17:45:02.254" v="63" actId="20577"/>
          <ac:spMkLst>
            <pc:docMk/>
            <pc:sldMk cId="3194235145" sldId="320"/>
            <ac:spMk id="4" creationId="{09DF165B-0678-470D-B529-2154109319BE}"/>
          </ac:spMkLst>
        </pc:spChg>
      </pc:sldChg>
      <pc:sldChg chg="modSp">
        <pc:chgData name="Vance Scott Martin" userId="Not3rW2nocoP9qmEo7iK0SHThdSquQphN6atbuCM4w0=" providerId="None" clId="Web-{6B92162C-0EC9-4CFE-B26B-9158F6AE439F}" dt="2022-11-21T17:46:31.303" v="79" actId="20577"/>
        <pc:sldMkLst>
          <pc:docMk/>
          <pc:sldMk cId="513942670" sldId="321"/>
        </pc:sldMkLst>
        <pc:spChg chg="mod">
          <ac:chgData name="Vance Scott Martin" userId="Not3rW2nocoP9qmEo7iK0SHThdSquQphN6atbuCM4w0=" providerId="None" clId="Web-{6B92162C-0EC9-4CFE-B26B-9158F6AE439F}" dt="2022-11-21T17:46:31.303" v="79" actId="20577"/>
          <ac:spMkLst>
            <pc:docMk/>
            <pc:sldMk cId="513942670" sldId="321"/>
            <ac:spMk id="4" creationId="{0F6DA658-0514-456A-B8EF-7283A883B554}"/>
          </ac:spMkLst>
        </pc:spChg>
      </pc:sldChg>
      <pc:sldChg chg="modSp">
        <pc:chgData name="Vance Scott Martin" userId="Not3rW2nocoP9qmEo7iK0SHThdSquQphN6atbuCM4w0=" providerId="None" clId="Web-{6B92162C-0EC9-4CFE-B26B-9158F6AE439F}" dt="2022-11-21T17:47:11.882" v="97" actId="20577"/>
        <pc:sldMkLst>
          <pc:docMk/>
          <pc:sldMk cId="4108373637" sldId="322"/>
        </pc:sldMkLst>
        <pc:spChg chg="mod">
          <ac:chgData name="Vance Scott Martin" userId="Not3rW2nocoP9qmEo7iK0SHThdSquQphN6atbuCM4w0=" providerId="None" clId="Web-{6B92162C-0EC9-4CFE-B26B-9158F6AE439F}" dt="2022-11-21T17:47:11.882" v="97" actId="20577"/>
          <ac:spMkLst>
            <pc:docMk/>
            <pc:sldMk cId="4108373637" sldId="322"/>
            <ac:spMk id="4" creationId="{A58948A7-E63B-4407-B19A-DE48E748AB2C}"/>
          </ac:spMkLst>
        </pc:spChg>
      </pc:sldChg>
      <pc:sldChg chg="modSp">
        <pc:chgData name="Vance Scott Martin" userId="Not3rW2nocoP9qmEo7iK0SHThdSquQphN6atbuCM4w0=" providerId="None" clId="Web-{6B92162C-0EC9-4CFE-B26B-9158F6AE439F}" dt="2022-11-21T17:47:59.508" v="99" actId="20577"/>
        <pc:sldMkLst>
          <pc:docMk/>
          <pc:sldMk cId="2742519355" sldId="323"/>
        </pc:sldMkLst>
        <pc:spChg chg="mod">
          <ac:chgData name="Vance Scott Martin" userId="Not3rW2nocoP9qmEo7iK0SHThdSquQphN6atbuCM4w0=" providerId="None" clId="Web-{6B92162C-0EC9-4CFE-B26B-9158F6AE439F}" dt="2022-11-21T17:47:59.508" v="99" actId="20577"/>
          <ac:spMkLst>
            <pc:docMk/>
            <pc:sldMk cId="2742519355" sldId="323"/>
            <ac:spMk id="4" creationId="{17F3E7C9-C8CA-4264-8EF8-FB5FEB3F140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33-1F3F-4FC8-97F4-FDE94F723B49}" type="datetimeFigureOut">
              <a:rPr lang="en-US" smtClean="0"/>
              <a:t>11/21/2022</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Thank you, Chair Edwards, and all our University of Illinois System trustees -- it’s great to see everyone again. I appreciate your ongoing dedication and service as we continue to forge a strong path into the future. </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As promised at our last meeting, I plan to present a few highlights from our Leadership State Tour today along with key takeaways and next steps. The tour illustrates the power of our many different partnerships across Illinois and is a critical element in a broader partnership strategy. </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This partnership strategy leverages connections of all kinds – on many different levels, across geographies and stakeholders, and in support of common priorities and goals. </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Times New Roman" panose="02020603050405020304" pitchFamily="18" charset="0"/>
              </a:rPr>
              <a:t>But first, I want to share a broader context in which to view our State Tour and other partnership efforts as key drivers of continued success for our system and for higher education more generally. </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000"/>
              </a:spcAft>
              <a:buFont typeface="Symbol" pitchFamily="2" charset="2"/>
              <a:buChar char=""/>
            </a:pPr>
            <a:r>
              <a:rPr lang="en-US" sz="1800" dirty="0">
                <a:effectLst/>
                <a:latin typeface="Calibri" panose="020F0502020204030204" pitchFamily="34" charset="0"/>
                <a:ea typeface="Calibri" panose="020F0502020204030204" pitchFamily="34" charset="0"/>
              </a:rPr>
              <a:t>The Inland River Port project in Cairo is a public-private partnership offering tremendous opportunities for transforming the region and lifting the well-being of the citizens of Cairo.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The port will be critical in addressing supply chain issues that have plagued commerce in this country. The region’s access to rail and interstates also provides a strategic logistical advantage.</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However, the magnitude of such a project brings with it the need for significant infrastructure investment and improving access to health care, healthy food and other essential services to meet the needs of a growing logistics community.</a:t>
            </a:r>
          </a:p>
          <a:p>
            <a:pPr marL="342900" marR="0" lvl="0" indent="-342900">
              <a:lnSpc>
                <a:spcPct val="150000"/>
              </a:lnSpc>
              <a:spcBef>
                <a:spcPts val="50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To give you an example of the level of need, Cairo has not had an  in-town grocery store for seven years. However, a new store, set to open in January, is being led by Extension and Western Illinois University -- a hub in our Illinois Innovation Network, which I’ll talk about next.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000"/>
              </a:spcAft>
              <a:buFont typeface="Symbol" pitchFamily="2" charset="2"/>
              <a:buChar char=""/>
            </a:pPr>
            <a:r>
              <a:rPr lang="en-US" sz="1800" dirty="0">
                <a:effectLst/>
                <a:latin typeface="Calibri" panose="020F0502020204030204" pitchFamily="34" charset="0"/>
                <a:ea typeface="Calibri" panose="020F0502020204030204" pitchFamily="34" charset="0"/>
              </a:rPr>
              <a:t>Our shared goal:</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spur innovation, job creation and economic growth to help the city of Cairo and the region reach their full potential, thrive and prosper.</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next steps toward these goals include:</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conducting a </a:t>
            </a:r>
            <a:r>
              <a:rPr lang="en-US" sz="1800" dirty="0">
                <a:effectLst/>
                <a:latin typeface="Calibri" panose="020F0502020204030204" pitchFamily="34" charset="0"/>
                <a:ea typeface="Calibri" panose="020F0502020204030204" pitchFamily="34" charset="0"/>
                <a:cs typeface="Calibri" panose="020F0502020204030204" pitchFamily="34" charset="0"/>
              </a:rPr>
              <a:t>follow-up visit to the new grocery store;</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Calibri" panose="020F0502020204030204" pitchFamily="34" charset="0"/>
              </a:rPr>
              <a:t>holding monthly meetings with key stakeholders; and</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Calibri" panose="020F0502020204030204" pitchFamily="34" charset="0"/>
              </a:rPr>
              <a:t>securing a seat on the Riverport Authority, to be held by Kyle </a:t>
            </a:r>
            <a:r>
              <a:rPr lang="en-US" sz="1800" dirty="0" err="1">
                <a:effectLst/>
                <a:latin typeface="Calibri" panose="020F0502020204030204" pitchFamily="34" charset="0"/>
                <a:ea typeface="Calibri" panose="020F0502020204030204" pitchFamily="34" charset="0"/>
                <a:cs typeface="Calibri" panose="020F0502020204030204" pitchFamily="34" charset="0"/>
              </a:rPr>
              <a:t>Harfst</a:t>
            </a:r>
            <a:r>
              <a:rPr lang="en-US" sz="1800" dirty="0">
                <a:effectLst/>
                <a:latin typeface="Calibri" panose="020F0502020204030204" pitchFamily="34" charset="0"/>
                <a:ea typeface="Calibri" panose="020F0502020204030204" pitchFamily="34" charset="0"/>
                <a:cs typeface="Calibri" panose="020F0502020204030204" pitchFamily="34" charset="0"/>
              </a:rPr>
              <a:t>, associate vice president of economic development and innovation.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a:p>
        </p:txBody>
      </p:sp>
    </p:spTree>
    <p:extLst>
      <p:ext uri="{BB962C8B-B14F-4D97-AF65-F5344CB8AC3E}">
        <p14:creationId xmlns:p14="http://schemas.microsoft.com/office/powerpoint/2010/main" val="2719139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Many of you are familiar with our Illinois Innovation Network – it really deserves mention within this discussion of partnership.</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IIN  is a powerful example of our ability to reach out and cultivate collaboration broadly through a variety of partnerships within multiple hubs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 and to do so in a coherent fashion, with a sharp focus on a shared overarching mission.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IIN’s 15 partner hubs across the state are dedicated to fostering collaboration, increasing capacity, and integrating systems in education, research, and innovation by connecting people, organizations and resources. And to collectively build equitable, inclusive, and sustainable communities across Illinois.</a:t>
            </a: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One way it does this is through large-scale research initiatives backed by state and federal grant funding. This kind of research collaboration allows for the application of interdisciplinary approaches to problems that can lead to the development of innovative solutions.</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Broadband “Regional Engagement for Adoption + Digital Equity” or “READY” Grant Program, is a great example. This collaborative effort between the Illinois Department of Commerce and Economic Opportunity’s Office of Broadband and IIN is designed to address digital inequity in underserved communities in our state.</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another effort, “Sustaining Illinois,” IIN seeks to advance collaborative research activity across its 15 members by offering seed grant funding. Several promising projects are in the works here.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a:p>
        </p:txBody>
      </p:sp>
    </p:spTree>
    <p:extLst>
      <p:ext uri="{BB962C8B-B14F-4D97-AF65-F5344CB8AC3E}">
        <p14:creationId xmlns:p14="http://schemas.microsoft.com/office/powerpoint/2010/main" val="4011210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Reaching farther out, our partnerships extend regionally across borders with neighboring countries to find solutions to pressing issues common to all.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A couple of great examples here.</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The U of I System joined with the University of Toronto and the Council of the Great Lakes Region in 2020 to launch the Great Lakes Higher Education Consortium, or GLHEC.</a:t>
            </a: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rPr>
              <a:t>Other members include the University of Michigan, the University of Wisconsin, McGill University and Queens University.</a:t>
            </a:r>
            <a:endParaRPr lang="en-US" sz="1800" dirty="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rPr>
              <a:t>In the coming months, GLHEC members will engage in cross-border collaborations and partner with companies and government to promote sustainability, build a pipeline of talent and innovation, and improve the region’s long-term competitiveness.</a:t>
            </a:r>
            <a:endParaRPr lang="en-US" sz="1800" dirty="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rPr>
              <a:t>In another cross-border collaboration, this past September, the U of I System announced the opening of a new office on the campus of the Autonomous National University of Mexico, or UNAM, – our first in Latin America.</a:t>
            </a:r>
            <a:endParaRPr lang="en-US" sz="1800" dirty="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rPr>
              <a:t>This partnership will create a new pipeline for joint research between our universities, as well as a path for students to access the life-changing opportunities found at our universities in Urbana-Champaign, Chicago and Springfield.</a:t>
            </a:r>
            <a:endParaRPr lang="en-US" sz="1800" dirty="0">
              <a:solidFill>
                <a:srgbClr val="000000"/>
              </a:solidFill>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And, a new agreement with UNAM will fund joint research projects focused on food and health, water and energy -- all with the goal of addressing problems related to poverty, the environment and sustainable human well-being.</a:t>
            </a:r>
          </a:p>
        </p:txBody>
      </p:sp>
      <p:sp>
        <p:nvSpPr>
          <p:cNvPr id="4" name="Slide Number Placeholder 3"/>
          <p:cNvSpPr>
            <a:spLocks noGrp="1"/>
          </p:cNvSpPr>
          <p:nvPr>
            <p:ph type="sldNum" sz="quarter" idx="5"/>
          </p:nvPr>
        </p:nvSpPr>
        <p:spPr/>
        <p:txBody>
          <a:bodyPr/>
          <a:lstStyle/>
          <a:p>
            <a:fld id="{50D3A1E8-C096-463C-BF8B-4CB4AA05D415}" type="slidenum">
              <a:rPr lang="en-US" smtClean="0"/>
              <a:t>12</a:t>
            </a:fld>
            <a:endParaRPr lang="en-US"/>
          </a:p>
        </p:txBody>
      </p:sp>
    </p:spTree>
    <p:extLst>
      <p:ext uri="{BB962C8B-B14F-4D97-AF65-F5344CB8AC3E}">
        <p14:creationId xmlns:p14="http://schemas.microsoft.com/office/powerpoint/2010/main" val="3769474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U of I System collaborations extend across the globe as well. Our Discovery Partners Institute represents a core nexus for ongoing development of our international partnerships. As an innovation hub for tech education, R &amp; D and entrepreneurship, DPI is growing collaborations with leading universities on the other side of the globe that share a common vision.</a:t>
            </a: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For example, India is a top country of origin of international students for our three universities and home to more than 2,200 alumni, as well as a growing number of academic and other partnerships.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Here, we are connecting leading faculty from several top universities and research agencies with DPI to foster innovation in healthcare, engineering and sustainability, and drive social and economic growth.</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Similarly, with Tel Aviv University and Hebrew University of Jerusalem in Israel, we are connecting leading faculty from several top universities and research agencies with DPI to advance innovation in important areas such as healthcare, computing, food and agriculture, entrepreneurship and much more.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And in Singapore, the U of I System continues to reinforce its longstanding relationships with the country’s leading universities, as well as explore new possibilities to strengthen ties, address challenges and generate further benefit for both countries.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13</a:t>
            </a:fld>
            <a:endParaRPr lang="en-US"/>
          </a:p>
        </p:txBody>
      </p:sp>
    </p:spTree>
    <p:extLst>
      <p:ext uri="{BB962C8B-B14F-4D97-AF65-F5344CB8AC3E}">
        <p14:creationId xmlns:p14="http://schemas.microsoft.com/office/powerpoint/2010/main" val="1503856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You can see, the U of I System’s tentacles reach far and wide and include partnerships in all directions, on many levels and with myriad stakeholders working together to make a difference.</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As the world and educational landscape continue to evolve, we must ask ourselves:  How will we continue to operate as a modern university, with partnerships and collaboration foundational to our efforts?</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We recognize that our work in this area is a continuum based on a recurring cycle of listening, collaborating, actioning and follow-up.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We will look across disciplines and geographies, bringing together a variety of new partners, often 4 or 5, while continuing to deepen and expand existing partnerships – all with an eye toward generating impact at scale for the greatest possible good.</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Thank you.</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14</a:t>
            </a:fld>
            <a:endParaRPr lang="en-US"/>
          </a:p>
        </p:txBody>
      </p:sp>
    </p:spTree>
    <p:extLst>
      <p:ext uri="{BB962C8B-B14F-4D97-AF65-F5344CB8AC3E}">
        <p14:creationId xmlns:p14="http://schemas.microsoft.com/office/powerpoint/2010/main" val="318590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tabLst>
                <a:tab pos="457200" algn="l"/>
              </a:tabLs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15</a:t>
            </a:fld>
            <a:endParaRPr lang="en-US"/>
          </a:p>
        </p:txBody>
      </p:sp>
    </p:spTree>
    <p:extLst>
      <p:ext uri="{BB962C8B-B14F-4D97-AF65-F5344CB8AC3E}">
        <p14:creationId xmlns:p14="http://schemas.microsoft.com/office/powerpoint/2010/main" val="367475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There’s no doubt the higher education landscape has changed and will continue to exist in a state of flux and shift. We see it every day as we confront such issues as changing demographics, the need for funding diversification, evolving learning modalities and greater internationalization. Of course, it follows that the ways in which the U of I System works to advance its mission must evolve, too.</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The notion of educational institutions as monolithic ivory towers has become obsolete in today’s modern environment. Universities -- and even university systems -- as single entities can no longer “go it alone.”</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156901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To fully seize opportunities, successfully address challenges and markedly move the needle in accomplishing priorities and goals, we must embrace our role within a larger ecosystem and with deep integration into the fabric of society.</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Collaboration and partnership play a necessary role within this higher ed ecosystem.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Increasingly, myriad entities are coming together to achieve common goals and leverage combined abilities to generate impact at greater scale -- both for their own survival in the new world order and to effect positive societal change.</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32103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The U of I System’s capacity as a public system – our “platform for performance” that you’ve heard me speak of – makes us a quintessential partner to serve broadly as a convenor and action leader for collaboration.</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Partnership and collaboration allow for shared resources, economies, enhanced research capabilities, improved student learning outcomes and highly targeted talent workforce development.</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156140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We’re powering a growing number of partnerships by reaching out across the academic continuum and to business and industry, government, economic development agencies, research institutions, donors and alumni.</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And we’re doing it here in Chicago, throughout the state, across regional borders and around the globe. </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99673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 want to share a few examples, and </a:t>
            </a:r>
            <a:r>
              <a:rPr lang="en-US" sz="1800" dirty="0">
                <a:effectLst/>
                <a:latin typeface="Calibri" panose="020F0502020204030204" pitchFamily="34" charset="0"/>
                <a:ea typeface="Times New Roman" panose="02020603050405020304" pitchFamily="18" charset="0"/>
                <a:cs typeface="Calibri" panose="020F0502020204030204" pitchFamily="34" charset="0"/>
              </a:rPr>
              <a:t>our Leadership State Tour – “Partnering With Purpose” -- is a great place to start.</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may recall, during August and September, we embarked upon a three-legged tour across the state – just our second since our inaugural tour last year. We connected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partners throughout Illinois to drive the kinds of positive change that create opportunities for people to live healthier, more prosperous lives.</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Times New Roman" panose="02020603050405020304" pitchFamily="18" charset="0"/>
              </a:rPr>
              <a:t>We began in Springfield and traveled downstate</a:t>
            </a:r>
            <a:r>
              <a:rPr lang="en-US" sz="1800" dirty="0">
                <a:solidFill>
                  <a:srgbClr val="000000"/>
                </a:solidFill>
                <a:effectLst/>
                <a:latin typeface="Calibri" panose="020F0502020204030204" pitchFamily="34" charset="0"/>
                <a:ea typeface="Calibri" panose="020F0502020204030204" pitchFamily="34" charset="0"/>
              </a:rPr>
              <a:t> to stops in Mt. Vernon and Dixon Springs, all the way to Cairo at the state’s southern tip, to Metro East and other stops. We visited the west and southwest suburbs and wrapped things up with additional stops in the Chicago area. </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95735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During the tour, we engaged with partners across the educational spectrum, from K-12 through community college. One stop, in particular, deserves mention:  the Chicagoland Superintendents’ Roundtable.</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We were fortunate to have Illinois Speaker of the House Chris Welch together with public school superintendents and principals from Chicago’s west suburbs gathered in a single setting. This was a tremendous turnout that allowed us to hear from many diverse voices, to better understand different issues and needs, and identify future opportunities for support.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shared goals:</a:t>
            </a:r>
          </a:p>
          <a:p>
            <a:pPr marL="342900" marR="0" lvl="0" indent="-342900">
              <a:lnSpc>
                <a:spcPct val="150000"/>
              </a:lnSpc>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rPr>
              <a:t>improve access to higher education for minority students – especially Black students;</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rPr>
              <a:t>grow enrollment of underrepresented minority students and improve the diversity of our campus populations; and</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rPr>
              <a:t>help address schools’ difficulties in hiring teachers.</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next steps toward these goals include:</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exploring new ways to connect students to our campuses, with greater involvement at the middle-school level;</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organizing expos in STEAM (Science, Technology, Engineering, the Arts and Mathematics);</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conducting an admissions road show for interested students and parents; and</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developing a teacher </a:t>
            </a:r>
            <a:r>
              <a:rPr lang="en-US" sz="1800" dirty="0">
                <a:effectLst/>
                <a:latin typeface="Calibri" panose="020F0502020204030204" pitchFamily="34" charset="0"/>
                <a:ea typeface="Calibri" panose="020F0502020204030204" pitchFamily="34" charset="0"/>
                <a:cs typeface="Calibri" panose="020F0502020204030204" pitchFamily="34" charset="0"/>
              </a:rPr>
              <a:t>pipeline with colleges of education on two of our campuses.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147357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Through a unique public-private partnership with the Jackie Joyner-Kersey Foundation and the Donald Danforth Plant Science Center, the U of I System supports the JJK Food, Agriculture and Nutrition Innovation Center or FAN.</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FAN seeks to ensure youth and community members in East St. Louis and beyond have access to high-quality, hands-on training in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STEAM+Ag</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education  (Science, Technology, Engineering, the Arts and Mathematics</a:t>
            </a:r>
            <a:r>
              <a:rPr lang="en-US" sz="1800" dirty="0">
                <a:solidFill>
                  <a:srgbClr val="000000"/>
                </a:solidFill>
                <a:effectLst/>
                <a:latin typeface="Roboto" panose="02000000000000000000" pitchFamily="2"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plus Agriculture), as well as in food production, nutrition and physical activity.</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One young man I met – Augustus – embodied the energy and enthusiasm for the kinds of impact the Center can make. His story and journey are a wonderful example of what a connected community and hands-on learning can do. The opportunity to expand our partnerships with community organizations like this one will help ensure more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Augustuses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emerge and thrive.</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shared goals:</a:t>
            </a:r>
          </a:p>
          <a:p>
            <a:pPr marL="342900" marR="0" lvl="0" indent="-342900">
              <a:lnSpc>
                <a:spcPct val="150000"/>
              </a:lnSpc>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
            </a:r>
            <a:r>
              <a:rPr lang="en-US" sz="1800" dirty="0">
                <a:effectLst/>
                <a:latin typeface="Calibri" panose="020F0502020204030204" pitchFamily="34" charset="0"/>
                <a:ea typeface="Calibri" panose="020F0502020204030204" pitchFamily="34" charset="0"/>
                <a:cs typeface="Calibri" panose="020F0502020204030204" pitchFamily="34" charset="0"/>
              </a:rPr>
              <a:t>evelop pathways for underrepresented minority students to persist in post-high school training and expand their career opportunities in the growing ag-tech sector in the region;</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cs typeface="Calibri" panose="020F0502020204030204" pitchFamily="34" charset="0"/>
              </a:rPr>
              <a:t>encourage high school graduates and two- and four-year degree holders to come back to the region to create their own businesses or seek employment in the expanding geospatial and ag tech industries in the Metro area; and</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cs typeface="Calibri" panose="020F0502020204030204" pitchFamily="34" charset="0"/>
              </a:rPr>
              <a:t>decrease food insecurity in the region.</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next steps toward these goals include:</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expanding partnerships between the foundation and UIUC's College of Agricultural, Consumer and Environmental Sciences; and</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exploration of opportunities around urban-rural exchange visits, early childhood development and through our Discovery Partners Institute.</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208761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stop at Continental Tire in Mt. Vernon illustrates the importance of partnering with business and industry to support economic prosperity throughout Illinois. An innovator for more than 50 years, Continental Tire attracts employees from a 65-mile radius and is the largest Illinois employer south of Peoria. </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shared goal:</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help close equity gaps in access to higher education; and</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strengthen economic vitality in underserved rural communities in the region.</a:t>
            </a:r>
          </a:p>
          <a:p>
            <a:pPr marL="342900" marR="0" lvl="0" indent="-342900">
              <a:lnSpc>
                <a:spcPct val="150000"/>
              </a:lnSpc>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Our next steps toward this goal include:</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connecting Continental Tire with our universities to encourage job fair participation and campus visits;</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addressing research needs, including the availability of local chemists and data analytics capabilities;</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exploring sustainability partnerships; and</a:t>
            </a: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rPr>
              <a:t>facilitating sponsorship of senior design projects. </a:t>
            </a:r>
          </a:p>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3792012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37824429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
        <p:nvSpPr>
          <p:cNvPr id="6" name="Content Placeholder 5">
            <a:extLst>
              <a:ext uri="{FF2B5EF4-FFF2-40B4-BE49-F238E27FC236}">
                <a16:creationId xmlns:a16="http://schemas.microsoft.com/office/drawing/2014/main" id="{29305B1C-6D0F-A30E-DFB3-CBDDD82D7605}"/>
              </a:ext>
            </a:extLst>
          </p:cNvPr>
          <p:cNvSpPr>
            <a:spLocks noGrp="1"/>
          </p:cNvSpPr>
          <p:nvPr>
            <p:ph sz="quarter" idx="11"/>
          </p:nvPr>
        </p:nvSpPr>
        <p:spPr>
          <a:xfrm>
            <a:off x="670560" y="990283"/>
            <a:ext cx="12192000" cy="6675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39872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75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
        <p:nvSpPr>
          <p:cNvPr id="6" name="Content Placeholder 5">
            <a:extLst>
              <a:ext uri="{FF2B5EF4-FFF2-40B4-BE49-F238E27FC236}">
                <a16:creationId xmlns:a16="http://schemas.microsoft.com/office/drawing/2014/main" id="{9323FAF2-CA42-17E0-22ED-B026D4CCB70A}"/>
              </a:ext>
            </a:extLst>
          </p:cNvPr>
          <p:cNvSpPr>
            <a:spLocks noGrp="1"/>
          </p:cNvSpPr>
          <p:nvPr>
            <p:ph sz="quarter" idx="11"/>
          </p:nvPr>
        </p:nvSpPr>
        <p:spPr>
          <a:xfrm>
            <a:off x="0" y="168275"/>
            <a:ext cx="12192000" cy="6689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293161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s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89042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65"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701"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11/21/2022</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80" r:id="rId3"/>
    <p:sldLayoutId id="2147483698" r:id="rId4"/>
    <p:sldLayoutId id="2147483679" r:id="rId5"/>
    <p:sldLayoutId id="2147483697" r:id="rId6"/>
    <p:sldLayoutId id="2147483699" r:id="rId7"/>
    <p:sldLayoutId id="2147483700" r:id="rId8"/>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tro.mp4">
            <a:hlinkClick r:id="" action="ppaction://media"/>
            <a:extLst>
              <a:ext uri="{FF2B5EF4-FFF2-40B4-BE49-F238E27FC236}">
                <a16:creationId xmlns:a16="http://schemas.microsoft.com/office/drawing/2014/main" id="{7FFA59D2-10B1-0EF3-B913-1671CE3988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7">
            <a:extLst>
              <a:ext uri="{FF2B5EF4-FFF2-40B4-BE49-F238E27FC236}">
                <a16:creationId xmlns:a16="http://schemas.microsoft.com/office/drawing/2014/main" id="{0B7CFED9-5559-BB51-0671-792B8D53F4A4}"/>
              </a:ext>
            </a:extLst>
          </p:cNvPr>
          <p:cNvSpPr txBox="1">
            <a:spLocks/>
          </p:cNvSpPr>
          <p:nvPr/>
        </p:nvSpPr>
        <p:spPr>
          <a:xfrm>
            <a:off x="726972" y="2103437"/>
            <a:ext cx="10738055" cy="1325563"/>
          </a:xfrm>
          <a:prstGeom prst="rect">
            <a:avLst/>
          </a:prstGeom>
        </p:spPr>
        <p:txBody>
          <a:bodyPr/>
          <a:lst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a:lstStyle>
          <a:p>
            <a:pPr>
              <a:lnSpc>
                <a:spcPts val="13000"/>
              </a:lnSpc>
            </a:pPr>
            <a:r>
              <a:rPr lang="en-US" sz="13600" spc="-150">
                <a:solidFill>
                  <a:srgbClr val="13294B"/>
                </a:solidFill>
                <a:latin typeface="Oswald SemiBold" pitchFamily="2" charset="0"/>
                <a:ea typeface="+mn-ea"/>
                <a:cs typeface="+mn-cs"/>
              </a:rPr>
              <a:t>BOARD OF  TRUSTEES</a:t>
            </a:r>
            <a:endParaRPr lang="en-US" dirty="0"/>
          </a:p>
        </p:txBody>
      </p:sp>
      <p:sp>
        <p:nvSpPr>
          <p:cNvPr id="4" name="TextBox 3">
            <a:extLst>
              <a:ext uri="{FF2B5EF4-FFF2-40B4-BE49-F238E27FC236}">
                <a16:creationId xmlns:a16="http://schemas.microsoft.com/office/drawing/2014/main" id="{A9CC21D3-AFF2-B3E7-55F7-7F3EBF1A38FF}"/>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November 17, 2022</a:t>
            </a:r>
          </a:p>
        </p:txBody>
      </p:sp>
    </p:spTree>
    <p:extLst>
      <p:ext uri="{BB962C8B-B14F-4D97-AF65-F5344CB8AC3E}">
        <p14:creationId xmlns:p14="http://schemas.microsoft.com/office/powerpoint/2010/main" val="140889896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2EDD72-247C-4C2A-91FE-B7FAC3ED80F8}"/>
              </a:ext>
            </a:extLst>
          </p:cNvPr>
          <p:cNvSpPr>
            <a:spLocks noGrp="1"/>
          </p:cNvSpPr>
          <p:nvPr>
            <p:ph type="title"/>
          </p:nvPr>
        </p:nvSpPr>
        <p:spPr/>
        <p:txBody>
          <a:bodyPr>
            <a:normAutofit fontScale="90000"/>
          </a:bodyPr>
          <a:lstStyle/>
          <a:p>
            <a:r>
              <a:rPr lang="en-US" dirty="0"/>
              <a:t>Inland river port –</a:t>
            </a:r>
            <a:br>
              <a:rPr lang="en-US" dirty="0"/>
            </a:br>
            <a:r>
              <a:rPr lang="en-US" dirty="0"/>
              <a:t>Elevating community well-being</a:t>
            </a:r>
          </a:p>
        </p:txBody>
      </p:sp>
      <p:sp>
        <p:nvSpPr>
          <p:cNvPr id="4" name="Content Placeholder 3">
            <a:extLst>
              <a:ext uri="{FF2B5EF4-FFF2-40B4-BE49-F238E27FC236}">
                <a16:creationId xmlns:a16="http://schemas.microsoft.com/office/drawing/2014/main" id="{A58948A7-E63B-4407-B19A-DE48E748AB2C}"/>
              </a:ext>
            </a:extLst>
          </p:cNvPr>
          <p:cNvSpPr>
            <a:spLocks noGrp="1"/>
          </p:cNvSpPr>
          <p:nvPr>
            <p:ph sz="half" idx="11"/>
          </p:nvPr>
        </p:nvSpPr>
        <p:spPr/>
        <p:txBody>
          <a:bodyPr lIns="91440" tIns="45720" rIns="91440" bIns="45720" anchor="t"/>
          <a:lstStyle/>
          <a:p>
            <a:pPr marL="457200" indent="-457200">
              <a:buChar char="•"/>
            </a:pPr>
            <a:r>
              <a:rPr lang="en-US" dirty="0">
                <a:latin typeface="Lato"/>
                <a:ea typeface="Lato"/>
                <a:cs typeface="Lato"/>
              </a:rPr>
              <a:t>Images from video in the original</a:t>
            </a:r>
          </a:p>
          <a:p>
            <a:pPr marL="1143000" lvl="1"/>
            <a:r>
              <a:rPr lang="en-US" dirty="0">
                <a:latin typeface="Lato"/>
                <a:ea typeface="Lato"/>
                <a:cs typeface="Lato"/>
              </a:rPr>
              <a:t>People appreciating each other</a:t>
            </a:r>
          </a:p>
          <a:p>
            <a:pPr marL="1143000" lvl="1"/>
            <a:r>
              <a:rPr lang="en-US" dirty="0">
                <a:latin typeface="Lato"/>
                <a:ea typeface="Lato"/>
                <a:cs typeface="Lato"/>
              </a:rPr>
              <a:t>President Killeen entering a building with two elated people around him who are greeting one another</a:t>
            </a:r>
            <a:endParaRPr lang="en-US" dirty="0">
              <a:ea typeface="Lato" panose="020F0502020204030203" pitchFamily="34" charset="0"/>
              <a:cs typeface="Lato" panose="020F0502020204030203" pitchFamily="34" charset="0"/>
            </a:endParaRPr>
          </a:p>
          <a:p>
            <a:pPr marL="1143000" lvl="1"/>
            <a:r>
              <a:rPr lang="en-US" dirty="0">
                <a:latin typeface="Lato"/>
                <a:ea typeface="Lato"/>
                <a:cs typeface="Lato"/>
              </a:rPr>
              <a:t>people waving  hello to a boat in a waterbody</a:t>
            </a:r>
            <a:endParaRPr lang="en-US" dirty="0">
              <a:ea typeface="Lato"/>
              <a:cs typeface="Lato"/>
            </a:endParaRPr>
          </a:p>
          <a:p>
            <a:pPr marL="1143000" lvl="1"/>
            <a:r>
              <a:rPr lang="en-US" dirty="0">
                <a:latin typeface="Lato"/>
                <a:ea typeface="Lato"/>
                <a:cs typeface="Lato"/>
              </a:rPr>
              <a:t>President Killeen with professionals at a waterbody </a:t>
            </a:r>
            <a:endParaRPr lang="en-US" dirty="0">
              <a:ea typeface="Lato"/>
              <a:cs typeface="Lato"/>
            </a:endParaRPr>
          </a:p>
          <a:p>
            <a:pPr marL="1143000" lvl="1"/>
            <a:r>
              <a:rPr lang="en-US" dirty="0">
                <a:latin typeface="Lato"/>
                <a:ea typeface="Lato"/>
                <a:cs typeface="Lato"/>
              </a:rPr>
              <a:t>goals and next steps.</a:t>
            </a:r>
            <a:endParaRPr lang="en-US">
              <a:ea typeface="Lato"/>
              <a:cs typeface="Lato"/>
            </a:endParaRPr>
          </a:p>
        </p:txBody>
      </p:sp>
    </p:spTree>
    <p:extLst>
      <p:ext uri="{BB962C8B-B14F-4D97-AF65-F5344CB8AC3E}">
        <p14:creationId xmlns:p14="http://schemas.microsoft.com/office/powerpoint/2010/main" val="4108373637"/>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DC62-F02F-4D7A-A452-B935A3E51369}"/>
              </a:ext>
            </a:extLst>
          </p:cNvPr>
          <p:cNvSpPr>
            <a:spLocks noGrp="1"/>
          </p:cNvSpPr>
          <p:nvPr>
            <p:ph type="title"/>
          </p:nvPr>
        </p:nvSpPr>
        <p:spPr/>
        <p:txBody>
          <a:bodyPr>
            <a:normAutofit fontScale="90000"/>
          </a:bodyPr>
          <a:lstStyle/>
          <a:p>
            <a:r>
              <a:rPr lang="en-US" dirty="0"/>
              <a:t>Partnerships in action –</a:t>
            </a:r>
            <a:br>
              <a:rPr lang="en-US" dirty="0"/>
            </a:br>
            <a:r>
              <a:rPr lang="en-US" dirty="0"/>
              <a:t>IIN, a vast network of opportunity</a:t>
            </a:r>
          </a:p>
        </p:txBody>
      </p:sp>
      <p:sp>
        <p:nvSpPr>
          <p:cNvPr id="4" name="Content Placeholder 3">
            <a:extLst>
              <a:ext uri="{FF2B5EF4-FFF2-40B4-BE49-F238E27FC236}">
                <a16:creationId xmlns:a16="http://schemas.microsoft.com/office/drawing/2014/main" id="{A6E5B47D-81A5-4BA2-916D-E99A44D18ED2}"/>
              </a:ext>
            </a:extLst>
          </p:cNvPr>
          <p:cNvSpPr>
            <a:spLocks noGrp="1"/>
          </p:cNvSpPr>
          <p:nvPr>
            <p:ph sz="half" idx="11"/>
          </p:nvPr>
        </p:nvSpPr>
        <p:spPr/>
        <p:txBody>
          <a:bodyPr/>
          <a:lstStyle/>
          <a:p>
            <a:r>
              <a:rPr lang="en-US" dirty="0"/>
              <a:t>15 hubs in Illinois Innovation network across the state including Champaign, Chicago, and Springfield. Chicago State University, Distillery Labs, Discovery Partners Institute, Eastern Illinois University, Governors State University, Illinois State University, Northeastern Illinois University, Northern Illinois University, University of Illinois College of Medicine Rockford, Southern Illinois University, Southern Illinois University Edwardsville, UIC, UIS, UIUC, and Western Illinois University</a:t>
            </a:r>
          </a:p>
        </p:txBody>
      </p:sp>
    </p:spTree>
    <p:extLst>
      <p:ext uri="{BB962C8B-B14F-4D97-AF65-F5344CB8AC3E}">
        <p14:creationId xmlns:p14="http://schemas.microsoft.com/office/powerpoint/2010/main" val="153012961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00248-67EA-4559-A217-1226547FE5EC}"/>
              </a:ext>
            </a:extLst>
          </p:cNvPr>
          <p:cNvSpPr>
            <a:spLocks noGrp="1"/>
          </p:cNvSpPr>
          <p:nvPr>
            <p:ph type="title"/>
          </p:nvPr>
        </p:nvSpPr>
        <p:spPr/>
        <p:txBody>
          <a:bodyPr>
            <a:normAutofit fontScale="90000"/>
          </a:bodyPr>
          <a:lstStyle/>
          <a:p>
            <a:r>
              <a:rPr lang="en-US" dirty="0"/>
              <a:t>Partnerships in action –</a:t>
            </a:r>
            <a:br>
              <a:rPr lang="en-US" dirty="0"/>
            </a:br>
            <a:r>
              <a:rPr lang="en-US" dirty="0"/>
              <a:t>Addressing cross-border challenges</a:t>
            </a:r>
          </a:p>
        </p:txBody>
      </p:sp>
      <p:sp>
        <p:nvSpPr>
          <p:cNvPr id="4" name="Content Placeholder 3">
            <a:extLst>
              <a:ext uri="{FF2B5EF4-FFF2-40B4-BE49-F238E27FC236}">
                <a16:creationId xmlns:a16="http://schemas.microsoft.com/office/drawing/2014/main" id="{F609C79C-2352-4826-A068-5EC0217000D9}"/>
              </a:ext>
            </a:extLst>
          </p:cNvPr>
          <p:cNvSpPr>
            <a:spLocks noGrp="1"/>
          </p:cNvSpPr>
          <p:nvPr>
            <p:ph sz="half" idx="11"/>
          </p:nvPr>
        </p:nvSpPr>
        <p:spPr/>
        <p:txBody>
          <a:bodyPr/>
          <a:lstStyle/>
          <a:p>
            <a:pPr marL="457200" indent="-457200">
              <a:buFont typeface="Arial" panose="020B0604020202020204" pitchFamily="34" charset="0"/>
              <a:buChar char="•"/>
            </a:pPr>
            <a:r>
              <a:rPr lang="en-US" dirty="0"/>
              <a:t>USA map highlighting Illinois and Great Lakes Higher Education Consortium sites marked with blue dots. Promote sustainability, build talent and innovation pipeline, improve competitiveness.</a:t>
            </a:r>
          </a:p>
          <a:p>
            <a:pPr marL="457200" indent="-457200">
              <a:buFont typeface="Arial" panose="020B0604020202020204" pitchFamily="34" charset="0"/>
              <a:buChar char="•"/>
            </a:pPr>
            <a:r>
              <a:rPr lang="en-US" dirty="0"/>
              <a:t>Autonomous National University of Mexico marked on the map in Mexico with connected blue dot. Poverty, environment, and sustainable well-being.</a:t>
            </a:r>
          </a:p>
        </p:txBody>
      </p:sp>
    </p:spTree>
    <p:extLst>
      <p:ext uri="{BB962C8B-B14F-4D97-AF65-F5344CB8AC3E}">
        <p14:creationId xmlns:p14="http://schemas.microsoft.com/office/powerpoint/2010/main" val="238470637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8BDBA-5272-4177-B413-44520190B918}"/>
              </a:ext>
            </a:extLst>
          </p:cNvPr>
          <p:cNvSpPr>
            <a:spLocks noGrp="1"/>
          </p:cNvSpPr>
          <p:nvPr>
            <p:ph type="title"/>
          </p:nvPr>
        </p:nvSpPr>
        <p:spPr/>
        <p:txBody>
          <a:bodyPr>
            <a:normAutofit fontScale="90000"/>
          </a:bodyPr>
          <a:lstStyle/>
          <a:p>
            <a:r>
              <a:rPr lang="en-US" dirty="0"/>
              <a:t>Partnership in action – strengthening innovation through global partnerships</a:t>
            </a:r>
          </a:p>
        </p:txBody>
      </p:sp>
      <p:sp>
        <p:nvSpPr>
          <p:cNvPr id="4" name="Content Placeholder 3">
            <a:extLst>
              <a:ext uri="{FF2B5EF4-FFF2-40B4-BE49-F238E27FC236}">
                <a16:creationId xmlns:a16="http://schemas.microsoft.com/office/drawing/2014/main" id="{17F3E7C9-C8CA-4264-8EF8-FB5FEB3F1407}"/>
              </a:ext>
            </a:extLst>
          </p:cNvPr>
          <p:cNvSpPr>
            <a:spLocks noGrp="1"/>
          </p:cNvSpPr>
          <p:nvPr>
            <p:ph sz="half" idx="11"/>
          </p:nvPr>
        </p:nvSpPr>
        <p:spPr/>
        <p:txBody>
          <a:bodyPr lIns="91440" tIns="45720" rIns="91440" bIns="45720" anchor="t"/>
          <a:lstStyle/>
          <a:p>
            <a:pPr marL="457200" indent="-457200">
              <a:buFont typeface="Arial" panose="020B0604020202020204" pitchFamily="34" charset="0"/>
              <a:buChar char="•"/>
            </a:pPr>
            <a:r>
              <a:rPr lang="en-US">
                <a:latin typeface="Lato"/>
                <a:ea typeface="Lato"/>
                <a:cs typeface="Lato"/>
              </a:rPr>
              <a:t>Upcoming Discovery Partners building, moving to India </a:t>
            </a:r>
            <a:r>
              <a:rPr lang="en-US" dirty="0">
                <a:latin typeface="Lato"/>
                <a:ea typeface="Lato"/>
                <a:cs typeface="Lato"/>
              </a:rPr>
              <a:t>with blue bots in New Delhi and Bangalore. Healthcare, engineering, and sustainability.</a:t>
            </a:r>
          </a:p>
          <a:p>
            <a:pPr marL="457200" indent="-457200">
              <a:buFont typeface="Arial" panose="020B0604020202020204" pitchFamily="34" charset="0"/>
              <a:buChar char="•"/>
            </a:pPr>
            <a:r>
              <a:rPr lang="en-US" dirty="0"/>
              <a:t>Blue dots in Tel Aviv Jerusalem in Israel for healthcare, computing, food and agriculture, and entrepreneurship.</a:t>
            </a:r>
          </a:p>
          <a:p>
            <a:pPr marL="457200" indent="-457200">
              <a:buFont typeface="Arial" panose="020B0604020202020204" pitchFamily="34" charset="0"/>
              <a:buChar char="•"/>
            </a:pPr>
            <a:r>
              <a:rPr lang="en-US" dirty="0"/>
              <a:t>Blue dot in Singapore for strengthening ties and identifying new opportunities.</a:t>
            </a:r>
          </a:p>
        </p:txBody>
      </p:sp>
    </p:spTree>
    <p:extLst>
      <p:ext uri="{BB962C8B-B14F-4D97-AF65-F5344CB8AC3E}">
        <p14:creationId xmlns:p14="http://schemas.microsoft.com/office/powerpoint/2010/main" val="274251935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501F2B-3F14-5CF0-14BA-102FA5EC20F1}"/>
              </a:ext>
              <a:ext uri="{C183D7F6-B498-43B3-948B-1728B52AA6E4}">
                <adec:decorative xmlns:adec="http://schemas.microsoft.com/office/drawing/2017/decorative" val="1"/>
              </a:ext>
            </a:extLst>
          </p:cNvPr>
          <p:cNvSpPr/>
          <p:nvPr/>
        </p:nvSpPr>
        <p:spPr>
          <a:xfrm>
            <a:off x="915790" y="391002"/>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3">
            <a:extLst>
              <a:ext uri="{FF2B5EF4-FFF2-40B4-BE49-F238E27FC236}">
                <a16:creationId xmlns:a16="http://schemas.microsoft.com/office/drawing/2014/main" id="{E25F6768-BD02-74F1-8E66-AFADD5DF1690}"/>
              </a:ext>
            </a:extLst>
          </p:cNvPr>
          <p:cNvSpPr>
            <a:spLocks noGrp="1"/>
          </p:cNvSpPr>
          <p:nvPr>
            <p:ph type="title"/>
          </p:nvPr>
        </p:nvSpPr>
        <p:spPr>
          <a:xfrm>
            <a:off x="838200" y="809787"/>
            <a:ext cx="10515600" cy="1313848"/>
          </a:xfrm>
        </p:spPr>
        <p:txBody>
          <a:bodyPr>
            <a:normAutofit/>
          </a:bodyPr>
          <a:lstStyle/>
          <a:p>
            <a:r>
              <a:rPr lang="en-US" sz="6600" dirty="0"/>
              <a:t>What Lies Ahead</a:t>
            </a:r>
          </a:p>
        </p:txBody>
      </p:sp>
      <p:sp>
        <p:nvSpPr>
          <p:cNvPr id="25" name="TextBox 24">
            <a:extLst>
              <a:ext uri="{FF2B5EF4-FFF2-40B4-BE49-F238E27FC236}">
                <a16:creationId xmlns:a16="http://schemas.microsoft.com/office/drawing/2014/main" id="{84529646-80E1-ACA2-B090-D2339883683B}"/>
              </a:ext>
            </a:extLst>
          </p:cNvPr>
          <p:cNvSpPr txBox="1"/>
          <p:nvPr/>
        </p:nvSpPr>
        <p:spPr>
          <a:xfrm>
            <a:off x="838200" y="3221402"/>
            <a:ext cx="2293450" cy="369332"/>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Listening</a:t>
            </a:r>
            <a:r>
              <a:rPr lang="en-US" dirty="0">
                <a:effectLst/>
              </a:rPr>
              <a:t> </a:t>
            </a:r>
            <a:endParaRPr lang="en-US" b="1" dirty="0">
              <a:solidFill>
                <a:srgbClr val="003366"/>
              </a:solidFill>
              <a:latin typeface="Lato Black" panose="020F0A02020204030203" pitchFamily="34" charset="0"/>
            </a:endParaRPr>
          </a:p>
        </p:txBody>
      </p:sp>
      <p:sp>
        <p:nvSpPr>
          <p:cNvPr id="26" name="TextBox 25">
            <a:extLst>
              <a:ext uri="{FF2B5EF4-FFF2-40B4-BE49-F238E27FC236}">
                <a16:creationId xmlns:a16="http://schemas.microsoft.com/office/drawing/2014/main" id="{CD45DDFC-EF14-646B-9D42-A04B4DDD92DE}"/>
              </a:ext>
            </a:extLst>
          </p:cNvPr>
          <p:cNvSpPr txBox="1"/>
          <p:nvPr/>
        </p:nvSpPr>
        <p:spPr>
          <a:xfrm>
            <a:off x="3474140" y="3221402"/>
            <a:ext cx="2638303" cy="369332"/>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Collaborating</a:t>
            </a:r>
          </a:p>
        </p:txBody>
      </p:sp>
      <p:sp>
        <p:nvSpPr>
          <p:cNvPr id="27" name="TextBox 26">
            <a:extLst>
              <a:ext uri="{FF2B5EF4-FFF2-40B4-BE49-F238E27FC236}">
                <a16:creationId xmlns:a16="http://schemas.microsoft.com/office/drawing/2014/main" id="{23DF0801-C9DE-20D2-F456-793D65F0E732}"/>
              </a:ext>
            </a:extLst>
          </p:cNvPr>
          <p:cNvSpPr txBox="1"/>
          <p:nvPr/>
        </p:nvSpPr>
        <p:spPr>
          <a:xfrm>
            <a:off x="6165335" y="3221402"/>
            <a:ext cx="2590055" cy="369332"/>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Actioning</a:t>
            </a:r>
            <a:endParaRPr lang="en-US" b="1" dirty="0">
              <a:solidFill>
                <a:srgbClr val="003366"/>
              </a:solidFill>
              <a:latin typeface="Lato Black" panose="020F0A02020204030203" pitchFamily="34" charset="0"/>
            </a:endParaRPr>
          </a:p>
        </p:txBody>
      </p:sp>
      <p:sp>
        <p:nvSpPr>
          <p:cNvPr id="28" name="TextBox 27">
            <a:extLst>
              <a:ext uri="{FF2B5EF4-FFF2-40B4-BE49-F238E27FC236}">
                <a16:creationId xmlns:a16="http://schemas.microsoft.com/office/drawing/2014/main" id="{315238F0-2D3B-402A-4442-B3E3223018DC}"/>
              </a:ext>
            </a:extLst>
          </p:cNvPr>
          <p:cNvSpPr txBox="1"/>
          <p:nvPr/>
        </p:nvSpPr>
        <p:spPr>
          <a:xfrm>
            <a:off x="8760051" y="3221402"/>
            <a:ext cx="2660288" cy="369332"/>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Follow-up</a:t>
            </a:r>
          </a:p>
        </p:txBody>
      </p:sp>
      <p:sp>
        <p:nvSpPr>
          <p:cNvPr id="2" name="Title 3">
            <a:extLst>
              <a:ext uri="{FF2B5EF4-FFF2-40B4-BE49-F238E27FC236}">
                <a16:creationId xmlns:a16="http://schemas.microsoft.com/office/drawing/2014/main" id="{2FD13472-06C4-87AC-6EC0-24070F4FB0CA}"/>
              </a:ext>
            </a:extLst>
          </p:cNvPr>
          <p:cNvSpPr txBox="1">
            <a:spLocks/>
          </p:cNvSpPr>
          <p:nvPr/>
        </p:nvSpPr>
        <p:spPr>
          <a:xfrm>
            <a:off x="838200" y="1766047"/>
            <a:ext cx="7428468" cy="6837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a:lstStyle>
          <a:p>
            <a:r>
              <a:rPr lang="en-US" sz="4400" dirty="0">
                <a:latin typeface="+mj-lt"/>
              </a:rPr>
              <a:t>Growing and Strengthening Our Partner Network </a:t>
            </a:r>
          </a:p>
        </p:txBody>
      </p:sp>
      <p:grpSp>
        <p:nvGrpSpPr>
          <p:cNvPr id="23" name="Group 22">
            <a:extLst>
              <a:ext uri="{FF2B5EF4-FFF2-40B4-BE49-F238E27FC236}">
                <a16:creationId xmlns:a16="http://schemas.microsoft.com/office/drawing/2014/main" id="{EFD3CC18-17AC-666D-66C5-DECF75DBAE26}"/>
              </a:ext>
            </a:extLst>
          </p:cNvPr>
          <p:cNvGrpSpPr/>
          <p:nvPr/>
        </p:nvGrpSpPr>
        <p:grpSpPr>
          <a:xfrm>
            <a:off x="3341070" y="3317061"/>
            <a:ext cx="5414320" cy="2053995"/>
            <a:chOff x="2516586" y="2698479"/>
            <a:chExt cx="3548429" cy="2812582"/>
          </a:xfrm>
        </p:grpSpPr>
        <p:cxnSp>
          <p:nvCxnSpPr>
            <p:cNvPr id="10" name="Straight Connector 9">
              <a:extLst>
                <a:ext uri="{FF2B5EF4-FFF2-40B4-BE49-F238E27FC236}">
                  <a16:creationId xmlns:a16="http://schemas.microsoft.com/office/drawing/2014/main" id="{54366F7A-F30F-8618-31F6-0D7B4BC98460}"/>
                </a:ext>
                <a:ext uri="{C183D7F6-B498-43B3-948B-1728B52AA6E4}">
                  <adec:decorative xmlns:adec="http://schemas.microsoft.com/office/drawing/2017/decorative" val="1"/>
                </a:ext>
              </a:extLst>
            </p:cNvPr>
            <p:cNvCxnSpPr>
              <a:cxnSpLocks/>
            </p:cNvCxnSpPr>
            <p:nvPr/>
          </p:nvCxnSpPr>
          <p:spPr>
            <a:xfrm>
              <a:off x="2516586"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DA0EFF-7EB3-9D40-70C3-6250D68FF964}"/>
                </a:ext>
                <a:ext uri="{C183D7F6-B498-43B3-948B-1728B52AA6E4}">
                  <adec:decorative xmlns:adec="http://schemas.microsoft.com/office/drawing/2017/decorative" val="1"/>
                </a:ext>
              </a:extLst>
            </p:cNvPr>
            <p:cNvCxnSpPr>
              <a:cxnSpLocks/>
            </p:cNvCxnSpPr>
            <p:nvPr/>
          </p:nvCxnSpPr>
          <p:spPr>
            <a:xfrm>
              <a:off x="4378529"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F69DDB-36BF-D98B-67C8-D8E55F6194B2}"/>
                </a:ext>
                <a:ext uri="{C183D7F6-B498-43B3-948B-1728B52AA6E4}">
                  <adec:decorative xmlns:adec="http://schemas.microsoft.com/office/drawing/2017/decorative" val="1"/>
                </a:ext>
              </a:extLst>
            </p:cNvPr>
            <p:cNvCxnSpPr>
              <a:cxnSpLocks/>
            </p:cNvCxnSpPr>
            <p:nvPr/>
          </p:nvCxnSpPr>
          <p:spPr>
            <a:xfrm>
              <a:off x="6065015"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grpSp>
      <p:pic>
        <p:nvPicPr>
          <p:cNvPr id="6" name="Graphic 5">
            <a:extLst>
              <a:ext uri="{FF2B5EF4-FFF2-40B4-BE49-F238E27FC236}">
                <a16:creationId xmlns:a16="http://schemas.microsoft.com/office/drawing/2014/main" id="{2A291B6D-CF14-84EA-118D-117C340E595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5144" y="3937015"/>
            <a:ext cx="1116724" cy="1116724"/>
          </a:xfrm>
          <a:prstGeom prst="rect">
            <a:avLst/>
          </a:prstGeom>
        </p:spPr>
      </p:pic>
      <p:pic>
        <p:nvPicPr>
          <p:cNvPr id="11" name="Graphic 10">
            <a:extLst>
              <a:ext uri="{FF2B5EF4-FFF2-40B4-BE49-F238E27FC236}">
                <a16:creationId xmlns:a16="http://schemas.microsoft.com/office/drawing/2014/main" id="{54C06F88-9009-7447-A16B-90135E4EC68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5745" y="3937736"/>
            <a:ext cx="1201312" cy="1201312"/>
          </a:xfrm>
          <a:prstGeom prst="rect">
            <a:avLst/>
          </a:prstGeom>
        </p:spPr>
      </p:pic>
      <p:pic>
        <p:nvPicPr>
          <p:cNvPr id="16" name="Graphic 15">
            <a:extLst>
              <a:ext uri="{FF2B5EF4-FFF2-40B4-BE49-F238E27FC236}">
                <a16:creationId xmlns:a16="http://schemas.microsoft.com/office/drawing/2014/main" id="{CBAE15DE-25EF-3670-6DAF-62929F83906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0280" y="3850911"/>
            <a:ext cx="1268259" cy="1268259"/>
          </a:xfrm>
          <a:prstGeom prst="rect">
            <a:avLst/>
          </a:prstGeom>
        </p:spPr>
      </p:pic>
      <p:pic>
        <p:nvPicPr>
          <p:cNvPr id="19" name="Graphic 18">
            <a:extLst>
              <a:ext uri="{FF2B5EF4-FFF2-40B4-BE49-F238E27FC236}">
                <a16:creationId xmlns:a16="http://schemas.microsoft.com/office/drawing/2014/main" id="{8B3D2D19-DF75-A4D0-3B7F-F72179CBC02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8186" y="3937016"/>
            <a:ext cx="1129510" cy="1129510"/>
          </a:xfrm>
          <a:prstGeom prst="rect">
            <a:avLst/>
          </a:prstGeom>
        </p:spPr>
      </p:pic>
    </p:spTree>
    <p:extLst>
      <p:ext uri="{BB962C8B-B14F-4D97-AF65-F5344CB8AC3E}">
        <p14:creationId xmlns:p14="http://schemas.microsoft.com/office/powerpoint/2010/main" val="275837419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7F8622-DA54-AD49-BA38-7CBC02B94BCA}"/>
              </a:ext>
            </a:extLst>
          </p:cNvPr>
          <p:cNvSpPr>
            <a:spLocks noGrp="1"/>
          </p:cNvSpPr>
          <p:nvPr>
            <p:ph type="title"/>
          </p:nvPr>
        </p:nvSpPr>
        <p:spPr>
          <a:xfrm>
            <a:off x="838200" y="-1658824"/>
            <a:ext cx="10515600" cy="1313848"/>
          </a:xfrm>
        </p:spPr>
        <p:txBody>
          <a:bodyPr/>
          <a:lstStyle/>
          <a:p>
            <a:r>
              <a:rPr lang="en-US" dirty="0"/>
              <a:t>Thank you</a:t>
            </a:r>
          </a:p>
        </p:txBody>
      </p:sp>
      <p:sp>
        <p:nvSpPr>
          <p:cNvPr id="12" name="Title 3">
            <a:extLst>
              <a:ext uri="{FF2B5EF4-FFF2-40B4-BE49-F238E27FC236}">
                <a16:creationId xmlns:a16="http://schemas.microsoft.com/office/drawing/2014/main" id="{90465011-CCD2-43D2-8C5C-A109196BF574}"/>
              </a:ext>
            </a:extLst>
          </p:cNvPr>
          <p:cNvSpPr txBox="1">
            <a:spLocks/>
          </p:cNvSpPr>
          <p:nvPr/>
        </p:nvSpPr>
        <p:spPr>
          <a:xfrm>
            <a:off x="752928" y="2414956"/>
            <a:ext cx="10686143"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Medium"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2748499908"/>
      </p:ext>
    </p:extLst>
  </p:cSld>
  <p:clrMapOvr>
    <a:masterClrMapping/>
  </p:clrMapOvr>
  <p:transition>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501F2B-3F14-5CF0-14BA-102FA5EC20F1}"/>
              </a:ext>
              <a:ext uri="{C183D7F6-B498-43B3-948B-1728B52AA6E4}">
                <adec:decorative xmlns:adec="http://schemas.microsoft.com/office/drawing/2017/decorative" val="1"/>
              </a:ext>
            </a:extLst>
          </p:cNvPr>
          <p:cNvSpPr/>
          <p:nvPr/>
        </p:nvSpPr>
        <p:spPr>
          <a:xfrm>
            <a:off x="915790" y="391002"/>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FD3CC18-17AC-666D-66C5-DECF75DBAE26}"/>
              </a:ext>
            </a:extLst>
          </p:cNvPr>
          <p:cNvGrpSpPr/>
          <p:nvPr/>
        </p:nvGrpSpPr>
        <p:grpSpPr>
          <a:xfrm>
            <a:off x="3341070" y="3317061"/>
            <a:ext cx="5414320" cy="2053995"/>
            <a:chOff x="2516586" y="2698479"/>
            <a:chExt cx="3548429" cy="2812582"/>
          </a:xfrm>
        </p:grpSpPr>
        <p:cxnSp>
          <p:nvCxnSpPr>
            <p:cNvPr id="10" name="Straight Connector 9">
              <a:extLst>
                <a:ext uri="{FF2B5EF4-FFF2-40B4-BE49-F238E27FC236}">
                  <a16:creationId xmlns:a16="http://schemas.microsoft.com/office/drawing/2014/main" id="{54366F7A-F30F-8618-31F6-0D7B4BC98460}"/>
                </a:ext>
                <a:ext uri="{C183D7F6-B498-43B3-948B-1728B52AA6E4}">
                  <adec:decorative xmlns:adec="http://schemas.microsoft.com/office/drawing/2017/decorative" val="1"/>
                </a:ext>
              </a:extLst>
            </p:cNvPr>
            <p:cNvCxnSpPr>
              <a:cxnSpLocks/>
            </p:cNvCxnSpPr>
            <p:nvPr/>
          </p:nvCxnSpPr>
          <p:spPr>
            <a:xfrm>
              <a:off x="2516586"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DA0EFF-7EB3-9D40-70C3-6250D68FF964}"/>
                </a:ext>
                <a:ext uri="{C183D7F6-B498-43B3-948B-1728B52AA6E4}">
                  <adec:decorative xmlns:adec="http://schemas.microsoft.com/office/drawing/2017/decorative" val="1"/>
                </a:ext>
              </a:extLst>
            </p:cNvPr>
            <p:cNvCxnSpPr>
              <a:cxnSpLocks/>
            </p:cNvCxnSpPr>
            <p:nvPr/>
          </p:nvCxnSpPr>
          <p:spPr>
            <a:xfrm>
              <a:off x="4378529"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F69DDB-36BF-D98B-67C8-D8E55F6194B2}"/>
                </a:ext>
                <a:ext uri="{C183D7F6-B498-43B3-948B-1728B52AA6E4}">
                  <adec:decorative xmlns:adec="http://schemas.microsoft.com/office/drawing/2017/decorative" val="1"/>
                </a:ext>
              </a:extLst>
            </p:cNvPr>
            <p:cNvCxnSpPr>
              <a:cxnSpLocks/>
            </p:cNvCxnSpPr>
            <p:nvPr/>
          </p:nvCxnSpPr>
          <p:spPr>
            <a:xfrm>
              <a:off x="6065015"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grpSp>
      <p:pic>
        <p:nvPicPr>
          <p:cNvPr id="12" name="Graphic 11">
            <a:extLst>
              <a:ext uri="{FF2B5EF4-FFF2-40B4-BE49-F238E27FC236}">
                <a16:creationId xmlns:a16="http://schemas.microsoft.com/office/drawing/2014/main" id="{915C60B2-DE67-6BB8-CB12-7ACE22500CCE}"/>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5144" y="3999311"/>
            <a:ext cx="1041022" cy="1041022"/>
          </a:xfrm>
          <a:prstGeom prst="rect">
            <a:avLst/>
          </a:prstGeom>
        </p:spPr>
      </p:pic>
      <p:pic>
        <p:nvPicPr>
          <p:cNvPr id="17" name="Graphic 16">
            <a:extLst>
              <a:ext uri="{FF2B5EF4-FFF2-40B4-BE49-F238E27FC236}">
                <a16:creationId xmlns:a16="http://schemas.microsoft.com/office/drawing/2014/main" id="{DCD89D0A-AF56-CD35-234E-2DA92190F220}"/>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25383" y="3937015"/>
            <a:ext cx="1202032" cy="1202032"/>
          </a:xfrm>
          <a:prstGeom prst="rect">
            <a:avLst/>
          </a:prstGeom>
        </p:spPr>
      </p:pic>
      <p:pic>
        <p:nvPicPr>
          <p:cNvPr id="20" name="Graphic 19">
            <a:extLst>
              <a:ext uri="{FF2B5EF4-FFF2-40B4-BE49-F238E27FC236}">
                <a16:creationId xmlns:a16="http://schemas.microsoft.com/office/drawing/2014/main" id="{C729F5FE-F57A-0642-17F2-55F59C7B906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8637" y="4069318"/>
            <a:ext cx="984421" cy="984421"/>
          </a:xfrm>
          <a:prstGeom prst="rect">
            <a:avLst/>
          </a:prstGeom>
        </p:spPr>
      </p:pic>
      <p:pic>
        <p:nvPicPr>
          <p:cNvPr id="30" name="Graphic 29">
            <a:extLst>
              <a:ext uri="{FF2B5EF4-FFF2-40B4-BE49-F238E27FC236}">
                <a16:creationId xmlns:a16="http://schemas.microsoft.com/office/drawing/2014/main" id="{F7041C96-7B71-8D5F-44C5-83EB048940DF}"/>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7723" y="4069318"/>
            <a:ext cx="1069729" cy="1069729"/>
          </a:xfrm>
          <a:prstGeom prst="rect">
            <a:avLst/>
          </a:prstGeom>
        </p:spPr>
      </p:pic>
      <p:sp>
        <p:nvSpPr>
          <p:cNvPr id="8" name="Title 3">
            <a:extLst>
              <a:ext uri="{FF2B5EF4-FFF2-40B4-BE49-F238E27FC236}">
                <a16:creationId xmlns:a16="http://schemas.microsoft.com/office/drawing/2014/main" id="{E5CE440F-C677-5E32-5E47-A7615CFD0F6F}"/>
              </a:ext>
            </a:extLst>
          </p:cNvPr>
          <p:cNvSpPr>
            <a:spLocks noGrp="1"/>
          </p:cNvSpPr>
          <p:nvPr>
            <p:ph type="title"/>
          </p:nvPr>
        </p:nvSpPr>
        <p:spPr/>
        <p:txBody>
          <a:bodyPr>
            <a:normAutofit/>
          </a:bodyPr>
          <a:lstStyle/>
          <a:p>
            <a:r>
              <a:rPr lang="en-US" sz="6600" dirty="0"/>
              <a:t>The U of I System</a:t>
            </a:r>
          </a:p>
        </p:txBody>
      </p:sp>
      <p:sp>
        <p:nvSpPr>
          <p:cNvPr id="9" name="Title 3">
            <a:extLst>
              <a:ext uri="{FF2B5EF4-FFF2-40B4-BE49-F238E27FC236}">
                <a16:creationId xmlns:a16="http://schemas.microsoft.com/office/drawing/2014/main" id="{78E77278-B55D-DCA2-CD8E-77E78961602A}"/>
              </a:ext>
            </a:extLst>
          </p:cNvPr>
          <p:cNvSpPr txBox="1">
            <a:spLocks/>
          </p:cNvSpPr>
          <p:nvPr/>
        </p:nvSpPr>
        <p:spPr>
          <a:xfrm>
            <a:off x="838200" y="1766047"/>
            <a:ext cx="10515600" cy="6837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a:lstStyle>
          <a:p>
            <a:r>
              <a:rPr lang="en-US" sz="4400" dirty="0">
                <a:latin typeface="+mj-lt"/>
              </a:rPr>
              <a:t>The Changing Higher Ed Landscape</a:t>
            </a:r>
          </a:p>
        </p:txBody>
      </p:sp>
      <p:sp>
        <p:nvSpPr>
          <p:cNvPr id="11" name="TextBox 10">
            <a:extLst>
              <a:ext uri="{FF2B5EF4-FFF2-40B4-BE49-F238E27FC236}">
                <a16:creationId xmlns:a16="http://schemas.microsoft.com/office/drawing/2014/main" id="{E3F9EE51-B18F-578C-C340-E1A69813FB4B}"/>
              </a:ext>
            </a:extLst>
          </p:cNvPr>
          <p:cNvSpPr txBox="1"/>
          <p:nvPr/>
        </p:nvSpPr>
        <p:spPr>
          <a:xfrm>
            <a:off x="838200" y="3221402"/>
            <a:ext cx="2293450" cy="369332"/>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Demographics</a:t>
            </a:r>
          </a:p>
        </p:txBody>
      </p:sp>
      <p:sp>
        <p:nvSpPr>
          <p:cNvPr id="14" name="TextBox 13">
            <a:extLst>
              <a:ext uri="{FF2B5EF4-FFF2-40B4-BE49-F238E27FC236}">
                <a16:creationId xmlns:a16="http://schemas.microsoft.com/office/drawing/2014/main" id="{B1394641-0560-6C8A-5A7D-C2CD1D629F8C}"/>
              </a:ext>
            </a:extLst>
          </p:cNvPr>
          <p:cNvSpPr txBox="1"/>
          <p:nvPr/>
        </p:nvSpPr>
        <p:spPr>
          <a:xfrm>
            <a:off x="3474140" y="3221402"/>
            <a:ext cx="2638303" cy="646331"/>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Funding </a:t>
            </a:r>
            <a:br>
              <a:rPr lang="en-US" b="1" dirty="0">
                <a:solidFill>
                  <a:srgbClr val="003366"/>
                </a:solidFill>
                <a:latin typeface="Lato Black" panose="020F0A02020204030203" pitchFamily="34" charset="0"/>
              </a:rPr>
            </a:br>
            <a:r>
              <a:rPr lang="en-US" b="1" dirty="0">
                <a:solidFill>
                  <a:srgbClr val="003366"/>
                </a:solidFill>
                <a:latin typeface="Lato Black" panose="020F0A02020204030203" pitchFamily="34" charset="0"/>
              </a:rPr>
              <a:t>Diversification</a:t>
            </a:r>
          </a:p>
        </p:txBody>
      </p:sp>
      <p:sp>
        <p:nvSpPr>
          <p:cNvPr id="16" name="TextBox 15">
            <a:extLst>
              <a:ext uri="{FF2B5EF4-FFF2-40B4-BE49-F238E27FC236}">
                <a16:creationId xmlns:a16="http://schemas.microsoft.com/office/drawing/2014/main" id="{D2DA36D4-05E5-2BE4-9C87-70DC367F33CA}"/>
              </a:ext>
            </a:extLst>
          </p:cNvPr>
          <p:cNvSpPr txBox="1"/>
          <p:nvPr/>
        </p:nvSpPr>
        <p:spPr>
          <a:xfrm>
            <a:off x="6165335" y="3221402"/>
            <a:ext cx="2590055"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 </a:t>
            </a:r>
            <a:r>
              <a:rPr lang="en-US" b="1" dirty="0">
                <a:solidFill>
                  <a:srgbClr val="003366"/>
                </a:solidFill>
                <a:latin typeface="Lato Black" panose="020F0A02020204030203" pitchFamily="34" charset="0"/>
              </a:rPr>
              <a:t>Learning </a:t>
            </a:r>
            <a:br>
              <a:rPr lang="en-US" b="1" dirty="0">
                <a:solidFill>
                  <a:srgbClr val="003366"/>
                </a:solidFill>
                <a:latin typeface="Lato Black" panose="020F0A02020204030203" pitchFamily="34" charset="0"/>
              </a:rPr>
            </a:br>
            <a:r>
              <a:rPr lang="en-US" b="1" dirty="0">
                <a:solidFill>
                  <a:srgbClr val="003366"/>
                </a:solidFill>
                <a:latin typeface="Lato Black" panose="020F0A02020204030203" pitchFamily="34" charset="0"/>
              </a:rPr>
              <a:t>Modalities</a:t>
            </a:r>
          </a:p>
        </p:txBody>
      </p:sp>
      <p:sp>
        <p:nvSpPr>
          <p:cNvPr id="18" name="TextBox 17">
            <a:extLst>
              <a:ext uri="{FF2B5EF4-FFF2-40B4-BE49-F238E27FC236}">
                <a16:creationId xmlns:a16="http://schemas.microsoft.com/office/drawing/2014/main" id="{628E531F-5132-9F97-B2DF-140105A93786}"/>
              </a:ext>
            </a:extLst>
          </p:cNvPr>
          <p:cNvSpPr txBox="1"/>
          <p:nvPr/>
        </p:nvSpPr>
        <p:spPr>
          <a:xfrm>
            <a:off x="8760051" y="3221402"/>
            <a:ext cx="2660288" cy="646331"/>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Internationalization</a:t>
            </a:r>
          </a:p>
        </p:txBody>
      </p:sp>
    </p:spTree>
    <p:extLst>
      <p:ext uri="{BB962C8B-B14F-4D97-AF65-F5344CB8AC3E}">
        <p14:creationId xmlns:p14="http://schemas.microsoft.com/office/powerpoint/2010/main" val="329086707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B73CA5-5266-44CF-8099-F011D1AAF269}"/>
              </a:ext>
            </a:extLst>
          </p:cNvPr>
          <p:cNvSpPr>
            <a:spLocks noGrp="1"/>
          </p:cNvSpPr>
          <p:nvPr>
            <p:ph type="title"/>
          </p:nvPr>
        </p:nvSpPr>
        <p:spPr/>
        <p:txBody>
          <a:bodyPr/>
          <a:lstStyle/>
          <a:p>
            <a:r>
              <a:rPr lang="en-US" dirty="0"/>
              <a:t>Partnerships</a:t>
            </a:r>
          </a:p>
        </p:txBody>
      </p:sp>
      <p:sp>
        <p:nvSpPr>
          <p:cNvPr id="4" name="Content Placeholder 3">
            <a:extLst>
              <a:ext uri="{FF2B5EF4-FFF2-40B4-BE49-F238E27FC236}">
                <a16:creationId xmlns:a16="http://schemas.microsoft.com/office/drawing/2014/main" id="{1CC4DFE8-B95D-4180-B069-8708E58E23E7}"/>
              </a:ext>
            </a:extLst>
          </p:cNvPr>
          <p:cNvSpPr>
            <a:spLocks noGrp="1"/>
          </p:cNvSpPr>
          <p:nvPr>
            <p:ph sz="half" idx="11"/>
          </p:nvPr>
        </p:nvSpPr>
        <p:spPr/>
        <p:txBody>
          <a:bodyPr/>
          <a:lstStyle/>
          <a:p>
            <a:pPr marL="457200" indent="-457200">
              <a:buFont typeface="Arial" panose="020B0604020202020204" pitchFamily="34" charset="0"/>
              <a:buChar char="•"/>
            </a:pPr>
            <a:r>
              <a:rPr lang="en-US" dirty="0"/>
              <a:t>The key to transforming higher education</a:t>
            </a:r>
          </a:p>
          <a:p>
            <a:pPr marL="457200" indent="-457200">
              <a:buFont typeface="Arial" panose="020B0604020202020204" pitchFamily="34" charset="0"/>
              <a:buChar char="•"/>
            </a:pPr>
            <a:r>
              <a:rPr lang="en-US" dirty="0"/>
              <a:t>Diverse students in various university spaces</a:t>
            </a:r>
          </a:p>
        </p:txBody>
      </p:sp>
    </p:spTree>
    <p:extLst>
      <p:ext uri="{BB962C8B-B14F-4D97-AF65-F5344CB8AC3E}">
        <p14:creationId xmlns:p14="http://schemas.microsoft.com/office/powerpoint/2010/main" val="1015348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501F2B-3F14-5CF0-14BA-102FA5EC20F1}"/>
              </a:ext>
              <a:ext uri="{C183D7F6-B498-43B3-948B-1728B52AA6E4}">
                <adec:decorative xmlns:adec="http://schemas.microsoft.com/office/drawing/2017/decorative" val="1"/>
              </a:ext>
            </a:extLst>
          </p:cNvPr>
          <p:cNvSpPr/>
          <p:nvPr/>
        </p:nvSpPr>
        <p:spPr>
          <a:xfrm>
            <a:off x="915790" y="391002"/>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54366F7A-F30F-8618-31F6-0D7B4BC98460}"/>
              </a:ext>
              <a:ext uri="{C183D7F6-B498-43B3-948B-1728B52AA6E4}">
                <adec:decorative xmlns:adec="http://schemas.microsoft.com/office/drawing/2017/decorative" val="1"/>
              </a:ext>
            </a:extLst>
          </p:cNvPr>
          <p:cNvCxnSpPr>
            <a:cxnSpLocks/>
          </p:cNvCxnSpPr>
          <p:nvPr/>
        </p:nvCxnSpPr>
        <p:spPr>
          <a:xfrm>
            <a:off x="2602305" y="3317061"/>
            <a:ext cx="0" cy="2053995"/>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DA0EFF-7EB3-9D40-70C3-6250D68FF964}"/>
              </a:ext>
              <a:ext uri="{C183D7F6-B498-43B3-948B-1728B52AA6E4}">
                <adec:decorative xmlns:adec="http://schemas.microsoft.com/office/drawing/2017/decorative" val="1"/>
              </a:ext>
            </a:extLst>
          </p:cNvPr>
          <p:cNvCxnSpPr>
            <a:cxnSpLocks/>
          </p:cNvCxnSpPr>
          <p:nvPr/>
        </p:nvCxnSpPr>
        <p:spPr>
          <a:xfrm>
            <a:off x="4515642" y="3317061"/>
            <a:ext cx="0" cy="2053995"/>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F69DDB-36BF-D98B-67C8-D8E55F6194B2}"/>
              </a:ext>
              <a:ext uri="{C183D7F6-B498-43B3-948B-1728B52AA6E4}">
                <adec:decorative xmlns:adec="http://schemas.microsoft.com/office/drawing/2017/decorative" val="1"/>
              </a:ext>
            </a:extLst>
          </p:cNvPr>
          <p:cNvCxnSpPr>
            <a:cxnSpLocks/>
          </p:cNvCxnSpPr>
          <p:nvPr/>
        </p:nvCxnSpPr>
        <p:spPr>
          <a:xfrm>
            <a:off x="6590345" y="3317061"/>
            <a:ext cx="0" cy="2053995"/>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9B5585-9DEE-194A-6499-9690B078E19F}"/>
              </a:ext>
              <a:ext uri="{C183D7F6-B498-43B3-948B-1728B52AA6E4}">
                <adec:decorative xmlns:adec="http://schemas.microsoft.com/office/drawing/2017/decorative" val="1"/>
              </a:ext>
            </a:extLst>
          </p:cNvPr>
          <p:cNvCxnSpPr>
            <a:cxnSpLocks/>
          </p:cNvCxnSpPr>
          <p:nvPr/>
        </p:nvCxnSpPr>
        <p:spPr>
          <a:xfrm>
            <a:off x="9205812" y="3317061"/>
            <a:ext cx="0" cy="2053995"/>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sp>
        <p:nvSpPr>
          <p:cNvPr id="12" name="Title 3">
            <a:extLst>
              <a:ext uri="{FF2B5EF4-FFF2-40B4-BE49-F238E27FC236}">
                <a16:creationId xmlns:a16="http://schemas.microsoft.com/office/drawing/2014/main" id="{359020B4-EA6A-AA68-C5C1-9F2626C85013}"/>
              </a:ext>
            </a:extLst>
          </p:cNvPr>
          <p:cNvSpPr>
            <a:spLocks noGrp="1"/>
          </p:cNvSpPr>
          <p:nvPr>
            <p:ph type="title"/>
          </p:nvPr>
        </p:nvSpPr>
        <p:spPr/>
        <p:txBody>
          <a:bodyPr>
            <a:normAutofit/>
          </a:bodyPr>
          <a:lstStyle/>
          <a:p>
            <a:r>
              <a:rPr lang="en-US" sz="6600" dirty="0"/>
              <a:t>The U of I System</a:t>
            </a:r>
          </a:p>
        </p:txBody>
      </p:sp>
      <p:sp>
        <p:nvSpPr>
          <p:cNvPr id="14" name="Title 3">
            <a:extLst>
              <a:ext uri="{FF2B5EF4-FFF2-40B4-BE49-F238E27FC236}">
                <a16:creationId xmlns:a16="http://schemas.microsoft.com/office/drawing/2014/main" id="{DB221709-E44E-29F2-71BB-12017C0B7CE6}"/>
              </a:ext>
            </a:extLst>
          </p:cNvPr>
          <p:cNvSpPr txBox="1">
            <a:spLocks/>
          </p:cNvSpPr>
          <p:nvPr/>
        </p:nvSpPr>
        <p:spPr>
          <a:xfrm>
            <a:off x="838200" y="1766047"/>
            <a:ext cx="10515600" cy="6837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a:lstStyle>
          <a:p>
            <a:r>
              <a:rPr lang="en-US" sz="4400" dirty="0">
                <a:latin typeface="+mj-lt"/>
              </a:rPr>
              <a:t>A Capacity for Collaboration</a:t>
            </a:r>
          </a:p>
        </p:txBody>
      </p:sp>
      <p:sp>
        <p:nvSpPr>
          <p:cNvPr id="17" name="TextBox 16">
            <a:extLst>
              <a:ext uri="{FF2B5EF4-FFF2-40B4-BE49-F238E27FC236}">
                <a16:creationId xmlns:a16="http://schemas.microsoft.com/office/drawing/2014/main" id="{F3E58B5F-9A98-BF59-13DA-64265CBBBE3D}"/>
              </a:ext>
            </a:extLst>
          </p:cNvPr>
          <p:cNvSpPr txBox="1"/>
          <p:nvPr/>
        </p:nvSpPr>
        <p:spPr>
          <a:xfrm>
            <a:off x="610700" y="3221402"/>
            <a:ext cx="1967354" cy="646331"/>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Shared Resources</a:t>
            </a:r>
          </a:p>
        </p:txBody>
      </p:sp>
      <p:sp>
        <p:nvSpPr>
          <p:cNvPr id="18" name="TextBox 17">
            <a:extLst>
              <a:ext uri="{FF2B5EF4-FFF2-40B4-BE49-F238E27FC236}">
                <a16:creationId xmlns:a16="http://schemas.microsoft.com/office/drawing/2014/main" id="{E80804C2-42F1-FCAE-3580-56D0AC5BCF33}"/>
              </a:ext>
            </a:extLst>
          </p:cNvPr>
          <p:cNvSpPr txBox="1"/>
          <p:nvPr/>
        </p:nvSpPr>
        <p:spPr>
          <a:xfrm>
            <a:off x="2602305" y="3221402"/>
            <a:ext cx="1913337" cy="369332"/>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Economies</a:t>
            </a:r>
            <a:endParaRPr lang="en-US" b="1" dirty="0">
              <a:solidFill>
                <a:srgbClr val="003366"/>
              </a:solidFill>
              <a:latin typeface="Lato Black" panose="020F0A02020204030203" pitchFamily="34" charset="0"/>
            </a:endParaRPr>
          </a:p>
        </p:txBody>
      </p:sp>
      <p:sp>
        <p:nvSpPr>
          <p:cNvPr id="20" name="TextBox 19">
            <a:extLst>
              <a:ext uri="{FF2B5EF4-FFF2-40B4-BE49-F238E27FC236}">
                <a16:creationId xmlns:a16="http://schemas.microsoft.com/office/drawing/2014/main" id="{118E6BC8-F05E-C69D-8A0E-E238CA833D68}"/>
              </a:ext>
            </a:extLst>
          </p:cNvPr>
          <p:cNvSpPr txBox="1"/>
          <p:nvPr/>
        </p:nvSpPr>
        <p:spPr>
          <a:xfrm>
            <a:off x="4578086" y="3221402"/>
            <a:ext cx="1967354" cy="923330"/>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 Enhanced Research Capabilities</a:t>
            </a:r>
            <a:endParaRPr lang="en-US" b="1" dirty="0">
              <a:solidFill>
                <a:srgbClr val="003366"/>
              </a:solidFill>
              <a:latin typeface="Lato Black" panose="020F0A02020204030203" pitchFamily="34" charset="0"/>
            </a:endParaRPr>
          </a:p>
        </p:txBody>
      </p:sp>
      <p:sp>
        <p:nvSpPr>
          <p:cNvPr id="22" name="TextBox 21">
            <a:extLst>
              <a:ext uri="{FF2B5EF4-FFF2-40B4-BE49-F238E27FC236}">
                <a16:creationId xmlns:a16="http://schemas.microsoft.com/office/drawing/2014/main" id="{9FCD7D14-C248-27E5-0D01-96CC6982550A}"/>
              </a:ext>
            </a:extLst>
          </p:cNvPr>
          <p:cNvSpPr txBox="1"/>
          <p:nvPr/>
        </p:nvSpPr>
        <p:spPr>
          <a:xfrm>
            <a:off x="6746448" y="3221402"/>
            <a:ext cx="2217365"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Improved Student Learning Outcomes</a:t>
            </a:r>
            <a:endParaRPr lang="en-US" b="1" dirty="0">
              <a:solidFill>
                <a:srgbClr val="003366"/>
              </a:solidFill>
              <a:latin typeface="Lato Black" panose="020F0A02020204030203" pitchFamily="34" charset="0"/>
            </a:endParaRPr>
          </a:p>
        </p:txBody>
      </p:sp>
      <p:sp>
        <p:nvSpPr>
          <p:cNvPr id="30" name="TextBox 29">
            <a:extLst>
              <a:ext uri="{FF2B5EF4-FFF2-40B4-BE49-F238E27FC236}">
                <a16:creationId xmlns:a16="http://schemas.microsoft.com/office/drawing/2014/main" id="{F4E1AC76-3232-5F4D-A2D7-39079C43511F}"/>
              </a:ext>
            </a:extLst>
          </p:cNvPr>
          <p:cNvSpPr txBox="1"/>
          <p:nvPr/>
        </p:nvSpPr>
        <p:spPr>
          <a:xfrm>
            <a:off x="9283874" y="3221402"/>
            <a:ext cx="2248748" cy="923330"/>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Highly Targeted Talent Workforce Development</a:t>
            </a:r>
            <a:endParaRPr lang="en-US" b="1" dirty="0">
              <a:solidFill>
                <a:srgbClr val="003366"/>
              </a:solidFill>
              <a:latin typeface="Lato Black" panose="020F0A02020204030203" pitchFamily="34" charset="0"/>
            </a:endParaRPr>
          </a:p>
        </p:txBody>
      </p:sp>
      <p:pic>
        <p:nvPicPr>
          <p:cNvPr id="35" name="Graphic 34">
            <a:extLst>
              <a:ext uri="{FF2B5EF4-FFF2-40B4-BE49-F238E27FC236}">
                <a16:creationId xmlns:a16="http://schemas.microsoft.com/office/drawing/2014/main" id="{9BDF953F-95D1-DE1A-2591-563267F5E5D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521" y="4144732"/>
            <a:ext cx="1075303" cy="1075303"/>
          </a:xfrm>
          <a:prstGeom prst="rect">
            <a:avLst/>
          </a:prstGeom>
        </p:spPr>
      </p:pic>
      <p:pic>
        <p:nvPicPr>
          <p:cNvPr id="37" name="Graphic 36">
            <a:extLst>
              <a:ext uri="{FF2B5EF4-FFF2-40B4-BE49-F238E27FC236}">
                <a16:creationId xmlns:a16="http://schemas.microsoft.com/office/drawing/2014/main" id="{96AB68A3-3E30-E51F-16A4-271936C1505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6119" y="4337185"/>
            <a:ext cx="951074" cy="951074"/>
          </a:xfrm>
          <a:prstGeom prst="rect">
            <a:avLst/>
          </a:prstGeom>
        </p:spPr>
      </p:pic>
      <p:pic>
        <p:nvPicPr>
          <p:cNvPr id="39" name="Graphic 38">
            <a:extLst>
              <a:ext uri="{FF2B5EF4-FFF2-40B4-BE49-F238E27FC236}">
                <a16:creationId xmlns:a16="http://schemas.microsoft.com/office/drawing/2014/main" id="{A240AB69-7F21-6BB4-B376-3AFDBC7A318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8145" y="4106493"/>
            <a:ext cx="1085335" cy="1085335"/>
          </a:xfrm>
          <a:prstGeom prst="rect">
            <a:avLst/>
          </a:prstGeom>
        </p:spPr>
      </p:pic>
      <p:pic>
        <p:nvPicPr>
          <p:cNvPr id="41" name="Graphic 40">
            <a:extLst>
              <a:ext uri="{FF2B5EF4-FFF2-40B4-BE49-F238E27FC236}">
                <a16:creationId xmlns:a16="http://schemas.microsoft.com/office/drawing/2014/main" id="{279E7246-1278-22D2-4EA7-306526CB1AD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8547" y="4027115"/>
            <a:ext cx="1224423" cy="1224423"/>
          </a:xfrm>
          <a:prstGeom prst="rect">
            <a:avLst/>
          </a:prstGeom>
        </p:spPr>
      </p:pic>
      <p:pic>
        <p:nvPicPr>
          <p:cNvPr id="43" name="Graphic 42">
            <a:extLst>
              <a:ext uri="{FF2B5EF4-FFF2-40B4-BE49-F238E27FC236}">
                <a16:creationId xmlns:a16="http://schemas.microsoft.com/office/drawing/2014/main" id="{16B710F8-CD2C-F55E-CB55-84A81CDE219D}"/>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71204" y="4248447"/>
            <a:ext cx="1039812" cy="1039812"/>
          </a:xfrm>
          <a:prstGeom prst="rect">
            <a:avLst/>
          </a:prstGeom>
        </p:spPr>
      </p:pic>
    </p:spTree>
    <p:extLst>
      <p:ext uri="{BB962C8B-B14F-4D97-AF65-F5344CB8AC3E}">
        <p14:creationId xmlns:p14="http://schemas.microsoft.com/office/powerpoint/2010/main" val="7118224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501F2B-3F14-5CF0-14BA-102FA5EC20F1}"/>
              </a:ext>
              <a:ext uri="{C183D7F6-B498-43B3-948B-1728B52AA6E4}">
                <adec:decorative xmlns:adec="http://schemas.microsoft.com/office/drawing/2017/decorative" val="1"/>
              </a:ext>
            </a:extLst>
          </p:cNvPr>
          <p:cNvSpPr/>
          <p:nvPr/>
        </p:nvSpPr>
        <p:spPr>
          <a:xfrm>
            <a:off x="915790" y="391002"/>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Classroom icon">
            <a:extLst>
              <a:ext uri="{FF2B5EF4-FFF2-40B4-BE49-F238E27FC236}">
                <a16:creationId xmlns:a16="http://schemas.microsoft.com/office/drawing/2014/main" id="{F95088B1-E2BC-3B30-D933-A4C33F242D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196" y="4047582"/>
            <a:ext cx="1203158" cy="1203158"/>
          </a:xfrm>
          <a:prstGeom prst="rect">
            <a:avLst/>
          </a:prstGeom>
        </p:spPr>
      </p:pic>
      <p:pic>
        <p:nvPicPr>
          <p:cNvPr id="16" name="Graphic 15" descr="Children icon">
            <a:extLst>
              <a:ext uri="{FF2B5EF4-FFF2-40B4-BE49-F238E27FC236}">
                <a16:creationId xmlns:a16="http://schemas.microsoft.com/office/drawing/2014/main" id="{4FA64039-AC02-4EB3-7BA0-90163305E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019484" y="4047582"/>
            <a:ext cx="1203158" cy="1203158"/>
          </a:xfrm>
          <a:prstGeom prst="rect">
            <a:avLst/>
          </a:prstGeom>
        </p:spPr>
      </p:pic>
      <p:pic>
        <p:nvPicPr>
          <p:cNvPr id="21" name="Graphic 20" descr="Handshake icon">
            <a:extLst>
              <a:ext uri="{FF2B5EF4-FFF2-40B4-BE49-F238E27FC236}">
                <a16:creationId xmlns:a16="http://schemas.microsoft.com/office/drawing/2014/main" id="{96383E4A-1D14-6C9A-C8F3-8FDA506DAD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445209" y="4047582"/>
            <a:ext cx="1203158" cy="1203158"/>
          </a:xfrm>
          <a:prstGeom prst="rect">
            <a:avLst/>
          </a:prstGeom>
        </p:spPr>
      </p:pic>
      <p:pic>
        <p:nvPicPr>
          <p:cNvPr id="4" name="Graphic 3" descr="Lightbulb icon">
            <a:extLst>
              <a:ext uri="{FF2B5EF4-FFF2-40B4-BE49-F238E27FC236}">
                <a16:creationId xmlns:a16="http://schemas.microsoft.com/office/drawing/2014/main" id="{CD68BA47-77D6-5BE8-2B56-ABE91177F9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236510" y="4047582"/>
            <a:ext cx="1203158" cy="1203158"/>
          </a:xfrm>
          <a:prstGeom prst="rect">
            <a:avLst/>
          </a:prstGeom>
        </p:spPr>
      </p:pic>
      <p:grpSp>
        <p:nvGrpSpPr>
          <p:cNvPr id="23" name="Group 22">
            <a:extLst>
              <a:ext uri="{FF2B5EF4-FFF2-40B4-BE49-F238E27FC236}">
                <a16:creationId xmlns:a16="http://schemas.microsoft.com/office/drawing/2014/main" id="{EFD3CC18-17AC-666D-66C5-DECF75DBAE26}"/>
              </a:ext>
            </a:extLst>
          </p:cNvPr>
          <p:cNvGrpSpPr/>
          <p:nvPr/>
        </p:nvGrpSpPr>
        <p:grpSpPr>
          <a:xfrm>
            <a:off x="2476091" y="3317061"/>
            <a:ext cx="7177849" cy="2053995"/>
            <a:chOff x="2476091" y="2698479"/>
            <a:chExt cx="7177849" cy="2812582"/>
          </a:xfrm>
        </p:grpSpPr>
        <p:cxnSp>
          <p:nvCxnSpPr>
            <p:cNvPr id="10" name="Straight Connector 9">
              <a:extLst>
                <a:ext uri="{FF2B5EF4-FFF2-40B4-BE49-F238E27FC236}">
                  <a16:creationId xmlns:a16="http://schemas.microsoft.com/office/drawing/2014/main" id="{54366F7A-F30F-8618-31F6-0D7B4BC98460}"/>
                </a:ext>
                <a:ext uri="{C183D7F6-B498-43B3-948B-1728B52AA6E4}">
                  <adec:decorative xmlns:adec="http://schemas.microsoft.com/office/drawing/2017/decorative" val="1"/>
                </a:ext>
              </a:extLst>
            </p:cNvPr>
            <p:cNvCxnSpPr>
              <a:cxnSpLocks/>
            </p:cNvCxnSpPr>
            <p:nvPr/>
          </p:nvCxnSpPr>
          <p:spPr>
            <a:xfrm>
              <a:off x="2476091"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DA0EFF-7EB3-9D40-70C3-6250D68FF964}"/>
                </a:ext>
                <a:ext uri="{C183D7F6-B498-43B3-948B-1728B52AA6E4}">
                  <adec:decorative xmlns:adec="http://schemas.microsoft.com/office/drawing/2017/decorative" val="1"/>
                </a:ext>
              </a:extLst>
            </p:cNvPr>
            <p:cNvCxnSpPr>
              <a:cxnSpLocks/>
            </p:cNvCxnSpPr>
            <p:nvPr/>
          </p:nvCxnSpPr>
          <p:spPr>
            <a:xfrm>
              <a:off x="4270553"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F69DDB-36BF-D98B-67C8-D8E55F6194B2}"/>
                </a:ext>
                <a:ext uri="{C183D7F6-B498-43B3-948B-1728B52AA6E4}">
                  <adec:decorative xmlns:adec="http://schemas.microsoft.com/office/drawing/2017/decorative" val="1"/>
                </a:ext>
              </a:extLst>
            </p:cNvPr>
            <p:cNvCxnSpPr>
              <a:cxnSpLocks/>
            </p:cNvCxnSpPr>
            <p:nvPr/>
          </p:nvCxnSpPr>
          <p:spPr>
            <a:xfrm>
              <a:off x="6065015"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9B5585-9DEE-194A-6499-9690B078E19F}"/>
                </a:ext>
                <a:ext uri="{C183D7F6-B498-43B3-948B-1728B52AA6E4}">
                  <adec:decorative xmlns:adec="http://schemas.microsoft.com/office/drawing/2017/decorative" val="1"/>
                </a:ext>
              </a:extLst>
            </p:cNvPr>
            <p:cNvCxnSpPr>
              <a:cxnSpLocks/>
            </p:cNvCxnSpPr>
            <p:nvPr/>
          </p:nvCxnSpPr>
          <p:spPr>
            <a:xfrm>
              <a:off x="7859477"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27C97EA-7D10-F2A2-EE6B-CE4F03C78210}"/>
                </a:ext>
                <a:ext uri="{C183D7F6-B498-43B3-948B-1728B52AA6E4}">
                  <adec:decorative xmlns:adec="http://schemas.microsoft.com/office/drawing/2017/decorative" val="1"/>
                </a:ext>
              </a:extLst>
            </p:cNvPr>
            <p:cNvCxnSpPr>
              <a:cxnSpLocks/>
            </p:cNvCxnSpPr>
            <p:nvPr/>
          </p:nvCxnSpPr>
          <p:spPr>
            <a:xfrm>
              <a:off x="9653940" y="2698479"/>
              <a:ext cx="0" cy="2812582"/>
            </a:xfrm>
            <a:prstGeom prst="line">
              <a:avLst/>
            </a:prstGeom>
            <a:ln w="12700">
              <a:solidFill>
                <a:srgbClr val="A5A8AA"/>
              </a:solidFill>
            </a:ln>
          </p:spPr>
          <p:style>
            <a:lnRef idx="1">
              <a:schemeClr val="accent1"/>
            </a:lnRef>
            <a:fillRef idx="0">
              <a:schemeClr val="accent1"/>
            </a:fillRef>
            <a:effectRef idx="0">
              <a:schemeClr val="accent1"/>
            </a:effectRef>
            <a:fontRef idx="minor">
              <a:schemeClr val="tx1"/>
            </a:fontRef>
          </p:style>
        </p:cxnSp>
      </p:grpSp>
      <p:pic>
        <p:nvPicPr>
          <p:cNvPr id="8" name="Graphic 7">
            <a:extLst>
              <a:ext uri="{FF2B5EF4-FFF2-40B4-BE49-F238E27FC236}">
                <a16:creationId xmlns:a16="http://schemas.microsoft.com/office/drawing/2014/main" id="{E25E8E9F-E5A3-327F-B70F-E7B0F03D117B}"/>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84792" y="4221253"/>
            <a:ext cx="857032" cy="857032"/>
          </a:xfrm>
          <a:prstGeom prst="rect">
            <a:avLst/>
          </a:prstGeom>
        </p:spPr>
      </p:pic>
      <p:pic>
        <p:nvPicPr>
          <p:cNvPr id="31" name="Graphic 30">
            <a:extLst>
              <a:ext uri="{FF2B5EF4-FFF2-40B4-BE49-F238E27FC236}">
                <a16:creationId xmlns:a16="http://schemas.microsoft.com/office/drawing/2014/main" id="{62B6295F-6955-4C0C-DBEE-B0DAA45C9778}"/>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47586" y="4134876"/>
            <a:ext cx="907245" cy="907245"/>
          </a:xfrm>
          <a:prstGeom prst="rect">
            <a:avLst/>
          </a:prstGeom>
        </p:spPr>
      </p:pic>
      <p:sp>
        <p:nvSpPr>
          <p:cNvPr id="12" name="Title 3">
            <a:extLst>
              <a:ext uri="{FF2B5EF4-FFF2-40B4-BE49-F238E27FC236}">
                <a16:creationId xmlns:a16="http://schemas.microsoft.com/office/drawing/2014/main" id="{908EF53B-7111-68B9-D04D-F0D2540EBAA8}"/>
              </a:ext>
            </a:extLst>
          </p:cNvPr>
          <p:cNvSpPr>
            <a:spLocks noGrp="1"/>
          </p:cNvSpPr>
          <p:nvPr>
            <p:ph type="title"/>
          </p:nvPr>
        </p:nvSpPr>
        <p:spPr/>
        <p:txBody>
          <a:bodyPr>
            <a:normAutofit/>
          </a:bodyPr>
          <a:lstStyle/>
          <a:p>
            <a:r>
              <a:rPr lang="en-US" sz="6600" dirty="0"/>
              <a:t>The U of I System</a:t>
            </a:r>
          </a:p>
        </p:txBody>
      </p:sp>
      <p:sp>
        <p:nvSpPr>
          <p:cNvPr id="14" name="Title 3">
            <a:extLst>
              <a:ext uri="{FF2B5EF4-FFF2-40B4-BE49-F238E27FC236}">
                <a16:creationId xmlns:a16="http://schemas.microsoft.com/office/drawing/2014/main" id="{675B3295-30D3-1359-133A-441F38FB511C}"/>
              </a:ext>
            </a:extLst>
          </p:cNvPr>
          <p:cNvSpPr txBox="1">
            <a:spLocks/>
          </p:cNvSpPr>
          <p:nvPr/>
        </p:nvSpPr>
        <p:spPr>
          <a:xfrm>
            <a:off x="838200" y="1766047"/>
            <a:ext cx="10515600" cy="6837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a:lstStyle>
          <a:p>
            <a:r>
              <a:rPr lang="en-US" sz="4400" dirty="0">
                <a:latin typeface="+mj-lt"/>
              </a:rPr>
              <a:t>Powering Partnerships</a:t>
            </a:r>
          </a:p>
        </p:txBody>
      </p:sp>
      <p:sp>
        <p:nvSpPr>
          <p:cNvPr id="17" name="TextBox 16">
            <a:extLst>
              <a:ext uri="{FF2B5EF4-FFF2-40B4-BE49-F238E27FC236}">
                <a16:creationId xmlns:a16="http://schemas.microsoft.com/office/drawing/2014/main" id="{2F79B2D8-DA6C-3C1F-8D48-973B37BCF704}"/>
              </a:ext>
            </a:extLst>
          </p:cNvPr>
          <p:cNvSpPr txBox="1"/>
          <p:nvPr/>
        </p:nvSpPr>
        <p:spPr>
          <a:xfrm>
            <a:off x="737503" y="3221402"/>
            <a:ext cx="1647141" cy="369332"/>
          </a:xfrm>
          <a:prstGeom prst="rect">
            <a:avLst/>
          </a:prstGeom>
          <a:noFill/>
        </p:spPr>
        <p:txBody>
          <a:bodyPr wrap="square" rtlCol="0">
            <a:spAutoFit/>
          </a:bodyPr>
          <a:lstStyle/>
          <a:p>
            <a:pPr algn="ctr"/>
            <a:r>
              <a:rPr lang="en-US" b="1" dirty="0">
                <a:solidFill>
                  <a:srgbClr val="003366"/>
                </a:solidFill>
                <a:latin typeface="Lato Black" panose="020F0A02020204030203" pitchFamily="34" charset="0"/>
              </a:rPr>
              <a:t>Academia</a:t>
            </a:r>
          </a:p>
        </p:txBody>
      </p:sp>
      <p:sp>
        <p:nvSpPr>
          <p:cNvPr id="18" name="TextBox 17">
            <a:extLst>
              <a:ext uri="{FF2B5EF4-FFF2-40B4-BE49-F238E27FC236}">
                <a16:creationId xmlns:a16="http://schemas.microsoft.com/office/drawing/2014/main" id="{B1A1F49A-9D02-FACA-22A1-E84D97B8A7FC}"/>
              </a:ext>
            </a:extLst>
          </p:cNvPr>
          <p:cNvSpPr txBox="1"/>
          <p:nvPr/>
        </p:nvSpPr>
        <p:spPr>
          <a:xfrm>
            <a:off x="2554829" y="3221402"/>
            <a:ext cx="1601916"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Business &amp; Industry</a:t>
            </a:r>
            <a:endParaRPr lang="en-US" b="1" dirty="0">
              <a:solidFill>
                <a:srgbClr val="003366"/>
              </a:solidFill>
              <a:latin typeface="Lato Black" panose="020F0A02020204030203" pitchFamily="34" charset="0"/>
            </a:endParaRPr>
          </a:p>
        </p:txBody>
      </p:sp>
      <p:sp>
        <p:nvSpPr>
          <p:cNvPr id="20" name="TextBox 19">
            <a:extLst>
              <a:ext uri="{FF2B5EF4-FFF2-40B4-BE49-F238E27FC236}">
                <a16:creationId xmlns:a16="http://schemas.microsoft.com/office/drawing/2014/main" id="{085AFECE-24C3-4E31-ECAE-1D0687EE399D}"/>
              </a:ext>
            </a:extLst>
          </p:cNvPr>
          <p:cNvSpPr txBox="1"/>
          <p:nvPr/>
        </p:nvSpPr>
        <p:spPr>
          <a:xfrm>
            <a:off x="4303305" y="3221402"/>
            <a:ext cx="1647141" cy="369332"/>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 Government</a:t>
            </a:r>
            <a:endParaRPr lang="en-US" b="1" dirty="0">
              <a:solidFill>
                <a:srgbClr val="003366"/>
              </a:solidFill>
              <a:latin typeface="Lato Black" panose="020F0A02020204030203" pitchFamily="34" charset="0"/>
            </a:endParaRPr>
          </a:p>
        </p:txBody>
      </p:sp>
      <p:sp>
        <p:nvSpPr>
          <p:cNvPr id="22" name="TextBox 21">
            <a:extLst>
              <a:ext uri="{FF2B5EF4-FFF2-40B4-BE49-F238E27FC236}">
                <a16:creationId xmlns:a16="http://schemas.microsoft.com/office/drawing/2014/main" id="{4A593D23-F543-7555-0982-D7F939600A35}"/>
              </a:ext>
            </a:extLst>
          </p:cNvPr>
          <p:cNvSpPr txBox="1"/>
          <p:nvPr/>
        </p:nvSpPr>
        <p:spPr>
          <a:xfrm>
            <a:off x="6180343" y="3221402"/>
            <a:ext cx="1647141"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Economic Development</a:t>
            </a:r>
            <a:endParaRPr lang="en-US" b="1" dirty="0">
              <a:solidFill>
                <a:srgbClr val="003366"/>
              </a:solidFill>
              <a:latin typeface="Lato Black" panose="020F0A02020204030203" pitchFamily="34" charset="0"/>
            </a:endParaRPr>
          </a:p>
        </p:txBody>
      </p:sp>
      <p:sp>
        <p:nvSpPr>
          <p:cNvPr id="30" name="TextBox 29">
            <a:extLst>
              <a:ext uri="{FF2B5EF4-FFF2-40B4-BE49-F238E27FC236}">
                <a16:creationId xmlns:a16="http://schemas.microsoft.com/office/drawing/2014/main" id="{CAFA99ED-DA20-98AB-6132-229E7E6F9C14}"/>
              </a:ext>
            </a:extLst>
          </p:cNvPr>
          <p:cNvSpPr txBox="1"/>
          <p:nvPr/>
        </p:nvSpPr>
        <p:spPr>
          <a:xfrm>
            <a:off x="7978706" y="3221402"/>
            <a:ext cx="1647141"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Research Institutions</a:t>
            </a:r>
            <a:endParaRPr lang="en-US" b="1" dirty="0">
              <a:solidFill>
                <a:srgbClr val="003366"/>
              </a:solidFill>
              <a:latin typeface="Lato Black" panose="020F0A02020204030203" pitchFamily="34" charset="0"/>
            </a:endParaRPr>
          </a:p>
        </p:txBody>
      </p:sp>
      <p:sp>
        <p:nvSpPr>
          <p:cNvPr id="32" name="TextBox 31">
            <a:extLst>
              <a:ext uri="{FF2B5EF4-FFF2-40B4-BE49-F238E27FC236}">
                <a16:creationId xmlns:a16="http://schemas.microsoft.com/office/drawing/2014/main" id="{3315FDE0-E5DF-0653-6E9B-5B2F8C635E1E}"/>
              </a:ext>
            </a:extLst>
          </p:cNvPr>
          <p:cNvSpPr txBox="1"/>
          <p:nvPr/>
        </p:nvSpPr>
        <p:spPr>
          <a:xfrm>
            <a:off x="9761398" y="3221402"/>
            <a:ext cx="1647141" cy="646331"/>
          </a:xfrm>
          <a:prstGeom prst="rect">
            <a:avLst/>
          </a:prstGeom>
          <a:noFill/>
        </p:spPr>
        <p:txBody>
          <a:bodyPr wrap="square" rtlCol="0">
            <a:spAutoFit/>
          </a:bodyPr>
          <a:lstStyle/>
          <a:p>
            <a:pPr algn="ctr"/>
            <a:r>
              <a:rPr lang="en-US" sz="1800" b="1" dirty="0">
                <a:solidFill>
                  <a:srgbClr val="003366"/>
                </a:solidFill>
                <a:effectLst/>
                <a:latin typeface="Lato Black" panose="020F0A02020204030203" pitchFamily="34" charset="0"/>
                <a:ea typeface="Times New Roman" panose="02020603050405020304" pitchFamily="18" charset="0"/>
              </a:rPr>
              <a:t>Donors &amp; Alumni</a:t>
            </a:r>
            <a:endParaRPr lang="en-US" b="1" dirty="0">
              <a:solidFill>
                <a:srgbClr val="003366"/>
              </a:solidFill>
              <a:latin typeface="Lato Black" panose="020F0A02020204030203" pitchFamily="34" charset="0"/>
            </a:endParaRPr>
          </a:p>
        </p:txBody>
      </p:sp>
    </p:spTree>
    <p:extLst>
      <p:ext uri="{BB962C8B-B14F-4D97-AF65-F5344CB8AC3E}">
        <p14:creationId xmlns:p14="http://schemas.microsoft.com/office/powerpoint/2010/main" val="3458646752"/>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5A94-D024-4165-B1D8-99A3C8035C9A}"/>
              </a:ext>
            </a:extLst>
          </p:cNvPr>
          <p:cNvSpPr>
            <a:spLocks noGrp="1"/>
          </p:cNvSpPr>
          <p:nvPr>
            <p:ph type="title"/>
          </p:nvPr>
        </p:nvSpPr>
        <p:spPr/>
        <p:txBody>
          <a:bodyPr>
            <a:normAutofit fontScale="90000"/>
          </a:bodyPr>
          <a:lstStyle/>
          <a:p>
            <a:r>
              <a:rPr lang="en-US" dirty="0"/>
              <a:t>Partnerships in Action –</a:t>
            </a:r>
            <a:br>
              <a:rPr lang="en-US" dirty="0"/>
            </a:br>
            <a:r>
              <a:rPr lang="en-US" dirty="0"/>
              <a:t>2022 State Leadership Tour</a:t>
            </a:r>
          </a:p>
        </p:txBody>
      </p:sp>
      <p:sp>
        <p:nvSpPr>
          <p:cNvPr id="4" name="Content Placeholder 3">
            <a:extLst>
              <a:ext uri="{FF2B5EF4-FFF2-40B4-BE49-F238E27FC236}">
                <a16:creationId xmlns:a16="http://schemas.microsoft.com/office/drawing/2014/main" id="{465A7BBE-DE6B-4636-ABE1-72E63FFB1B81}"/>
              </a:ext>
            </a:extLst>
          </p:cNvPr>
          <p:cNvSpPr>
            <a:spLocks noGrp="1"/>
          </p:cNvSpPr>
          <p:nvPr>
            <p:ph sz="half" idx="11"/>
          </p:nvPr>
        </p:nvSpPr>
        <p:spPr/>
        <p:txBody>
          <a:bodyPr lIns="91440" tIns="45720" rIns="91440" bIns="45720" anchor="t"/>
          <a:lstStyle/>
          <a:p>
            <a:pPr marL="457200" indent="-457200">
              <a:buFont typeface="Arial" panose="020B0604020202020204" pitchFamily="34" charset="0"/>
              <a:buChar char="•"/>
            </a:pPr>
            <a:r>
              <a:rPr lang="en-US" dirty="0"/>
              <a:t>Partnering with purpose</a:t>
            </a:r>
          </a:p>
          <a:p>
            <a:pPr marL="457200" indent="-457200">
              <a:buFont typeface="Arial" panose="020B0604020202020204" pitchFamily="34" charset="0"/>
              <a:buChar char="•"/>
            </a:pPr>
            <a:r>
              <a:rPr lang="en-US" dirty="0">
                <a:latin typeface="Lato"/>
                <a:ea typeface="Lato"/>
                <a:cs typeface="Lato"/>
              </a:rPr>
              <a:t>Three-legged tour </a:t>
            </a:r>
          </a:p>
          <a:p>
            <a:pPr marL="1143000" lvl="1" indent="-457200"/>
            <a:r>
              <a:rPr lang="en-US" dirty="0">
                <a:latin typeface="Lato"/>
                <a:ea typeface="Lato"/>
                <a:cs typeface="Lato"/>
              </a:rPr>
              <a:t>Springfield, </a:t>
            </a:r>
            <a:endParaRPr lang="en-US">
              <a:ea typeface="Lato" panose="020F0502020204030203" pitchFamily="34" charset="0"/>
              <a:cs typeface="Lato" panose="020F0502020204030203" pitchFamily="34" charset="0"/>
            </a:endParaRPr>
          </a:p>
          <a:p>
            <a:pPr marL="1143000" lvl="1" indent="-457200"/>
            <a:r>
              <a:rPr lang="en-US" dirty="0">
                <a:latin typeface="Lato"/>
                <a:ea typeface="Lato"/>
                <a:cs typeface="Lato"/>
              </a:rPr>
              <a:t>Mt. Vernon and Dixon Springs</a:t>
            </a:r>
            <a:endParaRPr lang="en-US" dirty="0">
              <a:ea typeface="Lato"/>
              <a:cs typeface="Lato"/>
            </a:endParaRPr>
          </a:p>
          <a:p>
            <a:pPr marL="1143000" lvl="1" indent="-457200">
              <a:buFont typeface="Arial" panose="020B0604020202020204" pitchFamily="34" charset="0"/>
              <a:buChar char="•"/>
            </a:pPr>
            <a:r>
              <a:rPr lang="en-US" dirty="0">
                <a:latin typeface="Lato"/>
                <a:ea typeface="Lato"/>
                <a:cs typeface="Lato"/>
              </a:rPr>
              <a:t>Cairo and finally Metro East</a:t>
            </a:r>
            <a:endParaRPr lang="en-US" dirty="0">
              <a:ea typeface="Lato"/>
              <a:cs typeface="Lato"/>
            </a:endParaRPr>
          </a:p>
          <a:p>
            <a:pPr marL="457200" indent="-457200">
              <a:buFont typeface="Arial" panose="020B0604020202020204" pitchFamily="34" charset="0"/>
              <a:buChar char="•"/>
            </a:pPr>
            <a:r>
              <a:rPr lang="en-US" dirty="0"/>
              <a:t>Also visited the west and southwest suburbs and wrapped things up with additional stops in the Chicago area</a:t>
            </a:r>
          </a:p>
        </p:txBody>
      </p:sp>
    </p:spTree>
    <p:extLst>
      <p:ext uri="{BB962C8B-B14F-4D97-AF65-F5344CB8AC3E}">
        <p14:creationId xmlns:p14="http://schemas.microsoft.com/office/powerpoint/2010/main" val="33019681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BE78E-01B4-4A5D-8910-3F9E0D348F2B}"/>
              </a:ext>
            </a:extLst>
          </p:cNvPr>
          <p:cNvSpPr>
            <a:spLocks noGrp="1"/>
          </p:cNvSpPr>
          <p:nvPr>
            <p:ph type="title"/>
          </p:nvPr>
        </p:nvSpPr>
        <p:spPr/>
        <p:txBody>
          <a:bodyPr>
            <a:normAutofit fontScale="90000"/>
          </a:bodyPr>
          <a:lstStyle/>
          <a:p>
            <a:r>
              <a:rPr lang="en-US" dirty="0"/>
              <a:t>Chicago Superintendents’ Roundtable – Hearing from diverse voices</a:t>
            </a:r>
          </a:p>
        </p:txBody>
      </p:sp>
      <p:sp>
        <p:nvSpPr>
          <p:cNvPr id="4" name="Content Placeholder 3">
            <a:extLst>
              <a:ext uri="{FF2B5EF4-FFF2-40B4-BE49-F238E27FC236}">
                <a16:creationId xmlns:a16="http://schemas.microsoft.com/office/drawing/2014/main" id="{87D2DF31-C3B0-4357-BB5A-CB907BF364C4}"/>
              </a:ext>
            </a:extLst>
          </p:cNvPr>
          <p:cNvSpPr>
            <a:spLocks noGrp="1"/>
          </p:cNvSpPr>
          <p:nvPr>
            <p:ph sz="half" idx="11"/>
          </p:nvPr>
        </p:nvSpPr>
        <p:spPr/>
        <p:txBody>
          <a:bodyPr lIns="91440" tIns="45720" rIns="91440" bIns="45720" anchor="t"/>
          <a:lstStyle/>
          <a:p>
            <a:pPr marL="457200" indent="-457200">
              <a:buChar char="•"/>
            </a:pPr>
            <a:r>
              <a:rPr lang="en-US" dirty="0">
                <a:latin typeface="Lato"/>
                <a:ea typeface="Lato"/>
                <a:cs typeface="Lato"/>
              </a:rPr>
              <a:t>Images from video in the original</a:t>
            </a:r>
            <a:endParaRPr lang="en-US" dirty="0">
              <a:ea typeface="Lato"/>
              <a:cs typeface="Lato"/>
            </a:endParaRPr>
          </a:p>
          <a:p>
            <a:pPr marL="1143000" lvl="1"/>
            <a:r>
              <a:rPr lang="en-US" dirty="0">
                <a:latin typeface="Lato"/>
                <a:ea typeface="Lato"/>
                <a:cs typeface="Lato"/>
              </a:rPr>
              <a:t>People sitting in a round table</a:t>
            </a:r>
            <a:endParaRPr lang="en-US" dirty="0">
              <a:ea typeface="Lato"/>
              <a:cs typeface="Lato"/>
            </a:endParaRPr>
          </a:p>
          <a:p>
            <a:pPr marL="1143000" lvl="1"/>
            <a:r>
              <a:rPr lang="en-US" dirty="0">
                <a:latin typeface="Lato"/>
                <a:ea typeface="Lato"/>
                <a:cs typeface="Lato"/>
              </a:rPr>
              <a:t>President Killeen addressing a group with a mic</a:t>
            </a:r>
            <a:endParaRPr lang="en-US" dirty="0">
              <a:ea typeface="Lato"/>
              <a:cs typeface="Lato"/>
            </a:endParaRPr>
          </a:p>
          <a:p>
            <a:pPr marL="1143000" lvl="1"/>
            <a:r>
              <a:rPr lang="en-US" dirty="0">
                <a:latin typeface="Lato"/>
                <a:ea typeface="Lato"/>
                <a:cs typeface="Lato"/>
              </a:rPr>
              <a:t>Gentleman in suit giving a presentation</a:t>
            </a:r>
            <a:endParaRPr lang="en-US" dirty="0">
              <a:ea typeface="Lato"/>
              <a:cs typeface="Lato"/>
            </a:endParaRPr>
          </a:p>
          <a:p>
            <a:pPr marL="1143000" lvl="1"/>
            <a:r>
              <a:rPr lang="en-US" dirty="0">
                <a:latin typeface="Lato"/>
                <a:ea typeface="Lato"/>
                <a:cs typeface="Lato"/>
              </a:rPr>
              <a:t>two round table participants talking</a:t>
            </a:r>
            <a:endParaRPr lang="en-US" dirty="0">
              <a:ea typeface="Lato"/>
              <a:cs typeface="Lato"/>
            </a:endParaRPr>
          </a:p>
          <a:p>
            <a:pPr marL="1143000" lvl="1"/>
            <a:r>
              <a:rPr lang="en-US" dirty="0">
                <a:latin typeface="Lato"/>
                <a:ea typeface="Lato"/>
                <a:cs typeface="Lato"/>
              </a:rPr>
              <a:t>goals and next steps</a:t>
            </a:r>
            <a:endParaRPr lang="en-US" dirty="0">
              <a:ea typeface="Lato"/>
              <a:cs typeface="Lato"/>
            </a:endParaRPr>
          </a:p>
          <a:p>
            <a:pPr marL="1143000" lvl="1"/>
            <a:r>
              <a:rPr lang="en-US" dirty="0">
                <a:latin typeface="Lato"/>
                <a:ea typeface="Lato"/>
                <a:cs typeface="Lato"/>
              </a:rPr>
              <a:t> President Killeen talking to a gentleman</a:t>
            </a:r>
            <a:endParaRPr lang="en-US" dirty="0">
              <a:ea typeface="Lato"/>
              <a:cs typeface="Lato"/>
            </a:endParaRPr>
          </a:p>
          <a:p>
            <a:pPr marL="1143000" lvl="1"/>
            <a:r>
              <a:rPr lang="en-US" dirty="0">
                <a:latin typeface="Lato"/>
                <a:ea typeface="Lato"/>
                <a:cs typeface="Lato"/>
              </a:rPr>
              <a:t>woman speaking at the roundtable.</a:t>
            </a:r>
            <a:endParaRPr lang="en-US">
              <a:ea typeface="Lato"/>
              <a:cs typeface="Lato"/>
            </a:endParaRPr>
          </a:p>
        </p:txBody>
      </p:sp>
    </p:spTree>
    <p:extLst>
      <p:ext uri="{BB962C8B-B14F-4D97-AF65-F5344CB8AC3E}">
        <p14:creationId xmlns:p14="http://schemas.microsoft.com/office/powerpoint/2010/main" val="143814708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E58A4-54BE-497F-98C7-54D1233DD46D}"/>
              </a:ext>
            </a:extLst>
          </p:cNvPr>
          <p:cNvSpPr>
            <a:spLocks noGrp="1"/>
          </p:cNvSpPr>
          <p:nvPr>
            <p:ph type="title"/>
          </p:nvPr>
        </p:nvSpPr>
        <p:spPr/>
        <p:txBody>
          <a:bodyPr>
            <a:normAutofit fontScale="90000"/>
          </a:bodyPr>
          <a:lstStyle/>
          <a:p>
            <a:r>
              <a:rPr lang="en-US" dirty="0"/>
              <a:t>Jackie Joyner-Kersey Foundation – Developing community-based pathways</a:t>
            </a:r>
          </a:p>
        </p:txBody>
      </p:sp>
      <p:sp>
        <p:nvSpPr>
          <p:cNvPr id="4" name="Content Placeholder 3">
            <a:extLst>
              <a:ext uri="{FF2B5EF4-FFF2-40B4-BE49-F238E27FC236}">
                <a16:creationId xmlns:a16="http://schemas.microsoft.com/office/drawing/2014/main" id="{09DF165B-0678-470D-B529-2154109319BE}"/>
              </a:ext>
            </a:extLst>
          </p:cNvPr>
          <p:cNvSpPr>
            <a:spLocks noGrp="1"/>
          </p:cNvSpPr>
          <p:nvPr>
            <p:ph sz="half" idx="11"/>
          </p:nvPr>
        </p:nvSpPr>
        <p:spPr/>
        <p:txBody>
          <a:bodyPr lIns="91440" tIns="45720" rIns="91440" bIns="45720" anchor="t"/>
          <a:lstStyle/>
          <a:p>
            <a:pPr marL="457200" indent="-457200">
              <a:buChar char="•"/>
            </a:pPr>
            <a:r>
              <a:rPr lang="en-US" dirty="0">
                <a:latin typeface="Lato"/>
                <a:ea typeface="Lato"/>
                <a:cs typeface="Lato"/>
              </a:rPr>
              <a:t>Images from video in the original</a:t>
            </a:r>
          </a:p>
          <a:p>
            <a:pPr marL="1143000" lvl="1"/>
            <a:r>
              <a:rPr lang="en-US" dirty="0">
                <a:latin typeface="Lato"/>
                <a:ea typeface="Lato"/>
                <a:cs typeface="Lato"/>
              </a:rPr>
              <a:t>Professionals walking in a facility</a:t>
            </a:r>
          </a:p>
          <a:p>
            <a:pPr marL="1143000" lvl="1"/>
            <a:r>
              <a:rPr lang="en-US" dirty="0">
                <a:latin typeface="Lato"/>
                <a:ea typeface="Lato"/>
                <a:cs typeface="Lato"/>
              </a:rPr>
              <a:t>people looking at a poster in the facility</a:t>
            </a:r>
            <a:endParaRPr lang="en-US" dirty="0">
              <a:ea typeface="Lato" panose="020F0502020204030203" pitchFamily="34" charset="0"/>
              <a:cs typeface="Lato" panose="020F0502020204030203" pitchFamily="34" charset="0"/>
            </a:endParaRPr>
          </a:p>
          <a:p>
            <a:pPr marL="1143000" lvl="1"/>
            <a:r>
              <a:rPr lang="en-US" dirty="0">
                <a:latin typeface="Lato"/>
                <a:ea typeface="Lato"/>
                <a:cs typeface="Lato"/>
              </a:rPr>
              <a:t>people standing in an alley with smiles and positive body language</a:t>
            </a:r>
            <a:endParaRPr lang="en-US" dirty="0">
              <a:ea typeface="Lato"/>
              <a:cs typeface="Lato"/>
            </a:endParaRPr>
          </a:p>
          <a:p>
            <a:pPr marL="1143000" lvl="1"/>
            <a:r>
              <a:rPr lang="en-US" dirty="0">
                <a:latin typeface="Lato"/>
                <a:ea typeface="Lato"/>
                <a:cs typeface="Lato"/>
              </a:rPr>
              <a:t> a woman describing her thoughts</a:t>
            </a:r>
            <a:endParaRPr lang="en-US" dirty="0">
              <a:ea typeface="Lato"/>
              <a:cs typeface="Lato"/>
            </a:endParaRPr>
          </a:p>
          <a:p>
            <a:pPr marL="1143000" lvl="1"/>
            <a:r>
              <a:rPr lang="en-US" dirty="0">
                <a:latin typeface="Lato"/>
                <a:ea typeface="Lato"/>
                <a:cs typeface="Lato"/>
              </a:rPr>
              <a:t>two professionals cheerfully talking </a:t>
            </a:r>
            <a:endParaRPr lang="en-US" dirty="0">
              <a:ea typeface="Lato"/>
              <a:cs typeface="Lato"/>
            </a:endParaRPr>
          </a:p>
          <a:p>
            <a:pPr marL="1143000" lvl="1"/>
            <a:r>
              <a:rPr lang="en-US" dirty="0">
                <a:latin typeface="Lato"/>
                <a:ea typeface="Lato"/>
                <a:cs typeface="Lato"/>
              </a:rPr>
              <a:t>goals and next steps</a:t>
            </a:r>
            <a:endParaRPr lang="en-US" dirty="0">
              <a:ea typeface="Lato"/>
              <a:cs typeface="Lato"/>
            </a:endParaRPr>
          </a:p>
          <a:p>
            <a:pPr marL="1143000" lvl="1"/>
            <a:r>
              <a:rPr lang="en-US" dirty="0">
                <a:latin typeface="Lato"/>
                <a:ea typeface="Lato"/>
                <a:cs typeface="Lato"/>
              </a:rPr>
              <a:t> professionals talking to each other in an alley.</a:t>
            </a:r>
            <a:endParaRPr lang="en-US">
              <a:ea typeface="Lato"/>
              <a:cs typeface="Lato"/>
            </a:endParaRPr>
          </a:p>
        </p:txBody>
      </p:sp>
    </p:spTree>
    <p:extLst>
      <p:ext uri="{BB962C8B-B14F-4D97-AF65-F5344CB8AC3E}">
        <p14:creationId xmlns:p14="http://schemas.microsoft.com/office/powerpoint/2010/main" val="319423514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141A03-D988-4FAD-8984-E87619DA8860}"/>
              </a:ext>
            </a:extLst>
          </p:cNvPr>
          <p:cNvSpPr>
            <a:spLocks noGrp="1"/>
          </p:cNvSpPr>
          <p:nvPr>
            <p:ph type="title"/>
          </p:nvPr>
        </p:nvSpPr>
        <p:spPr/>
        <p:txBody>
          <a:bodyPr>
            <a:normAutofit fontScale="90000"/>
          </a:bodyPr>
          <a:lstStyle/>
          <a:p>
            <a:r>
              <a:rPr lang="en-US" dirty="0"/>
              <a:t>Continental Tire – Collaborating</a:t>
            </a:r>
            <a:br>
              <a:rPr lang="en-US" dirty="0"/>
            </a:br>
            <a:r>
              <a:rPr lang="en-US" dirty="0"/>
              <a:t>for our state’s prosperous future</a:t>
            </a:r>
          </a:p>
        </p:txBody>
      </p:sp>
      <p:sp>
        <p:nvSpPr>
          <p:cNvPr id="4" name="Content Placeholder 3">
            <a:extLst>
              <a:ext uri="{FF2B5EF4-FFF2-40B4-BE49-F238E27FC236}">
                <a16:creationId xmlns:a16="http://schemas.microsoft.com/office/drawing/2014/main" id="{0F6DA658-0514-456A-B8EF-7283A883B554}"/>
              </a:ext>
            </a:extLst>
          </p:cNvPr>
          <p:cNvSpPr>
            <a:spLocks noGrp="1"/>
          </p:cNvSpPr>
          <p:nvPr>
            <p:ph sz="half" idx="11"/>
          </p:nvPr>
        </p:nvSpPr>
        <p:spPr/>
        <p:txBody>
          <a:bodyPr lIns="91440" tIns="45720" rIns="91440" bIns="45720" anchor="t"/>
          <a:lstStyle/>
          <a:p>
            <a:pPr marL="457200" indent="-457200">
              <a:buChar char="•"/>
            </a:pPr>
            <a:r>
              <a:rPr lang="en-US" dirty="0">
                <a:latin typeface="Lato"/>
                <a:ea typeface="Lato"/>
                <a:cs typeface="Lato"/>
              </a:rPr>
              <a:t>Images from video in the original</a:t>
            </a:r>
          </a:p>
          <a:p>
            <a:pPr marL="1143000" lvl="1"/>
            <a:r>
              <a:rPr lang="en-US" dirty="0">
                <a:latin typeface="Lato"/>
                <a:ea typeface="Lato"/>
                <a:cs typeface="Lato"/>
              </a:rPr>
              <a:t>Professionals standing in front of Continental Tire</a:t>
            </a:r>
          </a:p>
          <a:p>
            <a:pPr marL="1143000" lvl="1"/>
            <a:r>
              <a:rPr lang="en-US" dirty="0">
                <a:latin typeface="Lato"/>
                <a:ea typeface="Lato"/>
                <a:cs typeface="Lato"/>
              </a:rPr>
              <a:t> professionals keenly listening</a:t>
            </a:r>
            <a:endParaRPr lang="en-US" dirty="0">
              <a:ea typeface="Lato" panose="020F0502020204030203" pitchFamily="34" charset="0"/>
              <a:cs typeface="Lato" panose="020F0502020204030203" pitchFamily="34" charset="0"/>
            </a:endParaRPr>
          </a:p>
          <a:p>
            <a:pPr marL="1143000" lvl="1"/>
            <a:r>
              <a:rPr lang="en-US" dirty="0">
                <a:latin typeface="Lato"/>
                <a:ea typeface="Lato"/>
                <a:cs typeface="Lato"/>
              </a:rPr>
              <a:t> a man giving a presentation </a:t>
            </a:r>
            <a:endParaRPr lang="en-US" dirty="0">
              <a:ea typeface="Lato"/>
              <a:cs typeface="Lato"/>
            </a:endParaRPr>
          </a:p>
          <a:p>
            <a:pPr marL="1143000" lvl="1"/>
            <a:r>
              <a:rPr lang="en-US" dirty="0">
                <a:latin typeface="Lato"/>
                <a:ea typeface="Lato"/>
                <a:cs typeface="Lato"/>
              </a:rPr>
              <a:t>goals and next steps</a:t>
            </a:r>
            <a:endParaRPr lang="en-US" dirty="0">
              <a:ea typeface="Lato"/>
              <a:cs typeface="Lato"/>
            </a:endParaRPr>
          </a:p>
          <a:p>
            <a:pPr marL="1143000" lvl="1"/>
            <a:r>
              <a:rPr lang="en-US" dirty="0">
                <a:latin typeface="Lato"/>
                <a:ea typeface="Lato"/>
                <a:cs typeface="Lato"/>
              </a:rPr>
              <a:t>President Killeen talking </a:t>
            </a:r>
            <a:endParaRPr lang="en-US" dirty="0">
              <a:ea typeface="Lato"/>
              <a:cs typeface="Lato"/>
            </a:endParaRPr>
          </a:p>
        </p:txBody>
      </p:sp>
    </p:spTree>
    <p:extLst>
      <p:ext uri="{BB962C8B-B14F-4D97-AF65-F5344CB8AC3E}">
        <p14:creationId xmlns:p14="http://schemas.microsoft.com/office/powerpoint/2010/main" val="513942670"/>
      </p:ext>
    </p:extLst>
  </p:cSld>
  <p:clrMapOvr>
    <a:masterClrMapping/>
  </p:clrMapOvr>
  <p:transition spd="slow">
    <p:cover/>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30916</TotalTime>
  <Words>2894</Words>
  <Application>Microsoft Office PowerPoint</Application>
  <PresentationFormat>Widescreen</PresentationFormat>
  <Paragraphs>152</Paragraphs>
  <Slides>15</Slides>
  <Notes>15</Notes>
  <HiddenSlides>0</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2_Custom Design</vt:lpstr>
      <vt:lpstr>Office Theme</vt:lpstr>
      <vt:lpstr>PowerPoint Presentation</vt:lpstr>
      <vt:lpstr>The U of I System</vt:lpstr>
      <vt:lpstr>Partnerships</vt:lpstr>
      <vt:lpstr>The U of I System</vt:lpstr>
      <vt:lpstr>The U of I System</vt:lpstr>
      <vt:lpstr>Partnerships in Action – 2022 State Leadership Tour</vt:lpstr>
      <vt:lpstr>Chicago Superintendents’ Roundtable – Hearing from diverse voices</vt:lpstr>
      <vt:lpstr>Jackie Joyner-Kersey Foundation – Developing community-based pathways</vt:lpstr>
      <vt:lpstr>Continental Tire – Collaborating for our state’s prosperous future</vt:lpstr>
      <vt:lpstr>Inland river port – Elevating community well-being</vt:lpstr>
      <vt:lpstr>Partnerships in action – IIN, a vast network of opportunity</vt:lpstr>
      <vt:lpstr>Partnerships in action – Addressing cross-border challenges</vt:lpstr>
      <vt:lpstr>Partnership in action – strengthening innovation through global partnerships</vt:lpstr>
      <vt:lpstr>What Lies Ahead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Shubham Kumar</cp:lastModifiedBy>
  <cp:revision>235</cp:revision>
  <dcterms:created xsi:type="dcterms:W3CDTF">2021-03-01T19:31:35Z</dcterms:created>
  <dcterms:modified xsi:type="dcterms:W3CDTF">2022-11-21T17:48:08Z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