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notesSlides/notesSlide2.xml" ContentType="application/vnd.openxmlformats-officedocument.presentationml.notesSlide+xml"/>
  <Override PartName="/ppt/charts/chart2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3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4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5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6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7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0" r:id="rId1"/>
    <p:sldMasterId id="2147483694" r:id="rId2"/>
    <p:sldMasterId id="2147483713" r:id="rId3"/>
  </p:sldMasterIdLst>
  <p:notesMasterIdLst>
    <p:notesMasterId r:id="rId19"/>
  </p:notesMasterIdLst>
  <p:sldIdLst>
    <p:sldId id="324" r:id="rId4"/>
    <p:sldId id="543" r:id="rId5"/>
    <p:sldId id="546" r:id="rId6"/>
    <p:sldId id="547" r:id="rId7"/>
    <p:sldId id="538" r:id="rId8"/>
    <p:sldId id="548" r:id="rId9"/>
    <p:sldId id="557" r:id="rId10"/>
    <p:sldId id="550" r:id="rId11"/>
    <p:sldId id="539" r:id="rId12"/>
    <p:sldId id="556" r:id="rId13"/>
    <p:sldId id="551" r:id="rId14"/>
    <p:sldId id="541" r:id="rId15"/>
    <p:sldId id="552" r:id="rId16"/>
    <p:sldId id="553" r:id="rId17"/>
    <p:sldId id="554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Zehr, Sarah Marie" initials="ZSM" lastIdx="1" clrIdx="0"/>
  <p:cmAuthor id="2" name="Graham, Lorraine Paula" initials="GLP" lastIdx="1" clrIdx="1">
    <p:extLst>
      <p:ext uri="{19B8F6BF-5375-455C-9EA6-DF929625EA0E}">
        <p15:presenceInfo xmlns:p15="http://schemas.microsoft.com/office/powerpoint/2012/main" userId="S::lpgraham@illinois.edu::45a50b55-a1a1-4ad7-a346-c63d3513494c" providerId="AD"/>
      </p:ext>
    </p:extLst>
  </p:cmAuthor>
  <p:cmAuthor id="3" name="Ghosh, Avijit" initials="GA" lastIdx="4" clrIdx="2">
    <p:extLst>
      <p:ext uri="{19B8F6BF-5375-455C-9EA6-DF929625EA0E}">
        <p15:presenceInfo xmlns:p15="http://schemas.microsoft.com/office/powerpoint/2012/main" userId="S::ghosha@illinois.edu::ec7d7acd-7f98-4df6-a7f9-4f94768a6ec3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66"/>
    <a:srgbClr val="C00000"/>
    <a:srgbClr val="E84A27"/>
    <a:srgbClr val="0556AC"/>
    <a:srgbClr val="000000"/>
    <a:srgbClr val="ED7D31"/>
    <a:srgbClr val="4472C4"/>
    <a:srgbClr val="A7A9AC"/>
    <a:srgbClr val="5A5B5D"/>
    <a:srgbClr val="0556A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007" autoAdjust="0"/>
    <p:restoredTop sz="85054" autoAdjust="0"/>
  </p:normalViewPr>
  <p:slideViewPr>
    <p:cSldViewPr snapToGrid="0" snapToObjects="1">
      <p:cViewPr varScale="1">
        <p:scale>
          <a:sx n="94" d="100"/>
          <a:sy n="94" d="100"/>
        </p:scale>
        <p:origin x="1368" y="200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" Type="http://schemas.openxmlformats.org/officeDocument/2006/relationships/slideMaster" Target="slideMasters/slideMaster3.xml"/><Relationship Id="rId21" Type="http://schemas.openxmlformats.org/officeDocument/2006/relationships/presProps" Target="pres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theme" Target="theme/theme1.xml"/><Relationship Id="rId10" Type="http://schemas.openxmlformats.org/officeDocument/2006/relationships/slide" Target="slides/slide7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7421155791201174E-2"/>
          <c:y val="3.61533340941078E-2"/>
          <c:w val="0.76120970218487249"/>
          <c:h val="0.8475948115181254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Adjusted $s</c:v>
                </c:pt>
              </c:strCache>
            </c:strRef>
          </c:tx>
          <c:spPr>
            <a:gradFill>
              <a:gsLst>
                <a:gs pos="0">
                  <a:srgbClr val="0556AC"/>
                </a:gs>
                <a:gs pos="46000">
                  <a:schemeClr val="accent5">
                    <a:lumMod val="95000"/>
                    <a:lumOff val="5000"/>
                  </a:schemeClr>
                </a:gs>
                <a:gs pos="100000">
                  <a:schemeClr val="accent5">
                    <a:lumMod val="60000"/>
                  </a:schemeClr>
                </a:gs>
              </a:gsLst>
              <a:path path="circle">
                <a:fillToRect l="50000" t="130000" r="50000" b="-30000"/>
              </a:path>
            </a:gradFill>
          </c:spPr>
          <c:invertIfNegative val="0"/>
          <c:dPt>
            <c:idx val="6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6E1B-4459-804F-BBCAC940C5A6}"/>
              </c:ext>
            </c:extLst>
          </c:dPt>
          <c:dPt>
            <c:idx val="7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6E1B-4459-804F-BBCAC940C5A6}"/>
              </c:ext>
            </c:extLst>
          </c:dPt>
          <c:cat>
            <c:strRef>
              <c:f>Sheet1!$B$1:$Q$1</c:f>
              <c:strCache>
                <c:ptCount val="10"/>
                <c:pt idx="0">
                  <c:v>2010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  <c:pt idx="5">
                  <c:v>2019</c:v>
                </c:pt>
                <c:pt idx="6">
                  <c:v>2020</c:v>
                </c:pt>
                <c:pt idx="7">
                  <c:v>2021</c:v>
                </c:pt>
                <c:pt idx="8">
                  <c:v>2022</c:v>
                </c:pt>
                <c:pt idx="9">
                  <c:v>2023</c:v>
                </c:pt>
              </c:strCache>
            </c:strRef>
          </c:cat>
          <c:val>
            <c:numRef>
              <c:f>Sheet1!$B$2:$Q$2</c:f>
              <c:numCache>
                <c:formatCode>_(* #,##0.00_);_(* \(#,##0.00\);_(* "-"??_);_(@_)</c:formatCode>
                <c:ptCount val="10"/>
                <c:pt idx="0">
                  <c:v>994.32009560819392</c:v>
                </c:pt>
                <c:pt idx="1">
                  <c:v>774.14111464762527</c:v>
                </c:pt>
                <c:pt idx="2">
                  <c:v>213.27714660684205</c:v>
                </c:pt>
                <c:pt idx="3">
                  <c:v>757.86372609246587</c:v>
                </c:pt>
                <c:pt idx="4">
                  <c:v>660.42228333847913</c:v>
                </c:pt>
                <c:pt idx="5">
                  <c:v>662.68258603194317</c:v>
                </c:pt>
                <c:pt idx="6">
                  <c:v>688.73689823000257</c:v>
                </c:pt>
                <c:pt idx="7">
                  <c:v>653.50357072978613</c:v>
                </c:pt>
                <c:pt idx="8">
                  <c:v>637.59100000000001</c:v>
                </c:pt>
                <c:pt idx="9">
                  <c:v>683.19960000000003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6E1B-4459-804F-BBCAC940C5A6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Nominal $s</c:v>
                </c:pt>
              </c:strCache>
            </c:strRef>
          </c:tx>
          <c:spPr>
            <a:solidFill>
              <a:srgbClr val="0556AC"/>
            </a:solidFill>
          </c:spPr>
          <c:invertIfNegative val="0"/>
          <c:cat>
            <c:strRef>
              <c:f>Sheet1!$B$1:$Q$1</c:f>
              <c:strCache>
                <c:ptCount val="10"/>
                <c:pt idx="0">
                  <c:v>2010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  <c:pt idx="5">
                  <c:v>2019</c:v>
                </c:pt>
                <c:pt idx="6">
                  <c:v>2020</c:v>
                </c:pt>
                <c:pt idx="7">
                  <c:v>2021</c:v>
                </c:pt>
                <c:pt idx="8">
                  <c:v>2022</c:v>
                </c:pt>
                <c:pt idx="9">
                  <c:v>2023</c:v>
                </c:pt>
              </c:strCache>
            </c:strRef>
          </c:cat>
          <c:val>
            <c:numRef>
              <c:f>Sheet1!$B$3:$Q$3</c:f>
              <c:numCache>
                <c:formatCode>_(* #,##0.00_);_(* \(#,##0.00\);_(* "-"??_);_(@_)</c:formatCode>
                <c:ptCount val="10"/>
                <c:pt idx="0">
                  <c:v>759.24620000000004</c:v>
                </c:pt>
                <c:pt idx="1">
                  <c:v>647.18640000000005</c:v>
                </c:pt>
                <c:pt idx="2" formatCode="General">
                  <c:v>180.0941</c:v>
                </c:pt>
                <c:pt idx="3">
                  <c:v>650.34990000000005</c:v>
                </c:pt>
                <c:pt idx="4">
                  <c:v>583.0059</c:v>
                </c:pt>
                <c:pt idx="5">
                  <c:v>594.64490000000001</c:v>
                </c:pt>
                <c:pt idx="6">
                  <c:v>622.01499999999999</c:v>
                </c:pt>
                <c:pt idx="7">
                  <c:v>622.01499999999999</c:v>
                </c:pt>
                <c:pt idx="8">
                  <c:v>622.04</c:v>
                </c:pt>
                <c:pt idx="9">
                  <c:v>683.19960000000003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6E1B-4459-804F-BBCAC940C5A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99289424"/>
        <c:axId val="299290208"/>
      </c:barChart>
      <c:catAx>
        <c:axId val="29928942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>
                <a:latin typeface="+mn-lt"/>
                <a:cs typeface="Times New Roman" panose="02020603050405020304" pitchFamily="18" charset="0"/>
              </a:defRPr>
            </a:pPr>
            <a:endParaRPr lang="en-US"/>
          </a:p>
        </c:txPr>
        <c:crossAx val="299290208"/>
        <c:crosses val="autoZero"/>
        <c:auto val="1"/>
        <c:lblAlgn val="ctr"/>
        <c:lblOffset val="100"/>
        <c:noMultiLvlLbl val="0"/>
      </c:catAx>
      <c:valAx>
        <c:axId val="299290208"/>
        <c:scaling>
          <c:orientation val="minMax"/>
        </c:scaling>
        <c:delete val="0"/>
        <c:axPos val="l"/>
        <c:majorGridlines/>
        <c:numFmt formatCode="&quot;$&quot;#,##0" sourceLinked="0"/>
        <c:majorTickMark val="out"/>
        <c:minorTickMark val="none"/>
        <c:tickLblPos val="nextTo"/>
        <c:txPr>
          <a:bodyPr/>
          <a:lstStyle/>
          <a:p>
            <a:pPr>
              <a:defRPr>
                <a:latin typeface="+mn-lt"/>
                <a:cs typeface="Times New Roman" panose="02020603050405020304" pitchFamily="18" charset="0"/>
              </a:defRPr>
            </a:pPr>
            <a:endParaRPr lang="en-US"/>
          </a:p>
        </c:txPr>
        <c:crossAx val="299289424"/>
        <c:crosses val="autoZero"/>
        <c:crossBetween val="between"/>
        <c:majorUnit val="200"/>
      </c:valAx>
    </c:plotArea>
    <c:legend>
      <c:legendPos val="l"/>
      <c:layout>
        <c:manualLayout>
          <c:xMode val="edge"/>
          <c:yMode val="edge"/>
          <c:x val="0.85304270161755358"/>
          <c:y val="0.35348423342079566"/>
          <c:w val="0.12759488389585669"/>
          <c:h val="0.12663279826731122"/>
        </c:manualLayout>
      </c:layout>
      <c:overlay val="0"/>
      <c:txPr>
        <a:bodyPr/>
        <a:lstStyle/>
        <a:p>
          <a:pPr>
            <a:defRPr sz="1600"/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FY 2021</c:v>
                </c:pt>
              </c:strCache>
            </c:strRef>
          </c:tx>
          <c:spPr>
            <a:ln>
              <a:noFill/>
            </a:ln>
          </c:spPr>
          <c:dPt>
            <c:idx val="0"/>
            <c:bubble3D val="0"/>
            <c:spPr>
              <a:noFill/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586F-4E27-971C-2795389650AC}"/>
              </c:ext>
            </c:extLst>
          </c:dPt>
          <c:dPt>
            <c:idx val="1"/>
            <c:bubble3D val="0"/>
            <c:spPr>
              <a:noFill/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586F-4E27-971C-2795389650AC}"/>
              </c:ext>
            </c:extLst>
          </c:dPt>
          <c:dPt>
            <c:idx val="2"/>
            <c:bubble3D val="0"/>
            <c:spPr>
              <a:solidFill>
                <a:schemeClr val="accent1">
                  <a:lumMod val="75000"/>
                </a:scheme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586F-4E27-971C-2795389650AC}"/>
              </c:ext>
            </c:extLst>
          </c:dPt>
          <c:dPt>
            <c:idx val="3"/>
            <c:bubble3D val="0"/>
            <c:spPr>
              <a:solidFill>
                <a:schemeClr val="accent1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586F-4E27-971C-2795389650AC}"/>
              </c:ext>
            </c:extLst>
          </c:dPt>
          <c:dPt>
            <c:idx val="4"/>
            <c:bubble3D val="0"/>
            <c:spPr>
              <a:noFill/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586F-4E27-971C-2795389650AC}"/>
              </c:ext>
            </c:extLst>
          </c:dPt>
          <c:dPt>
            <c:idx val="5"/>
            <c:bubble3D val="0"/>
            <c:spPr>
              <a:noFill/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B-586F-4E27-971C-2795389650AC}"/>
              </c:ext>
            </c:extLst>
          </c:dPt>
          <c:dPt>
            <c:idx val="6"/>
            <c:bubble3D val="0"/>
            <c:spPr>
              <a:noFill/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D-586F-4E27-971C-2795389650AC}"/>
              </c:ext>
            </c:extLst>
          </c:dPt>
          <c:dPt>
            <c:idx val="7"/>
            <c:bubble3D val="0"/>
            <c:spPr>
              <a:noFill/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F-586F-4E27-971C-2795389650AC}"/>
              </c:ext>
            </c:extLst>
          </c:dPt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586F-4E27-971C-2795389650AC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586F-4E27-971C-2795389650AC}"/>
                </c:ext>
              </c:extLst>
            </c:dLbl>
            <c:dLbl>
              <c:idx val="2"/>
              <c:layout>
                <c:manualLayout>
                  <c:x val="-0.115055985814429"/>
                  <c:y val="2.9083394458078002E-3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586F-4E27-971C-2795389650AC}"/>
                </c:ext>
              </c:extLst>
            </c:dLbl>
            <c:dLbl>
              <c:idx val="3"/>
              <c:layout>
                <c:manualLayout>
                  <c:x val="6.101385160413325E-3"/>
                  <c:y val="5.2350110024542158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3494083648803885"/>
                      <c:h val="0.17676887151620438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7-586F-4E27-971C-2795389650AC}"/>
                </c:ext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586F-4E27-971C-2795389650AC}"/>
                </c:ext>
              </c:extLst>
            </c:dLbl>
            <c:dLbl>
              <c:idx val="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586F-4E27-971C-2795389650AC}"/>
                </c:ext>
              </c:extLst>
            </c:dLbl>
            <c:dLbl>
              <c:idx val="6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586F-4E27-971C-2795389650AC}"/>
                </c:ext>
              </c:extLst>
            </c:dLbl>
            <c:dLbl>
              <c:idx val="7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586F-4E27-971C-2795389650AC}"/>
                </c:ext>
              </c:extLst>
            </c:dLbl>
            <c:dLbl>
              <c:idx val="8"/>
              <c:layout>
                <c:manualLayout>
                  <c:x val="9.7222222222222196E-2"/>
                  <c:y val="0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0-586F-4E27-971C-2795389650A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2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defRPr>
                </a:pPr>
                <a:endParaRPr lang="en-US"/>
              </a:p>
            </c:txPr>
            <c:dLblPos val="outEnd"/>
            <c:showLegendKey val="0"/>
            <c:showVal val="0"/>
            <c:showCatName val="1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Sheet1!$A$2:$A$8</c:f>
              <c:strCache>
                <c:ptCount val="7"/>
                <c:pt idx="0">
                  <c:v>PELL</c:v>
                </c:pt>
                <c:pt idx="1">
                  <c:v>MAP</c:v>
                </c:pt>
                <c:pt idx="2">
                  <c:v>Institutional Grants, Scholarships, Fellowships</c:v>
                </c:pt>
                <c:pt idx="3">
                  <c:v>Tuition Waivers</c:v>
                </c:pt>
                <c:pt idx="4">
                  <c:v>Other</c:v>
                </c:pt>
                <c:pt idx="5">
                  <c:v>Other Fed/State</c:v>
                </c:pt>
                <c:pt idx="6">
                  <c:v>CARES</c:v>
                </c:pt>
              </c:strCache>
            </c:strRef>
          </c:cat>
          <c:val>
            <c:numRef>
              <c:f>Sheet1!$B$2:$B$8</c:f>
              <c:numCache>
                <c:formatCode>General</c:formatCode>
                <c:ptCount val="7"/>
                <c:pt idx="0">
                  <c:v>102.33029999999999</c:v>
                </c:pt>
                <c:pt idx="1">
                  <c:v>103.0163</c:v>
                </c:pt>
                <c:pt idx="2">
                  <c:v>215.7311</c:v>
                </c:pt>
                <c:pt idx="3">
                  <c:v>45.398000000000003</c:v>
                </c:pt>
                <c:pt idx="4">
                  <c:v>17.8886</c:v>
                </c:pt>
                <c:pt idx="5">
                  <c:v>20.517499999999998</c:v>
                </c:pt>
                <c:pt idx="6">
                  <c:v>34.884500000000003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1-586F-4E27-971C-2795389650A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3015385134881936"/>
          <c:y val="3.6324930675034742E-2"/>
          <c:w val="0.486127188338907"/>
          <c:h val="0.81101656081761397"/>
        </c:manualLayout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FY 2021</c:v>
                </c:pt>
              </c:strCache>
            </c:strRef>
          </c:tx>
          <c:spPr>
            <a:ln>
              <a:noFill/>
            </a:ln>
          </c:spPr>
          <c:dPt>
            <c:idx val="0"/>
            <c:bubble3D val="0"/>
            <c:spPr>
              <a:solidFill>
                <a:schemeClr val="accent6">
                  <a:lumMod val="60000"/>
                  <a:lumOff val="40000"/>
                </a:scheme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A6CA-40AA-B0F7-99E17D7E3882}"/>
              </c:ext>
            </c:extLst>
          </c:dPt>
          <c:dPt>
            <c:idx val="1"/>
            <c:bubble3D val="0"/>
            <c:spPr>
              <a:solidFill>
                <a:schemeClr val="accent6">
                  <a:lumMod val="40000"/>
                  <a:lumOff val="60000"/>
                </a:scheme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A6CA-40AA-B0F7-99E17D7E3882}"/>
              </c:ext>
            </c:extLst>
          </c:dPt>
          <c:dPt>
            <c:idx val="2"/>
            <c:bubble3D val="0"/>
            <c:spPr>
              <a:noFill/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A6CA-40AA-B0F7-99E17D7E3882}"/>
              </c:ext>
            </c:extLst>
          </c:dPt>
          <c:dPt>
            <c:idx val="3"/>
            <c:bubble3D val="0"/>
            <c:spPr>
              <a:noFill/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A6CA-40AA-B0F7-99E17D7E3882}"/>
              </c:ext>
            </c:extLst>
          </c:dPt>
          <c:dPt>
            <c:idx val="4"/>
            <c:bubble3D val="0"/>
            <c:spPr>
              <a:solidFill>
                <a:schemeClr val="accent6">
                  <a:lumMod val="50000"/>
                </a:scheme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A6CA-40AA-B0F7-99E17D7E3882}"/>
              </c:ext>
            </c:extLst>
          </c:dPt>
          <c:dPt>
            <c:idx val="5"/>
            <c:bubble3D val="0"/>
            <c:spPr>
              <a:solidFill>
                <a:schemeClr val="accent6">
                  <a:lumMod val="75000"/>
                </a:scheme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B-A6CA-40AA-B0F7-99E17D7E3882}"/>
              </c:ext>
            </c:extLst>
          </c:dPt>
          <c:dPt>
            <c:idx val="6"/>
            <c:bubble3D val="0"/>
            <c:spPr>
              <a:solidFill>
                <a:schemeClr val="accent6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D-A6CA-40AA-B0F7-99E17D7E3882}"/>
              </c:ext>
            </c:extLst>
          </c:dPt>
          <c:dPt>
            <c:idx val="7"/>
            <c:bubble3D val="0"/>
            <c:spPr>
              <a:solidFill>
                <a:schemeClr val="accent6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F-A6CA-40AA-B0F7-99E17D7E3882}"/>
              </c:ext>
            </c:extLst>
          </c:dPt>
          <c:dLbls>
            <c:dLbl>
              <c:idx val="0"/>
              <c:layout>
                <c:manualLayout>
                  <c:x val="1.2916825723125096E-2"/>
                  <c:y val="1.3416375966307232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97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A6CA-40AA-B0F7-99E17D7E3882}"/>
                </c:ext>
              </c:extLst>
            </c:dLbl>
            <c:dLbl>
              <c:idx val="1"/>
              <c:layout>
                <c:manualLayout>
                  <c:x val="9.1446310844157004E-3"/>
                  <c:y val="-3.58479172053012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97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A6CA-40AA-B0F7-99E17D7E3882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A6CA-40AA-B0F7-99E17D7E3882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A6CA-40AA-B0F7-99E17D7E3882}"/>
                </c:ext>
              </c:extLst>
            </c:dLbl>
            <c:dLbl>
              <c:idx val="4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A6CA-40AA-B0F7-99E17D7E3882}"/>
                </c:ext>
              </c:extLst>
            </c:dLbl>
            <c:dLbl>
              <c:idx val="5"/>
              <c:delete val="1"/>
              <c:extLst>
                <c:ext xmlns:c15="http://schemas.microsoft.com/office/drawing/2012/chart" uri="{CE6537A1-D6FC-4f65-9D91-7224C49458BB}">
                  <c15:layout>
                    <c:manualLayout>
                      <c:w val="0.14123156575109172"/>
                      <c:h val="6.7072490704191412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B-A6CA-40AA-B0F7-99E17D7E3882}"/>
                </c:ext>
              </c:extLst>
            </c:dLbl>
            <c:dLbl>
              <c:idx val="6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A6CA-40AA-B0F7-99E17D7E3882}"/>
                </c:ext>
              </c:extLst>
            </c:dLbl>
            <c:dLbl>
              <c:idx val="7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A6CA-40AA-B0F7-99E17D7E3882}"/>
                </c:ext>
              </c:extLst>
            </c:dLbl>
            <c:dLbl>
              <c:idx val="8"/>
              <c:layout>
                <c:manualLayout>
                  <c:x val="9.7222222222222196E-2"/>
                  <c:y val="0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0-A6CA-40AA-B0F7-99E17D7E388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accent3">
                        <a:lumMod val="50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defRPr>
                </a:pPr>
                <a:endParaRPr lang="en-US"/>
              </a:p>
            </c:txPr>
            <c:dLblPos val="outEnd"/>
            <c:showLegendKey val="0"/>
            <c:showVal val="0"/>
            <c:showCatName val="1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Sheet1!$A$2:$A$8</c:f>
              <c:strCache>
                <c:ptCount val="7"/>
                <c:pt idx="0">
                  <c:v>PELL</c:v>
                </c:pt>
                <c:pt idx="1">
                  <c:v>MAP</c:v>
                </c:pt>
                <c:pt idx="2">
                  <c:v>Institutional Grants, Scholarships, Fellowships</c:v>
                </c:pt>
                <c:pt idx="3">
                  <c:v>Tuition Waivers</c:v>
                </c:pt>
                <c:pt idx="4">
                  <c:v>Other</c:v>
                </c:pt>
                <c:pt idx="5">
                  <c:v>Other Fed/State</c:v>
                </c:pt>
                <c:pt idx="6">
                  <c:v>CARES</c:v>
                </c:pt>
              </c:strCache>
            </c:strRef>
          </c:cat>
          <c:val>
            <c:numRef>
              <c:f>Sheet1!$B$2:$B$8</c:f>
              <c:numCache>
                <c:formatCode>General</c:formatCode>
                <c:ptCount val="7"/>
                <c:pt idx="0">
                  <c:v>102.33029999999999</c:v>
                </c:pt>
                <c:pt idx="1">
                  <c:v>103.0163</c:v>
                </c:pt>
                <c:pt idx="2">
                  <c:v>215.7311</c:v>
                </c:pt>
                <c:pt idx="3">
                  <c:v>45.398000000000003</c:v>
                </c:pt>
                <c:pt idx="4">
                  <c:v>17.8886</c:v>
                </c:pt>
                <c:pt idx="5">
                  <c:v>20.517499999999998</c:v>
                </c:pt>
                <c:pt idx="6">
                  <c:v>34.884500000000003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1-A6CA-40AA-B0F7-99E17D7E388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5"/>
    </mc:Choice>
    <mc:Fallback>
      <c:style val="5"/>
    </mc:Fallback>
  </mc:AlternateContent>
  <c:chart>
    <c:autoTitleDeleted val="1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MAP</c:v>
                </c:pt>
              </c:strCache>
            </c:strRef>
          </c:tx>
          <c:spPr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Sheet1!$B$1:$C$1</c:f>
              <c:strCache>
                <c:ptCount val="2"/>
                <c:pt idx="0">
                  <c:v>FY 2011</c:v>
                </c:pt>
                <c:pt idx="1">
                  <c:v>FY 2021</c:v>
                </c:pt>
              </c:strCache>
            </c:strRef>
          </c:cat>
          <c:val>
            <c:numRef>
              <c:f>Sheet1!$B$2:$C$2</c:f>
              <c:numCache>
                <c:formatCode>General</c:formatCode>
                <c:ptCount val="2"/>
                <c:pt idx="0">
                  <c:v>58.997999999999998</c:v>
                </c:pt>
                <c:pt idx="1">
                  <c:v>103.0163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E9A-45C1-9888-B3937C56A20F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PELL</c:v>
                </c:pt>
              </c:strCache>
            </c:strRef>
          </c:tx>
          <c:spPr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cat>
            <c:strRef>
              <c:f>Sheet1!$B$1:$C$1</c:f>
              <c:strCache>
                <c:ptCount val="2"/>
                <c:pt idx="0">
                  <c:v>FY 2011</c:v>
                </c:pt>
                <c:pt idx="1">
                  <c:v>FY 2021</c:v>
                </c:pt>
              </c:strCache>
            </c:strRef>
          </c:cat>
          <c:val>
            <c:numRef>
              <c:f>Sheet1!$B$3:$C$3</c:f>
              <c:numCache>
                <c:formatCode>General</c:formatCode>
                <c:ptCount val="2"/>
                <c:pt idx="0">
                  <c:v>68.106899999999996</c:v>
                </c:pt>
                <c:pt idx="1">
                  <c:v>102.33029999999999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E9A-45C1-9888-B3937C56A20F}"/>
            </c:ext>
          </c:extLst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CARES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cat>
            <c:strRef>
              <c:f>Sheet1!$B$1:$C$1</c:f>
              <c:strCache>
                <c:ptCount val="2"/>
                <c:pt idx="0">
                  <c:v>FY 2011</c:v>
                </c:pt>
                <c:pt idx="1">
                  <c:v>FY 2021</c:v>
                </c:pt>
              </c:strCache>
            </c:strRef>
          </c:cat>
          <c:val>
            <c:numRef>
              <c:f>Sheet1!$B$4:$C$4</c:f>
              <c:numCache>
                <c:formatCode>General</c:formatCode>
                <c:ptCount val="2"/>
                <c:pt idx="0">
                  <c:v>0</c:v>
                </c:pt>
                <c:pt idx="1">
                  <c:v>34.884500000000003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4E9A-45C1-9888-B3937C56A20F}"/>
            </c:ext>
          </c:extLst>
        </c:ser>
        <c:ser>
          <c:idx val="3"/>
          <c:order val="3"/>
          <c:tx>
            <c:strRef>
              <c:f>Sheet1!$A$5</c:f>
              <c:strCache>
                <c:ptCount val="1"/>
                <c:pt idx="0">
                  <c:v>Other Fed/State Scholarships, Grants, Fellowships</c:v>
                </c:pt>
              </c:strCache>
            </c:strRef>
          </c:tx>
          <c:spPr>
            <a:solidFill>
              <a:schemeClr val="accent6">
                <a:lumMod val="75000"/>
              </a:schemeClr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6">
                  <a:lumMod val="7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4-4E9A-45C1-9888-B3937C56A20F}"/>
              </c:ext>
            </c:extLst>
          </c:dPt>
          <c:cat>
            <c:strRef>
              <c:f>Sheet1!$B$1:$C$1</c:f>
              <c:strCache>
                <c:ptCount val="2"/>
                <c:pt idx="0">
                  <c:v>FY 2011</c:v>
                </c:pt>
                <c:pt idx="1">
                  <c:v>FY 2021</c:v>
                </c:pt>
              </c:strCache>
            </c:strRef>
          </c:cat>
          <c:val>
            <c:numRef>
              <c:f>Sheet1!$B$5:$C$5</c:f>
              <c:numCache>
                <c:formatCode>General</c:formatCode>
                <c:ptCount val="2"/>
                <c:pt idx="0">
                  <c:v>22.474499999999999</c:v>
                </c:pt>
                <c:pt idx="1">
                  <c:v>20.517499999999998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4E9A-45C1-9888-B3937C56A20F}"/>
            </c:ext>
          </c:extLst>
        </c:ser>
        <c:ser>
          <c:idx val="4"/>
          <c:order val="4"/>
          <c:tx>
            <c:strRef>
              <c:f>Sheet1!$A$6</c:f>
              <c:strCache>
                <c:ptCount val="1"/>
                <c:pt idx="0">
                  <c:v>Other Sources Scholarships, Grants</c:v>
                </c:pt>
              </c:strCache>
            </c:strRef>
          </c:tx>
          <c:spPr>
            <a:solidFill>
              <a:schemeClr val="accent6">
                <a:lumMod val="50000"/>
              </a:schemeClr>
            </a:solidFill>
            <a:ln>
              <a:noFill/>
            </a:ln>
            <a:effectLst/>
          </c:spPr>
          <c:invertIfNegative val="0"/>
          <c:cat>
            <c:strRef>
              <c:f>Sheet1!$B$1:$C$1</c:f>
              <c:strCache>
                <c:ptCount val="2"/>
                <c:pt idx="0">
                  <c:v>FY 2011</c:v>
                </c:pt>
                <c:pt idx="1">
                  <c:v>FY 2021</c:v>
                </c:pt>
              </c:strCache>
            </c:strRef>
          </c:cat>
          <c:val>
            <c:numRef>
              <c:f>Sheet1!$B$6:$C$6</c:f>
              <c:numCache>
                <c:formatCode>General</c:formatCode>
                <c:ptCount val="2"/>
                <c:pt idx="0">
                  <c:v>15.821899999999999</c:v>
                </c:pt>
                <c:pt idx="1">
                  <c:v>17.8886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4E9A-45C1-9888-B3937C56A20F}"/>
            </c:ext>
          </c:extLst>
        </c:ser>
        <c:ser>
          <c:idx val="5"/>
          <c:order val="5"/>
          <c:tx>
            <c:strRef>
              <c:f>Sheet1!$A$7</c:f>
              <c:strCache>
                <c:ptCount val="1"/>
                <c:pt idx="0">
                  <c:v>Other Institutional Grants, Scholarships, Fellowships</c:v>
                </c:pt>
              </c:strCache>
            </c:strRef>
          </c:tx>
          <c:spPr>
            <a:solidFill>
              <a:schemeClr val="accent1">
                <a:lumMod val="75000"/>
              </a:schemeClr>
            </a:solidFill>
            <a:ln>
              <a:noFill/>
            </a:ln>
            <a:effectLst/>
          </c:spPr>
          <c:invertIfNegative val="0"/>
          <c:cat>
            <c:strRef>
              <c:f>Sheet1!$B$1:$C$1</c:f>
              <c:strCache>
                <c:ptCount val="2"/>
                <c:pt idx="0">
                  <c:v>FY 2011</c:v>
                </c:pt>
                <c:pt idx="1">
                  <c:v>FY 2021</c:v>
                </c:pt>
              </c:strCache>
            </c:strRef>
          </c:cat>
          <c:val>
            <c:numRef>
              <c:f>Sheet1!$B$7:$C$7</c:f>
              <c:numCache>
                <c:formatCode>General</c:formatCode>
                <c:ptCount val="2"/>
                <c:pt idx="0" formatCode="#,##0.000">
                  <c:v>96.52600000000001</c:v>
                </c:pt>
                <c:pt idx="1">
                  <c:v>215.7311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4E9A-45C1-9888-B3937C56A20F}"/>
            </c:ext>
          </c:extLst>
        </c:ser>
        <c:ser>
          <c:idx val="6"/>
          <c:order val="6"/>
          <c:tx>
            <c:strRef>
              <c:f>Sheet1!$A$8</c:f>
              <c:strCache>
                <c:ptCount val="1"/>
                <c:pt idx="0">
                  <c:v>Waivers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Sheet1!$B$1:$C$1</c:f>
              <c:strCache>
                <c:ptCount val="2"/>
                <c:pt idx="0">
                  <c:v>FY 2011</c:v>
                </c:pt>
                <c:pt idx="1">
                  <c:v>FY 2021</c:v>
                </c:pt>
              </c:strCache>
            </c:strRef>
          </c:cat>
          <c:val>
            <c:numRef>
              <c:f>Sheet1!$B$8:$C$8</c:f>
              <c:numCache>
                <c:formatCode>General</c:formatCode>
                <c:ptCount val="2"/>
                <c:pt idx="0">
                  <c:v>42.713200000000001</c:v>
                </c:pt>
                <c:pt idx="1">
                  <c:v>45.398000000000003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4E9A-45C1-9888-B3937C56A20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100"/>
        <c:axId val="245126760"/>
        <c:axId val="245127144"/>
      </c:barChart>
      <c:catAx>
        <c:axId val="24512676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rgbClr val="003366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pPr>
            <a:endParaRPr lang="en-US"/>
          </a:p>
        </c:txPr>
        <c:crossAx val="245127144"/>
        <c:crosses val="autoZero"/>
        <c:auto val="1"/>
        <c:lblAlgn val="ctr"/>
        <c:lblOffset val="100"/>
        <c:noMultiLvlLbl val="0"/>
      </c:catAx>
      <c:valAx>
        <c:axId val="24512714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rgbClr val="003366"/>
              </a:solidFill>
              <a:round/>
            </a:ln>
            <a:effectLst/>
          </c:spPr>
        </c:majorGridlines>
        <c:numFmt formatCode="&quot;$&quot;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pPr>
            <a:endParaRPr lang="en-US"/>
          </a:p>
        </c:txPr>
        <c:crossAx val="245126760"/>
        <c:crosses val="autoZero"/>
        <c:crossBetween val="between"/>
        <c:majorUnit val="100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spPr>
            <a:solidFill>
              <a:srgbClr val="E84A27"/>
            </a:solidFill>
          </c:spPr>
          <c:dPt>
            <c:idx val="0"/>
            <c:bubble3D val="0"/>
            <c:spPr>
              <a:solidFill>
                <a:srgbClr val="E84A27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67B2-49A9-8214-EF518CAA1B86}"/>
              </c:ext>
            </c:extLst>
          </c:dPt>
          <c:dPt>
            <c:idx val="1"/>
            <c:bubble3D val="0"/>
            <c:spPr>
              <a:solidFill>
                <a:schemeClr val="tx1">
                  <a:lumMod val="50000"/>
                  <a:lumOff val="5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67B2-49A9-8214-EF518CAA1B86}"/>
              </c:ext>
            </c:extLst>
          </c:dPt>
          <c:cat>
            <c:numRef>
              <c:f>Sheet1!$A$2:$A$3</c:f>
              <c:numCache>
                <c:formatCode>General</c:formatCode>
                <c:ptCount val="2"/>
              </c:numCache>
            </c:numRef>
          </c:cat>
          <c:val>
            <c:numRef>
              <c:f>Sheet1!$B$2:$B$3</c:f>
              <c:numCache>
                <c:formatCode>General</c:formatCode>
                <c:ptCount val="2"/>
                <c:pt idx="0">
                  <c:v>62</c:v>
                </c:pt>
                <c:pt idx="1">
                  <c:v>38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67B2-49A9-8214-EF518CAA1B8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2"/>
      </c:doughnut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spPr>
            <a:solidFill>
              <a:srgbClr val="C00000"/>
            </a:solidFill>
          </c:spPr>
          <c:dPt>
            <c:idx val="0"/>
            <c:bubble3D val="0"/>
            <c:spPr>
              <a:solidFill>
                <a:srgbClr val="C00000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766C-45D0-A32E-128B3332C224}"/>
              </c:ext>
            </c:extLst>
          </c:dPt>
          <c:dPt>
            <c:idx val="1"/>
            <c:bubble3D val="0"/>
            <c:spPr>
              <a:solidFill>
                <a:schemeClr val="tx1">
                  <a:lumMod val="50000"/>
                  <a:lumOff val="5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766C-45D0-A32E-128B3332C224}"/>
              </c:ext>
            </c:extLst>
          </c:dPt>
          <c:cat>
            <c:numRef>
              <c:f>Sheet1!$A$2:$A$3</c:f>
              <c:numCache>
                <c:formatCode>General</c:formatCode>
                <c:ptCount val="2"/>
              </c:numCache>
            </c:numRef>
          </c:cat>
          <c:val>
            <c:numRef>
              <c:f>Sheet1!$B$2:$B$3</c:f>
              <c:numCache>
                <c:formatCode>General</c:formatCode>
                <c:ptCount val="2"/>
                <c:pt idx="0">
                  <c:v>71</c:v>
                </c:pt>
                <c:pt idx="1">
                  <c:v>29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766C-45D0-A32E-128B3332C22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2"/>
      </c:doughnutChart>
      <c:spPr>
        <a:noFill/>
        <a:ln w="25400"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spPr>
            <a:solidFill>
              <a:srgbClr val="003366"/>
            </a:solidFill>
          </c:spPr>
          <c:dPt>
            <c:idx val="0"/>
            <c:bubble3D val="0"/>
            <c:spPr>
              <a:solidFill>
                <a:srgbClr val="003366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E6AC-4DAB-B16B-557E157EDD5F}"/>
              </c:ext>
            </c:extLst>
          </c:dPt>
          <c:dPt>
            <c:idx val="1"/>
            <c:bubble3D val="0"/>
            <c:spPr>
              <a:solidFill>
                <a:schemeClr val="tx1">
                  <a:lumMod val="50000"/>
                  <a:lumOff val="5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E6AC-4DAB-B16B-557E157EDD5F}"/>
              </c:ext>
            </c:extLst>
          </c:dPt>
          <c:cat>
            <c:numRef>
              <c:f>Sheet1!$A$2:$A$3</c:f>
              <c:numCache>
                <c:formatCode>General</c:formatCode>
                <c:ptCount val="2"/>
              </c:numCache>
            </c:numRef>
          </c:cat>
          <c:val>
            <c:numRef>
              <c:f>Sheet1!$B$2:$B$3</c:f>
              <c:numCache>
                <c:formatCode>General</c:formatCode>
                <c:ptCount val="2"/>
                <c:pt idx="0">
                  <c:v>81</c:v>
                </c:pt>
                <c:pt idx="1">
                  <c:v>19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E6AC-4DAB-B16B-557E157EDD5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2"/>
      </c:doughnut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withinLinearReversed" id="23">
  <a:schemeClr val="accent3"/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F193F41-7CD7-47E7-9A27-C0421F617E3E}" type="doc">
      <dgm:prSet loTypeId="urn:microsoft.com/office/officeart/2005/8/layout/hChevron3" loCatId="process" qsTypeId="urn:microsoft.com/office/officeart/2005/8/quickstyle/simple1" qsCatId="simple" csTypeId="urn:microsoft.com/office/officeart/2005/8/colors/accent1_2" csCatId="accent1" phldr="1"/>
      <dgm:spPr/>
    </dgm:pt>
    <dgm:pt modelId="{C5B2C704-A25F-42C7-9590-F660500C89A7}">
      <dgm:prSet phldrT="[Text]" custT="1"/>
      <dgm:spPr/>
      <dgm:t>
        <a:bodyPr lIns="0" tIns="0" rIns="0" bIns="0"/>
        <a:lstStyle/>
        <a:p>
          <a:r>
            <a:rPr lang="en-US" sz="1800" dirty="0"/>
            <a:t>Introductory </a:t>
          </a:r>
          <a:br>
            <a:rPr lang="en-US" sz="1800" dirty="0"/>
          </a:br>
          <a:r>
            <a:rPr lang="en-US" sz="1800" dirty="0"/>
            <a:t>curriculum</a:t>
          </a:r>
        </a:p>
      </dgm:t>
    </dgm:pt>
    <dgm:pt modelId="{45044A37-1B19-465F-BB51-048985E59B36}" type="parTrans" cxnId="{4C4E6CE2-F716-493D-A7EE-35FC4621DFBD}">
      <dgm:prSet/>
      <dgm:spPr/>
      <dgm:t>
        <a:bodyPr/>
        <a:lstStyle/>
        <a:p>
          <a:endParaRPr lang="en-US"/>
        </a:p>
      </dgm:t>
    </dgm:pt>
    <dgm:pt modelId="{298FB201-D35B-4786-A479-8DFF500DD1C8}" type="sibTrans" cxnId="{4C4E6CE2-F716-493D-A7EE-35FC4621DFBD}">
      <dgm:prSet/>
      <dgm:spPr/>
      <dgm:t>
        <a:bodyPr/>
        <a:lstStyle/>
        <a:p>
          <a:endParaRPr lang="en-US"/>
        </a:p>
      </dgm:t>
    </dgm:pt>
    <dgm:pt modelId="{CBDED5E6-DD53-41C9-ABBC-582110ACB646}">
      <dgm:prSet phldrT="[Text]" custT="1"/>
      <dgm:spPr/>
      <dgm:t>
        <a:bodyPr lIns="0" tIns="0" rIns="0" bIns="0"/>
        <a:lstStyle/>
        <a:p>
          <a:r>
            <a:rPr lang="en-US" sz="1800" dirty="0"/>
            <a:t>Collaboration and mentoring</a:t>
          </a:r>
        </a:p>
      </dgm:t>
    </dgm:pt>
    <dgm:pt modelId="{55F6561B-ADD9-4C16-B67F-A020756B10C9}" type="parTrans" cxnId="{7308B36B-2757-4A2B-9D0B-1BFF8F0B7AE8}">
      <dgm:prSet/>
      <dgm:spPr/>
      <dgm:t>
        <a:bodyPr/>
        <a:lstStyle/>
        <a:p>
          <a:endParaRPr lang="en-US"/>
        </a:p>
      </dgm:t>
    </dgm:pt>
    <dgm:pt modelId="{97FB83AD-CDC6-4780-A56A-14ACD1A01CD2}" type="sibTrans" cxnId="{7308B36B-2757-4A2B-9D0B-1BFF8F0B7AE8}">
      <dgm:prSet/>
      <dgm:spPr/>
      <dgm:t>
        <a:bodyPr/>
        <a:lstStyle/>
        <a:p>
          <a:endParaRPr lang="en-US"/>
        </a:p>
      </dgm:t>
    </dgm:pt>
    <dgm:pt modelId="{8DEC5E25-2D12-446A-AB11-D25F165650F1}">
      <dgm:prSet phldrT="[Text]" custT="1"/>
      <dgm:spPr/>
      <dgm:t>
        <a:bodyPr tIns="0" rIns="0" bIns="0"/>
        <a:lstStyle/>
        <a:p>
          <a:r>
            <a:rPr lang="en-US" sz="1800" dirty="0"/>
            <a:t>Personalized advising</a:t>
          </a:r>
        </a:p>
      </dgm:t>
    </dgm:pt>
    <dgm:pt modelId="{AF7651D9-CC80-4612-855D-1660143C6A98}" type="parTrans" cxnId="{AF46EEBB-D5ED-45DA-A688-5FACDBC76736}">
      <dgm:prSet/>
      <dgm:spPr/>
      <dgm:t>
        <a:bodyPr/>
        <a:lstStyle/>
        <a:p>
          <a:endParaRPr lang="en-US"/>
        </a:p>
      </dgm:t>
    </dgm:pt>
    <dgm:pt modelId="{911C4F59-25EF-494B-9CB5-D43F58E2BC0A}" type="sibTrans" cxnId="{AF46EEBB-D5ED-45DA-A688-5FACDBC76736}">
      <dgm:prSet/>
      <dgm:spPr/>
      <dgm:t>
        <a:bodyPr/>
        <a:lstStyle/>
        <a:p>
          <a:endParaRPr lang="en-US"/>
        </a:p>
      </dgm:t>
    </dgm:pt>
    <dgm:pt modelId="{99783E63-DBB1-4DE8-A05C-23FFB6F37FEC}" type="pres">
      <dgm:prSet presAssocID="{3F193F41-7CD7-47E7-9A27-C0421F617E3E}" presName="Name0" presStyleCnt="0">
        <dgm:presLayoutVars>
          <dgm:dir/>
          <dgm:resizeHandles val="exact"/>
        </dgm:presLayoutVars>
      </dgm:prSet>
      <dgm:spPr/>
    </dgm:pt>
    <dgm:pt modelId="{9A8110C1-004D-4149-9B89-E7911381F940}" type="pres">
      <dgm:prSet presAssocID="{C5B2C704-A25F-42C7-9590-F660500C89A7}" presName="parTxOnly" presStyleLbl="node1" presStyleIdx="0" presStyleCnt="3" custScaleY="117169">
        <dgm:presLayoutVars>
          <dgm:bulletEnabled val="1"/>
        </dgm:presLayoutVars>
      </dgm:prSet>
      <dgm:spPr/>
    </dgm:pt>
    <dgm:pt modelId="{09BBA308-4587-4D82-8D5F-F40302B0A3DD}" type="pres">
      <dgm:prSet presAssocID="{298FB201-D35B-4786-A479-8DFF500DD1C8}" presName="parSpace" presStyleCnt="0"/>
      <dgm:spPr/>
    </dgm:pt>
    <dgm:pt modelId="{72646CDE-68EE-4D36-BBBC-0E3891BEE680}" type="pres">
      <dgm:prSet presAssocID="{CBDED5E6-DD53-41C9-ABBC-582110ACB646}" presName="parTxOnly" presStyleLbl="node1" presStyleIdx="1" presStyleCnt="3" custScaleY="117169">
        <dgm:presLayoutVars>
          <dgm:bulletEnabled val="1"/>
        </dgm:presLayoutVars>
      </dgm:prSet>
      <dgm:spPr/>
    </dgm:pt>
    <dgm:pt modelId="{E5B9CCFA-5620-4622-94CC-CDC0F5301CBE}" type="pres">
      <dgm:prSet presAssocID="{97FB83AD-CDC6-4780-A56A-14ACD1A01CD2}" presName="parSpace" presStyleCnt="0"/>
      <dgm:spPr/>
    </dgm:pt>
    <dgm:pt modelId="{5A36E9E2-4797-4157-B17F-4A8F141B637D}" type="pres">
      <dgm:prSet presAssocID="{8DEC5E25-2D12-446A-AB11-D25F165650F1}" presName="parTxOnly" presStyleLbl="node1" presStyleIdx="2" presStyleCnt="3" custScaleY="117169">
        <dgm:presLayoutVars>
          <dgm:bulletEnabled val="1"/>
        </dgm:presLayoutVars>
      </dgm:prSet>
      <dgm:spPr/>
    </dgm:pt>
  </dgm:ptLst>
  <dgm:cxnLst>
    <dgm:cxn modelId="{4118250D-BD33-4848-BF6C-ECC8429F89FD}" type="presOf" srcId="{3F193F41-7CD7-47E7-9A27-C0421F617E3E}" destId="{99783E63-DBB1-4DE8-A05C-23FFB6F37FEC}" srcOrd="0" destOrd="0" presId="urn:microsoft.com/office/officeart/2005/8/layout/hChevron3"/>
    <dgm:cxn modelId="{7308B36B-2757-4A2B-9D0B-1BFF8F0B7AE8}" srcId="{3F193F41-7CD7-47E7-9A27-C0421F617E3E}" destId="{CBDED5E6-DD53-41C9-ABBC-582110ACB646}" srcOrd="1" destOrd="0" parTransId="{55F6561B-ADD9-4C16-B67F-A020756B10C9}" sibTransId="{97FB83AD-CDC6-4780-A56A-14ACD1A01CD2}"/>
    <dgm:cxn modelId="{B99C7487-F8F9-495E-917C-2ED86BC42EFE}" type="presOf" srcId="{C5B2C704-A25F-42C7-9590-F660500C89A7}" destId="{9A8110C1-004D-4149-9B89-E7911381F940}" srcOrd="0" destOrd="0" presId="urn:microsoft.com/office/officeart/2005/8/layout/hChevron3"/>
    <dgm:cxn modelId="{AA2A55BA-8C15-45AC-9C9E-93E41FEE549F}" type="presOf" srcId="{8DEC5E25-2D12-446A-AB11-D25F165650F1}" destId="{5A36E9E2-4797-4157-B17F-4A8F141B637D}" srcOrd="0" destOrd="0" presId="urn:microsoft.com/office/officeart/2005/8/layout/hChevron3"/>
    <dgm:cxn modelId="{AF46EEBB-D5ED-45DA-A688-5FACDBC76736}" srcId="{3F193F41-7CD7-47E7-9A27-C0421F617E3E}" destId="{8DEC5E25-2D12-446A-AB11-D25F165650F1}" srcOrd="2" destOrd="0" parTransId="{AF7651D9-CC80-4612-855D-1660143C6A98}" sibTransId="{911C4F59-25EF-494B-9CB5-D43F58E2BC0A}"/>
    <dgm:cxn modelId="{0C7870D6-3820-485B-B994-9265A9D5952D}" type="presOf" srcId="{CBDED5E6-DD53-41C9-ABBC-582110ACB646}" destId="{72646CDE-68EE-4D36-BBBC-0E3891BEE680}" srcOrd="0" destOrd="0" presId="urn:microsoft.com/office/officeart/2005/8/layout/hChevron3"/>
    <dgm:cxn modelId="{4C4E6CE2-F716-493D-A7EE-35FC4621DFBD}" srcId="{3F193F41-7CD7-47E7-9A27-C0421F617E3E}" destId="{C5B2C704-A25F-42C7-9590-F660500C89A7}" srcOrd="0" destOrd="0" parTransId="{45044A37-1B19-465F-BB51-048985E59B36}" sibTransId="{298FB201-D35B-4786-A479-8DFF500DD1C8}"/>
    <dgm:cxn modelId="{D8CE8AA1-7511-43EB-BC2E-523E467A53F1}" type="presParOf" srcId="{99783E63-DBB1-4DE8-A05C-23FFB6F37FEC}" destId="{9A8110C1-004D-4149-9B89-E7911381F940}" srcOrd="0" destOrd="0" presId="urn:microsoft.com/office/officeart/2005/8/layout/hChevron3"/>
    <dgm:cxn modelId="{718E6F1A-11EE-4127-A966-8B1F9706878B}" type="presParOf" srcId="{99783E63-DBB1-4DE8-A05C-23FFB6F37FEC}" destId="{09BBA308-4587-4D82-8D5F-F40302B0A3DD}" srcOrd="1" destOrd="0" presId="urn:microsoft.com/office/officeart/2005/8/layout/hChevron3"/>
    <dgm:cxn modelId="{EA534DBA-0582-4F61-82E5-F20160A81559}" type="presParOf" srcId="{99783E63-DBB1-4DE8-A05C-23FFB6F37FEC}" destId="{72646CDE-68EE-4D36-BBBC-0E3891BEE680}" srcOrd="2" destOrd="0" presId="urn:microsoft.com/office/officeart/2005/8/layout/hChevron3"/>
    <dgm:cxn modelId="{535EB0A9-F3AA-4FCD-8802-3C5626C6D905}" type="presParOf" srcId="{99783E63-DBB1-4DE8-A05C-23FFB6F37FEC}" destId="{E5B9CCFA-5620-4622-94CC-CDC0F5301CBE}" srcOrd="3" destOrd="0" presId="urn:microsoft.com/office/officeart/2005/8/layout/hChevron3"/>
    <dgm:cxn modelId="{79A1DE41-8BCD-4406-9794-7D1E94028154}" type="presParOf" srcId="{99783E63-DBB1-4DE8-A05C-23FFB6F37FEC}" destId="{5A36E9E2-4797-4157-B17F-4A8F141B637D}" srcOrd="4" destOrd="0" presId="urn:microsoft.com/office/officeart/2005/8/layout/hChevron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A8110C1-004D-4149-9B89-E7911381F940}">
      <dsp:nvSpPr>
        <dsp:cNvPr id="0" name=""/>
        <dsp:cNvSpPr/>
      </dsp:nvSpPr>
      <dsp:spPr>
        <a:xfrm>
          <a:off x="3067" y="1272668"/>
          <a:ext cx="2682510" cy="1257228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Introductory </a:t>
          </a:r>
          <a:br>
            <a:rPr lang="en-US" sz="1800" kern="1200" dirty="0"/>
          </a:br>
          <a:r>
            <a:rPr lang="en-US" sz="1800" kern="1200" dirty="0"/>
            <a:t>curriculum</a:t>
          </a:r>
        </a:p>
      </dsp:txBody>
      <dsp:txXfrm>
        <a:off x="3067" y="1272668"/>
        <a:ext cx="2368203" cy="1257228"/>
      </dsp:txXfrm>
    </dsp:sp>
    <dsp:sp modelId="{72646CDE-68EE-4D36-BBBC-0E3891BEE680}">
      <dsp:nvSpPr>
        <dsp:cNvPr id="0" name=""/>
        <dsp:cNvSpPr/>
      </dsp:nvSpPr>
      <dsp:spPr>
        <a:xfrm>
          <a:off x="2149076" y="1272668"/>
          <a:ext cx="2682510" cy="1257228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Collaboration and mentoring</a:t>
          </a:r>
        </a:p>
      </dsp:txBody>
      <dsp:txXfrm>
        <a:off x="2777690" y="1272668"/>
        <a:ext cx="1425282" cy="1257228"/>
      </dsp:txXfrm>
    </dsp:sp>
    <dsp:sp modelId="{5A36E9E2-4797-4157-B17F-4A8F141B637D}">
      <dsp:nvSpPr>
        <dsp:cNvPr id="0" name=""/>
        <dsp:cNvSpPr/>
      </dsp:nvSpPr>
      <dsp:spPr>
        <a:xfrm>
          <a:off x="4295084" y="1272668"/>
          <a:ext cx="2682510" cy="1257228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009" tIns="0" rIns="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Personalized advising</a:t>
          </a:r>
        </a:p>
      </dsp:txBody>
      <dsp:txXfrm>
        <a:off x="4923698" y="1272668"/>
        <a:ext cx="1425282" cy="125722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25" tIns="45713" rIns="91425" bIns="45713" rtlCol="0"/>
          <a:lstStyle>
            <a:lvl1pPr algn="l">
              <a:defRPr sz="1200" b="0" i="0">
                <a:latin typeface="Avenir Book" charset="0"/>
              </a:defRPr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25" tIns="45713" rIns="91425" bIns="45713" rtlCol="0"/>
          <a:lstStyle>
            <a:lvl1pPr algn="r">
              <a:defRPr sz="1200" b="0" i="0">
                <a:latin typeface="Avenir Book" charset="0"/>
              </a:defRPr>
            </a:lvl1pPr>
          </a:lstStyle>
          <a:p>
            <a:fld id="{1805B479-0BC6-4441-8713-8572ADA9407C}" type="datetimeFigureOut">
              <a:rPr lang="en-US" smtClean="0"/>
              <a:pPr/>
              <a:t>11/9/21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25" tIns="45713" rIns="91425" bIns="45713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1"/>
            <a:ext cx="5486400" cy="3600450"/>
          </a:xfrm>
          <a:prstGeom prst="rect">
            <a:avLst/>
          </a:prstGeom>
        </p:spPr>
        <p:txBody>
          <a:bodyPr vert="horz" lIns="91425" tIns="45713" rIns="91425" bIns="45713" rtlCol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4"/>
            <a:ext cx="2971800" cy="458787"/>
          </a:xfrm>
          <a:prstGeom prst="rect">
            <a:avLst/>
          </a:prstGeom>
        </p:spPr>
        <p:txBody>
          <a:bodyPr vert="horz" lIns="91425" tIns="45713" rIns="91425" bIns="45713" rtlCol="0" anchor="b"/>
          <a:lstStyle>
            <a:lvl1pPr algn="l">
              <a:defRPr sz="1200" b="0" i="0">
                <a:latin typeface="Avenir Book" charset="0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4"/>
            <a:ext cx="2971800" cy="458787"/>
          </a:xfrm>
          <a:prstGeom prst="rect">
            <a:avLst/>
          </a:prstGeom>
        </p:spPr>
        <p:txBody>
          <a:bodyPr vert="horz" lIns="91425" tIns="45713" rIns="91425" bIns="45713" rtlCol="0" anchor="b"/>
          <a:lstStyle>
            <a:lvl1pPr algn="r">
              <a:defRPr sz="1200" b="0" i="0">
                <a:latin typeface="Avenir Book" charset="0"/>
              </a:defRPr>
            </a:lvl1pPr>
          </a:lstStyle>
          <a:p>
            <a:fld id="{BBD21709-6166-EE47-A75A-7D2D6B1AE38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74505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b="0" i="0" kern="1200">
        <a:solidFill>
          <a:schemeClr val="tx1"/>
        </a:solidFill>
        <a:latin typeface="Avenir Book" charset="0"/>
        <a:ea typeface="+mn-ea"/>
        <a:cs typeface="+mn-cs"/>
      </a:defRPr>
    </a:lvl1pPr>
    <a:lvl2pPr marL="457200" algn="l" defTabSz="914400" rtl="0" eaLnBrk="1" latinLnBrk="0" hangingPunct="1">
      <a:defRPr sz="1200" b="0" i="0" kern="1200">
        <a:solidFill>
          <a:schemeClr val="tx1"/>
        </a:solidFill>
        <a:latin typeface="Avenir Book" charset="0"/>
        <a:ea typeface="+mn-ea"/>
        <a:cs typeface="+mn-cs"/>
      </a:defRPr>
    </a:lvl2pPr>
    <a:lvl3pPr marL="914400" algn="l" defTabSz="914400" rtl="0" eaLnBrk="1" latinLnBrk="0" hangingPunct="1">
      <a:defRPr sz="1200" b="0" i="0" kern="1200">
        <a:solidFill>
          <a:schemeClr val="tx1"/>
        </a:solidFill>
        <a:latin typeface="Avenir Book" charset="0"/>
        <a:ea typeface="+mn-ea"/>
        <a:cs typeface="+mn-cs"/>
      </a:defRPr>
    </a:lvl3pPr>
    <a:lvl4pPr marL="1371600" algn="l" defTabSz="914400" rtl="0" eaLnBrk="1" latinLnBrk="0" hangingPunct="1">
      <a:defRPr sz="1200" b="0" i="0" kern="1200">
        <a:solidFill>
          <a:schemeClr val="tx1"/>
        </a:solidFill>
        <a:latin typeface="Avenir Book" charset="0"/>
        <a:ea typeface="+mn-ea"/>
        <a:cs typeface="+mn-cs"/>
      </a:defRPr>
    </a:lvl4pPr>
    <a:lvl5pPr marL="1828800" algn="l" defTabSz="914400" rtl="0" eaLnBrk="1" latinLnBrk="0" hangingPunct="1">
      <a:defRPr sz="1200" b="0" i="0" kern="1200">
        <a:solidFill>
          <a:schemeClr val="tx1"/>
        </a:solidFill>
        <a:latin typeface="Avenir Book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14248">
              <a:defRPr/>
            </a:pPr>
            <a:fld id="{E82D61CB-F0B2-416C-AF13-90F90B71FCB7}" type="slidenum">
              <a:rPr lang="en-US">
                <a:solidFill>
                  <a:prstClr val="black"/>
                </a:solidFill>
                <a:latin typeface="Calibri" panose="020F0502020204030204"/>
              </a:rPr>
              <a:pPr defTabSz="914248">
                <a:defRPr/>
              </a:pPr>
              <a:t>1</a:t>
            </a:fld>
            <a:endParaRPr lang="en-US" dirty="0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4506948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BD21709-6166-EE47-A75A-7D2D6B1AE382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45009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emf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8.png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4.emf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bg>
      <p:bgPr>
        <a:blipFill dpi="0" rotWithShape="1">
          <a:blip r:embed="rId2">
            <a:lum/>
          </a:blip>
          <a:srcRect/>
          <a:stretch>
            <a:fillRect t="-25000" b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279" r="24152" b="24042"/>
          <a:stretch/>
        </p:blipFill>
        <p:spPr>
          <a:xfrm>
            <a:off x="-1" y="-1"/>
            <a:ext cx="12192001" cy="3716613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0" y="3721768"/>
            <a:ext cx="12192000" cy="313623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latin typeface="Avenir Book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805405" y="4100212"/>
            <a:ext cx="10548395" cy="727507"/>
          </a:xfrm>
        </p:spPr>
        <p:txBody>
          <a:bodyPr anchor="b">
            <a:normAutofit/>
          </a:bodyPr>
          <a:lstStyle>
            <a:lvl1pPr algn="ctr">
              <a:defRPr sz="4400" b="0" i="0">
                <a:solidFill>
                  <a:schemeClr val="tx2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FF64D8-435F-473A-8FB7-E6DA8F7791F1}" type="datetime1">
              <a:rPr lang="en-US" smtClean="0"/>
              <a:t>11/9/21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66733-B904-C84A-937B-5FAEB6B69CA7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831850" y="4827720"/>
            <a:ext cx="10515600" cy="514302"/>
          </a:xfrm>
        </p:spPr>
        <p:txBody>
          <a:bodyPr/>
          <a:lstStyle>
            <a:lvl1pPr marL="0" indent="0" algn="ctr">
              <a:buNone/>
              <a:defRPr sz="2400" b="1">
                <a:solidFill>
                  <a:schemeClr val="accent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0" name="Text Placeholder 2"/>
          <p:cNvSpPr>
            <a:spLocks noGrp="1"/>
          </p:cNvSpPr>
          <p:nvPr>
            <p:ph type="body" idx="13" hasCustomPrompt="1"/>
          </p:nvPr>
        </p:nvSpPr>
        <p:spPr>
          <a:xfrm>
            <a:off x="821802" y="5585708"/>
            <a:ext cx="10515600" cy="514302"/>
          </a:xfrm>
        </p:spPr>
        <p:txBody>
          <a:bodyPr/>
          <a:lstStyle>
            <a:lvl1pPr marL="0" indent="0" algn="ctr">
              <a:buNone/>
              <a:defRPr sz="2400" b="1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Date Time Location</a:t>
            </a: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02"/>
          <a:stretch/>
        </p:blipFill>
        <p:spPr>
          <a:xfrm>
            <a:off x="3015047" y="191171"/>
            <a:ext cx="8448879" cy="509194"/>
          </a:xfrm>
          <a:prstGeom prst="rect">
            <a:avLst/>
          </a:prstGeom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4" name="Picture 13"/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2815"/>
          <a:stretch/>
        </p:blipFill>
        <p:spPr>
          <a:xfrm>
            <a:off x="752518" y="212377"/>
            <a:ext cx="1962823" cy="816354"/>
          </a:xfrm>
          <a:prstGeom prst="rect">
            <a:avLst/>
          </a:prstGeom>
          <a:effectLst/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5B15EE8-F6F8-5046-8C05-78C8C058638C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4559230" y="6504279"/>
            <a:ext cx="3040743" cy="217196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030A5C-6AC9-46B1-B729-BAB969C45D15}" type="datetime1">
              <a:rPr lang="en-US" smtClean="0"/>
              <a:t>11/9/21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66733-B904-C84A-937B-5FAEB6B69CA7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5E28948-D260-FE46-9899-902E02D2EA5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559230" y="6504279"/>
            <a:ext cx="3040743" cy="217196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278110-7115-40A7-A364-FB872E5C4FD2}" type="datetime1">
              <a:rPr lang="en-US" smtClean="0"/>
              <a:t>11/9/21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70425-4BE7-4157-8812-4D12657AEB50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768E8ED-230A-4A9B-9F82-B34DC788575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9120" y="6357636"/>
            <a:ext cx="3653759" cy="26433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AB2BBCB-5B73-4274-AEF6-B742D6076EF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6673273"/>
            <a:ext cx="12192000" cy="1847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339391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Background pattern&#10;&#10;Description automatically generated">
            <a:extLst>
              <a:ext uri="{FF2B5EF4-FFF2-40B4-BE49-F238E27FC236}">
                <a16:creationId xmlns:a16="http://schemas.microsoft.com/office/drawing/2014/main" id="{17D3AB56-D6B6-44F9-BDA2-89FAEDAD4A2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450518-96AE-43BC-B5B6-A57217B4AB7E}" type="datetime1">
              <a:rPr lang="en-US" smtClean="0"/>
              <a:t>11/9/21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70425-4BE7-4157-8812-4D12657AEB50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7333A18-EB31-472D-BEC9-16508040B8A9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9120" y="6357636"/>
            <a:ext cx="3653759" cy="2643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718502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925677-CC03-4F67-BD8A-3A4B0F3FADF6}" type="datetime1">
              <a:rPr lang="en-US" smtClean="0"/>
              <a:t>11/9/21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70425-4BE7-4157-8812-4D12657AEB5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74163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4133A0-4288-434F-8A5D-D929A358F0C9}" type="datetime1">
              <a:rPr lang="en-US" smtClean="0"/>
              <a:t>11/9/21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70425-4BE7-4157-8812-4D12657AEB5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116839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DA35D7-7F02-45C3-9BD2-683BB2EE4E50}" type="datetime1">
              <a:rPr lang="en-US" smtClean="0"/>
              <a:t>11/9/21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70425-4BE7-4157-8812-4D12657AEB5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904278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>
              <a:defRPr sz="3600">
                <a:solidFill>
                  <a:srgbClr val="003366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777E4A-7A1D-4A57-95E9-4F872E2E1127}" type="datetime1">
              <a:rPr lang="en-US" smtClean="0"/>
              <a:t>11/9/21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70425-4BE7-4157-8812-4D12657AEB50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7C87903-CB19-465E-BF55-3453B7E56BA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9120" y="6357636"/>
            <a:ext cx="3653759" cy="26433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49B47A87-9D31-4253-8564-31040B7B87A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6673273"/>
            <a:ext cx="12192000" cy="1847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218254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picture containing text, person, x-ray film&#10;&#10;Description automatically generated">
            <a:extLst>
              <a:ext uri="{FF2B5EF4-FFF2-40B4-BE49-F238E27FC236}">
                <a16:creationId xmlns:a16="http://schemas.microsoft.com/office/drawing/2014/main" id="{749BB29D-B5BE-485E-94B8-9A9259DA702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A4B19E-20AC-40AF-A10E-96A9DFC4050E}" type="datetime1">
              <a:rPr lang="en-US" smtClean="0"/>
              <a:t>11/9/21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C7AB3F4-52FC-4A64-87DA-B311180A3DE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9120" y="6357636"/>
            <a:ext cx="3653759" cy="26433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450AA734-41A9-4BA4-ADC8-347149909069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0" y="6673273"/>
            <a:ext cx="12192000" cy="184727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70425-4BE7-4157-8812-4D12657AEB5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228378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6BDD9F-6D07-45B0-9F7A-82592329E98F}" type="datetime1">
              <a:rPr lang="en-US" smtClean="0"/>
              <a:t>11/9/21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70425-4BE7-4157-8812-4D12657AEB5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635855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356C34-F8F1-4ABE-AEB1-B4B31DE1C05C}" type="datetime1">
              <a:rPr lang="en-US" smtClean="0"/>
              <a:t>11/9/21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70425-4BE7-4157-8812-4D12657AEB5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0236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299223"/>
            <a:ext cx="10515600" cy="442182"/>
          </a:xfrm>
        </p:spPr>
        <p:txBody>
          <a:bodyPr>
            <a:normAutofit/>
          </a:bodyPr>
          <a:lstStyle>
            <a:lvl1pPr algn="ctr">
              <a:defRPr sz="2800" spc="600">
                <a:solidFill>
                  <a:schemeClr val="accent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  <a:latin typeface="Tahoma" charset="0"/>
                <a:ea typeface="Tahoma" charset="0"/>
                <a:cs typeface="Tahoma" charset="0"/>
              </a:defRPr>
            </a:lvl1pPr>
            <a:lvl2pPr>
              <a:defRPr sz="2000" spc="300">
                <a:solidFill>
                  <a:schemeClr val="accent4"/>
                </a:solidFill>
                <a:latin typeface="Tahoma" charset="0"/>
                <a:ea typeface="Tahoma" charset="0"/>
                <a:cs typeface="Tahoma" charset="0"/>
              </a:defRPr>
            </a:lvl2pPr>
            <a:lvl3pPr>
              <a:defRPr sz="1800" b="1">
                <a:solidFill>
                  <a:srgbClr val="002060"/>
                </a:solidFill>
                <a:latin typeface="Tahoma" charset="0"/>
                <a:ea typeface="Tahoma" charset="0"/>
                <a:cs typeface="Tahoma" charset="0"/>
              </a:defRPr>
            </a:lvl3pPr>
            <a:lvl4pPr>
              <a:defRPr sz="1600" b="1">
                <a:solidFill>
                  <a:schemeClr val="accent1"/>
                </a:solidFill>
                <a:latin typeface="Tahoma" charset="0"/>
                <a:ea typeface="Tahoma" charset="0"/>
                <a:cs typeface="Tahoma" charset="0"/>
              </a:defRPr>
            </a:lvl4pPr>
            <a:lvl5pPr>
              <a:defRPr sz="1600" b="1" spc="300">
                <a:solidFill>
                  <a:schemeClr val="accent6"/>
                </a:solidFill>
                <a:latin typeface="Tahoma" charset="0"/>
                <a:ea typeface="Tahoma" charset="0"/>
                <a:cs typeface="Tahoma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5CDB0-3A96-447A-8C20-A1AD9BFB9462}" type="datetime1">
              <a:rPr lang="en-US" smtClean="0"/>
              <a:t>11/9/21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66733-B904-C84A-937B-5FAEB6B69CA7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2B63B63-7428-0F49-BC98-BF722B39EA4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559230" y="6504279"/>
            <a:ext cx="3040743" cy="217196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E2F682-3847-423B-9244-2B867F7DA189}" type="datetime1">
              <a:rPr lang="en-US" smtClean="0"/>
              <a:t>11/9/21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70425-4BE7-4157-8812-4D12657AEB5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456231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1CD739-912B-48AA-B16A-425047FD8DF3}" type="datetime1">
              <a:rPr lang="en-US" smtClean="0"/>
              <a:t>11/9/21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70425-4BE7-4157-8812-4D12657AEB5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32803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27">
            <a:extLst>
              <a:ext uri="{FF2B5EF4-FFF2-40B4-BE49-F238E27FC236}">
                <a16:creationId xmlns:a16="http://schemas.microsoft.com/office/drawing/2014/main" id="{B946E1AD-D369-5E4E-9D6C-5AD681535F9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0" t="11165" r="24252" b="20025"/>
          <a:stretch/>
        </p:blipFill>
        <p:spPr>
          <a:xfrm>
            <a:off x="-19050" y="-476008"/>
            <a:ext cx="12211051" cy="5680844"/>
          </a:xfrm>
          <a:prstGeom prst="rect">
            <a:avLst/>
          </a:prstGeom>
        </p:spPr>
      </p:pic>
      <p:sp>
        <p:nvSpPr>
          <p:cNvPr id="29" name="Rectangle 28">
            <a:extLst>
              <a:ext uri="{FF2B5EF4-FFF2-40B4-BE49-F238E27FC236}">
                <a16:creationId xmlns:a16="http://schemas.microsoft.com/office/drawing/2014/main" id="{E99C2D77-DE6D-BE4A-9E75-B0EB1B4C5085}"/>
              </a:ext>
            </a:extLst>
          </p:cNvPr>
          <p:cNvSpPr/>
          <p:nvPr userDrawn="1"/>
        </p:nvSpPr>
        <p:spPr>
          <a:xfrm>
            <a:off x="-16398" y="4827180"/>
            <a:ext cx="12208398" cy="2129531"/>
          </a:xfrm>
          <a:prstGeom prst="rect">
            <a:avLst/>
          </a:prstGeom>
          <a:solidFill>
            <a:srgbClr val="0D2C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latin typeface="Avenir Book" charset="0"/>
            </a:endParaRPr>
          </a:p>
        </p:txBody>
      </p:sp>
      <p:sp>
        <p:nvSpPr>
          <p:cNvPr id="30" name="Title 1">
            <a:extLst>
              <a:ext uri="{FF2B5EF4-FFF2-40B4-BE49-F238E27FC236}">
                <a16:creationId xmlns:a16="http://schemas.microsoft.com/office/drawing/2014/main" id="{80024C88-A2F3-8D4A-9772-A9B6474CC39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05405" y="4694471"/>
            <a:ext cx="10548395" cy="727507"/>
          </a:xfrm>
        </p:spPr>
        <p:txBody>
          <a:bodyPr anchor="b">
            <a:normAutofit/>
          </a:bodyPr>
          <a:lstStyle>
            <a:lvl1pPr algn="ctr">
              <a:defRPr sz="4400" b="0" i="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1" name="Date Placeholder 3">
            <a:extLst>
              <a:ext uri="{FF2B5EF4-FFF2-40B4-BE49-F238E27FC236}">
                <a16:creationId xmlns:a16="http://schemas.microsoft.com/office/drawing/2014/main" id="{D82CF77A-97A7-2146-A020-025FB425288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44A30F4D-EDF4-4AE8-8533-4C324EBA229F}" type="datetime1">
              <a:rPr lang="en-US" smtClean="0"/>
              <a:t>11/9/21</a:t>
            </a:fld>
            <a:endParaRPr lang="en-US" dirty="0"/>
          </a:p>
        </p:txBody>
      </p:sp>
      <p:sp>
        <p:nvSpPr>
          <p:cNvPr id="32" name="Slide Number Placeholder 5">
            <a:extLst>
              <a:ext uri="{FF2B5EF4-FFF2-40B4-BE49-F238E27FC236}">
                <a16:creationId xmlns:a16="http://schemas.microsoft.com/office/drawing/2014/main" id="{D68FB7DC-C3FA-1248-BD3B-2A16C8325C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29866733-B904-C84A-937B-5FAEB6B69CA7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33" name="Picture 32">
            <a:extLst>
              <a:ext uri="{FF2B5EF4-FFF2-40B4-BE49-F238E27FC236}">
                <a16:creationId xmlns:a16="http://schemas.microsoft.com/office/drawing/2014/main" id="{10703715-AC61-7D4F-9A92-0592727C27D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02"/>
          <a:stretch/>
        </p:blipFill>
        <p:spPr>
          <a:xfrm>
            <a:off x="3067934" y="491623"/>
            <a:ext cx="8448879" cy="509194"/>
          </a:xfrm>
          <a:prstGeom prst="rect">
            <a:avLst/>
          </a:prstGeom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34" name="Text Placeholder 2">
            <a:extLst>
              <a:ext uri="{FF2B5EF4-FFF2-40B4-BE49-F238E27FC236}">
                <a16:creationId xmlns:a16="http://schemas.microsoft.com/office/drawing/2014/main" id="{184A3A73-F9FA-6F48-8C87-EB7449D589FF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05405" y="5542755"/>
            <a:ext cx="10515600" cy="514302"/>
          </a:xfrm>
        </p:spPr>
        <p:txBody>
          <a:bodyPr/>
          <a:lstStyle>
            <a:lvl1pPr marL="0" indent="0" algn="ctr">
              <a:buNone/>
              <a:defRPr sz="2400" b="1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35" name="Text Placeholder 2">
            <a:extLst>
              <a:ext uri="{FF2B5EF4-FFF2-40B4-BE49-F238E27FC236}">
                <a16:creationId xmlns:a16="http://schemas.microsoft.com/office/drawing/2014/main" id="{B5789DBF-A757-524E-8DD2-9AE0AC622573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838200" y="6000208"/>
            <a:ext cx="10499202" cy="394768"/>
          </a:xfrm>
        </p:spPr>
        <p:txBody>
          <a:bodyPr>
            <a:normAutofit/>
          </a:bodyPr>
          <a:lstStyle>
            <a:lvl1pPr marL="0" indent="0" algn="ctr">
              <a:buNone/>
              <a:defRPr sz="2000" b="1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Date Time Location</a:t>
            </a:r>
          </a:p>
        </p:txBody>
      </p:sp>
      <p:pic>
        <p:nvPicPr>
          <p:cNvPr id="36" name="Picture 35">
            <a:extLst>
              <a:ext uri="{FF2B5EF4-FFF2-40B4-BE49-F238E27FC236}">
                <a16:creationId xmlns:a16="http://schemas.microsoft.com/office/drawing/2014/main" id="{4C092DA7-A77C-9247-A111-39DA6F21A0C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2815"/>
          <a:stretch/>
        </p:blipFill>
        <p:spPr>
          <a:xfrm>
            <a:off x="805405" y="401515"/>
            <a:ext cx="1962823" cy="816354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343372330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914400" y="609600"/>
            <a:ext cx="10363200" cy="1143000"/>
          </a:xfrm>
        </p:spPr>
        <p:txBody>
          <a:bodyPr>
            <a:normAutofit/>
          </a:bodyPr>
          <a:lstStyle>
            <a:lvl1pPr>
              <a:defRPr sz="4000">
                <a:solidFill>
                  <a:srgbClr val="13294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914400" y="1981200"/>
            <a:ext cx="10363200" cy="4114800"/>
          </a:xfrm>
        </p:spPr>
        <p:txBody>
          <a:bodyPr/>
          <a:lstStyle>
            <a:lvl1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/>
            <a:endParaRPr lang="en-US" noProof="0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ED50FD-D4F9-453B-A48E-4A053F672884}" type="datetime1">
              <a:rPr lang="en-US" smtClean="0"/>
              <a:t>11/9/21</a:t>
            </a:fld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7D4DCD-A2B0-47E4-8FCC-B643AEF35AA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042300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Placeholder 9"/>
          <p:cNvSpPr>
            <a:spLocks noGrp="1"/>
          </p:cNvSpPr>
          <p:nvPr>
            <p:ph type="body" sz="quarter" idx="12" hasCustomPrompt="1"/>
          </p:nvPr>
        </p:nvSpPr>
        <p:spPr>
          <a:xfrm>
            <a:off x="-1" y="233109"/>
            <a:ext cx="12192000" cy="507555"/>
          </a:xfrm>
        </p:spPr>
        <p:txBody>
          <a:bodyPr>
            <a:noAutofit/>
          </a:bodyPr>
          <a:lstStyle>
            <a:lvl1pPr marL="0" indent="0" algn="ctr">
              <a:buNone/>
              <a:defRPr sz="2800" b="1" spc="0" baseline="0">
                <a:solidFill>
                  <a:srgbClr val="13294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ADD TITLE HERE</a:t>
            </a:r>
          </a:p>
        </p:txBody>
      </p:sp>
      <p:sp>
        <p:nvSpPr>
          <p:cNvPr id="5" name="Chart Placeholder 12"/>
          <p:cNvSpPr>
            <a:spLocks noGrp="1"/>
          </p:cNvSpPr>
          <p:nvPr>
            <p:ph type="chart" sz="quarter" idx="10" hasCustomPrompt="1"/>
          </p:nvPr>
        </p:nvSpPr>
        <p:spPr>
          <a:xfrm>
            <a:off x="2682874" y="1449091"/>
            <a:ext cx="6826250" cy="4283075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/>
              <a:t>Click the icon below to insert chart</a:t>
            </a:r>
          </a:p>
        </p:txBody>
      </p:sp>
    </p:spTree>
    <p:extLst>
      <p:ext uri="{BB962C8B-B14F-4D97-AF65-F5344CB8AC3E}">
        <p14:creationId xmlns:p14="http://schemas.microsoft.com/office/powerpoint/2010/main" val="235822324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/Photo/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2198197"/>
            <a:ext cx="12191999" cy="777624"/>
          </a:xfrm>
        </p:spPr>
        <p:txBody>
          <a:bodyPr>
            <a:normAutofit/>
          </a:bodyPr>
          <a:lstStyle>
            <a:lvl1pPr marL="0" indent="0" algn="ctr">
              <a:buNone/>
              <a:defRPr sz="4400" b="1" spc="300">
                <a:solidFill>
                  <a:srgbClr val="13294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MEASURING SUCCESS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 hasCustomPrompt="1"/>
          </p:nvPr>
        </p:nvSpPr>
        <p:spPr>
          <a:xfrm>
            <a:off x="628650" y="3417997"/>
            <a:ext cx="10934700" cy="2555875"/>
          </a:xfrm>
        </p:spPr>
        <p:txBody>
          <a:bodyPr/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6pPr>
          </a:lstStyle>
          <a:p>
            <a:pPr lvl="0"/>
            <a:r>
              <a:rPr lang="en-US" dirty="0"/>
              <a:t>Bullet text goes here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</a:p>
        </p:txBody>
      </p:sp>
      <p:sp>
        <p:nvSpPr>
          <p:cNvPr id="8" name="Picture Placeholder 3"/>
          <p:cNvSpPr>
            <a:spLocks noGrp="1"/>
          </p:cNvSpPr>
          <p:nvPr>
            <p:ph type="pic" sz="quarter" idx="10" hasCustomPrompt="1"/>
          </p:nvPr>
        </p:nvSpPr>
        <p:spPr>
          <a:xfrm>
            <a:off x="-1" y="465222"/>
            <a:ext cx="12192000" cy="1592178"/>
          </a:xfrm>
        </p:spPr>
        <p:txBody>
          <a:bodyPr/>
          <a:lstStyle>
            <a:lvl1pPr marL="0" indent="0" algn="ctr">
              <a:lnSpc>
                <a:spcPct val="300000"/>
              </a:lnSpc>
              <a:buNone/>
              <a:defRPr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/>
              <a:t>Click the icon below this text to insert an image.</a:t>
            </a:r>
          </a:p>
        </p:txBody>
      </p:sp>
    </p:spTree>
    <p:extLst>
      <p:ext uri="{BB962C8B-B14F-4D97-AF65-F5344CB8AC3E}">
        <p14:creationId xmlns:p14="http://schemas.microsoft.com/office/powerpoint/2010/main" val="357771549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Placeholder 9"/>
          <p:cNvSpPr>
            <a:spLocks noGrp="1"/>
          </p:cNvSpPr>
          <p:nvPr>
            <p:ph type="body" sz="quarter" idx="12" hasCustomPrompt="1"/>
          </p:nvPr>
        </p:nvSpPr>
        <p:spPr>
          <a:xfrm>
            <a:off x="-1" y="233113"/>
            <a:ext cx="12192000" cy="507555"/>
          </a:xfrm>
        </p:spPr>
        <p:txBody>
          <a:bodyPr>
            <a:noAutofit/>
          </a:bodyPr>
          <a:lstStyle>
            <a:lvl1pPr marL="0" indent="0" algn="ctr">
              <a:buNone/>
              <a:defRPr sz="2100" b="1" spc="0" baseline="0">
                <a:solidFill>
                  <a:srgbClr val="13294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ADD TITLE HERE</a:t>
            </a:r>
          </a:p>
        </p:txBody>
      </p:sp>
      <p:sp>
        <p:nvSpPr>
          <p:cNvPr id="5" name="Chart Placeholder 12"/>
          <p:cNvSpPr>
            <a:spLocks noGrp="1"/>
          </p:cNvSpPr>
          <p:nvPr>
            <p:ph type="chart" sz="quarter" idx="10" hasCustomPrompt="1"/>
          </p:nvPr>
        </p:nvSpPr>
        <p:spPr>
          <a:xfrm>
            <a:off x="2682873" y="1449095"/>
            <a:ext cx="6826251" cy="4283075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/>
              <a:t>Click the icon below to insert chart</a:t>
            </a:r>
          </a:p>
        </p:txBody>
      </p:sp>
    </p:spTree>
    <p:extLst>
      <p:ext uri="{BB962C8B-B14F-4D97-AF65-F5344CB8AC3E}">
        <p14:creationId xmlns:p14="http://schemas.microsoft.com/office/powerpoint/2010/main" val="245405854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299223"/>
            <a:ext cx="10515600" cy="442182"/>
          </a:xfrm>
        </p:spPr>
        <p:txBody>
          <a:bodyPr>
            <a:normAutofit/>
          </a:bodyPr>
          <a:lstStyle>
            <a:lvl1pPr algn="ctr">
              <a:defRPr sz="2800" spc="600">
                <a:solidFill>
                  <a:schemeClr val="accent1"/>
                </a:solidFill>
                <a:latin typeface="Avenir Book" charset="0"/>
                <a:ea typeface="Avenir Book" charset="0"/>
                <a:cs typeface="Avenir Book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  <a:latin typeface="Tahoma" charset="0"/>
                <a:ea typeface="Tahoma" charset="0"/>
                <a:cs typeface="Tahoma" charset="0"/>
              </a:defRPr>
            </a:lvl1pPr>
            <a:lvl2pPr>
              <a:defRPr sz="2000" spc="300">
                <a:solidFill>
                  <a:schemeClr val="accent4"/>
                </a:solidFill>
                <a:latin typeface="Tahoma" charset="0"/>
                <a:ea typeface="Tahoma" charset="0"/>
                <a:cs typeface="Tahoma" charset="0"/>
              </a:defRPr>
            </a:lvl2pPr>
            <a:lvl3pPr>
              <a:defRPr sz="1800" b="1">
                <a:solidFill>
                  <a:srgbClr val="002060"/>
                </a:solidFill>
                <a:latin typeface="Tahoma" charset="0"/>
                <a:ea typeface="Tahoma" charset="0"/>
                <a:cs typeface="Tahoma" charset="0"/>
              </a:defRPr>
            </a:lvl3pPr>
            <a:lvl4pPr>
              <a:defRPr sz="1600" b="1">
                <a:solidFill>
                  <a:schemeClr val="accent1"/>
                </a:solidFill>
                <a:latin typeface="Tahoma" charset="0"/>
                <a:ea typeface="Tahoma" charset="0"/>
                <a:cs typeface="Tahoma" charset="0"/>
              </a:defRPr>
            </a:lvl4pPr>
            <a:lvl5pPr>
              <a:defRPr sz="1600" b="1" spc="300">
                <a:solidFill>
                  <a:schemeClr val="accent6"/>
                </a:solidFill>
                <a:latin typeface="Tahoma" charset="0"/>
                <a:ea typeface="Tahoma" charset="0"/>
                <a:cs typeface="Tahoma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7D76F7-BFF1-B949-AD47-E48C5835F1FB}" type="datetimeFigureOut">
              <a:rPr lang="en-US" smtClean="0"/>
              <a:t>11/9/21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66733-B904-C84A-937B-5FAEB6B69CA7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4420" y="6470903"/>
            <a:ext cx="3845935" cy="278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635525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7D76F7-BFF1-B949-AD47-E48C5835F1FB}" type="datetimeFigureOut">
              <a:rPr lang="en-US" smtClean="0"/>
              <a:t>11/9/21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66733-B904-C84A-937B-5FAEB6B69CA7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4420" y="6470903"/>
            <a:ext cx="3845935" cy="278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451896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7D76F7-BFF1-B949-AD47-E48C5835F1FB}" type="datetimeFigureOut">
              <a:rPr lang="en-US" smtClean="0"/>
              <a:t>11/9/21</a:t>
            </a:fld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66733-B904-C84A-937B-5FAEB6B69CA7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4420" y="6470903"/>
            <a:ext cx="3845935" cy="278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42662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>
            <a:normAutofit/>
          </a:bodyPr>
          <a:lstStyle>
            <a:lvl1pPr>
              <a:defRPr sz="4800">
                <a:solidFill>
                  <a:srgbClr val="003366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86CFE1-4177-4F2D-ABFE-5226146A031C}" type="datetime1">
              <a:rPr lang="en-US" smtClean="0"/>
              <a:t>11/9/21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66733-B904-C84A-937B-5FAEB6B69CA7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F2C2F03-DA30-9147-B8A5-9DF15E68265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559230" y="6504279"/>
            <a:ext cx="3040743" cy="217196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7D76F7-BFF1-B949-AD47-E48C5835F1FB}" type="datetimeFigureOut">
              <a:rPr lang="en-US" smtClean="0"/>
              <a:t>11/9/21</a:t>
            </a:fld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66733-B904-C84A-937B-5FAEB6B69CA7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4420" y="6470903"/>
            <a:ext cx="3845935" cy="278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374895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4096512"/>
            <a:ext cx="12192000" cy="276148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latin typeface="Avenir Book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7D76F7-BFF1-B949-AD47-E48C5835F1FB}" type="datetimeFigureOut">
              <a:rPr lang="en-US" smtClean="0"/>
              <a:t>11/9/21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66733-B904-C84A-937B-5FAEB6B69CA7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2204" y="6403626"/>
            <a:ext cx="3324098" cy="240487"/>
          </a:xfrm>
          <a:prstGeom prst="rect">
            <a:avLst/>
          </a:prstGeom>
        </p:spPr>
      </p:pic>
      <p:sp>
        <p:nvSpPr>
          <p:cNvPr id="8" name="Rectangle 7"/>
          <p:cNvSpPr/>
          <p:nvPr userDrawn="1"/>
        </p:nvSpPr>
        <p:spPr>
          <a:xfrm>
            <a:off x="0" y="4096512"/>
            <a:ext cx="12192000" cy="276148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latin typeface="Avenir Book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4420" y="6470903"/>
            <a:ext cx="3845935" cy="278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238539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7D76F7-BFF1-B949-AD47-E48C5835F1FB}" type="datetimeFigureOut">
              <a:rPr lang="en-US" smtClean="0"/>
              <a:t>11/9/21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66733-B904-C84A-937B-5FAEB6B69CA7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4420" y="6470903"/>
            <a:ext cx="3845935" cy="278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249221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6"/>
            <a:ext cx="10515600" cy="81288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 i="0">
                <a:latin typeface="Avenir Heavy" charset="0"/>
                <a:ea typeface="Avenir Heavy" charset="0"/>
                <a:cs typeface="Avenir Heavy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>
            <a:lvl1pPr>
              <a:defRPr>
                <a:solidFill>
                  <a:schemeClr val="accent4"/>
                </a:solidFill>
              </a:defRPr>
            </a:lvl1pPr>
            <a:lvl2pPr>
              <a:defRPr sz="2000"/>
            </a:lvl2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 i="0">
                <a:latin typeface="Avenir Heavy" charset="0"/>
                <a:ea typeface="Avenir Heavy" charset="0"/>
                <a:cs typeface="Avenir Heavy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>
            <a:lvl1pPr>
              <a:defRPr>
                <a:solidFill>
                  <a:schemeClr val="accent4"/>
                </a:solidFill>
              </a:defRPr>
            </a:lvl1pPr>
            <a:lvl2pPr>
              <a:defRPr sz="2000"/>
            </a:lvl2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7D76F7-BFF1-B949-AD47-E48C5835F1FB}" type="datetimeFigureOut">
              <a:rPr lang="en-US" smtClean="0"/>
              <a:t>11/9/21</a:t>
            </a:fld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66733-B904-C84A-937B-5FAEB6B69CA7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4420" y="6470903"/>
            <a:ext cx="3845935" cy="278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38854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7D76F7-BFF1-B949-AD47-E48C5835F1FB}" type="datetimeFigureOut">
              <a:rPr lang="en-US" smtClean="0"/>
              <a:t>11/9/21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66733-B904-C84A-937B-5FAEB6B69CA7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4420" y="6470903"/>
            <a:ext cx="3845935" cy="278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96687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CE1E3DD-72D6-4F88-8E37-93CD34232442}" type="datetime1">
              <a:rPr lang="en-US" smtClean="0"/>
              <a:t>11/9/21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29866733-B904-C84A-937B-5FAEB6B69CA7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A picture containing text, businesscard, envelope&#10;&#10;Description automatically generated">
            <a:extLst>
              <a:ext uri="{FF2B5EF4-FFF2-40B4-BE49-F238E27FC236}">
                <a16:creationId xmlns:a16="http://schemas.microsoft.com/office/drawing/2014/main" id="{0F132556-063F-4CE8-86CB-5101885E611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8A2C7BA-EE71-401F-A1EE-9138B2252297}" type="datetime1">
              <a:rPr lang="en-US" smtClean="0"/>
              <a:t>11/9/21</a:t>
            </a:fld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29866733-B904-C84A-937B-5FAEB6B69CA7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2BDC2AD-2077-426E-A581-3E255BA90D5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9120" y="6357636"/>
            <a:ext cx="3653759" cy="2643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797038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4096512"/>
            <a:ext cx="12192000" cy="276148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latin typeface="Avenir Book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830029-2FA4-4E01-872E-DC68EEFAB408}" type="datetime1">
              <a:rPr lang="en-US" smtClean="0"/>
              <a:t>11/9/21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66733-B904-C84A-937B-5FAEB6B69CA7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2204" y="6403626"/>
            <a:ext cx="3324098" cy="240487"/>
          </a:xfrm>
          <a:prstGeom prst="rect">
            <a:avLst/>
          </a:prstGeom>
        </p:spPr>
      </p:pic>
      <p:sp>
        <p:nvSpPr>
          <p:cNvPr id="8" name="Rectangle 7"/>
          <p:cNvSpPr/>
          <p:nvPr userDrawn="1"/>
        </p:nvSpPr>
        <p:spPr>
          <a:xfrm>
            <a:off x="0" y="4096512"/>
            <a:ext cx="12192000" cy="276148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latin typeface="Avenir Book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49967A87-11CC-7449-A458-F2E1A35F3CC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559230" y="6504279"/>
            <a:ext cx="3040743" cy="217196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D03FCC-DD59-4267-BF21-EEC6DBB100E0}" type="datetime1">
              <a:rPr lang="en-US" smtClean="0"/>
              <a:t>11/9/21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66733-B904-C84A-937B-5FAEB6B69CA7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C4D59B4-DBBE-394E-9FEB-90A7123C3C5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559230" y="6504279"/>
            <a:ext cx="3040743" cy="217196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9788" y="365126"/>
            <a:ext cx="10515600" cy="812886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 i="0">
                <a:latin typeface="Avenir Heavy" charset="0"/>
                <a:ea typeface="Avenir Heavy" charset="0"/>
                <a:cs typeface="Avenir Heavy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>
            <a:lvl1pPr>
              <a:defRPr>
                <a:solidFill>
                  <a:schemeClr val="accent4"/>
                </a:solidFill>
              </a:defRPr>
            </a:lvl1pPr>
            <a:lvl2pPr>
              <a:defRPr sz="2000"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 i="0">
                <a:latin typeface="Avenir Heavy" charset="0"/>
                <a:ea typeface="Avenir Heavy" charset="0"/>
                <a:cs typeface="Avenir Heavy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>
            <a:lvl1pPr>
              <a:defRPr>
                <a:solidFill>
                  <a:schemeClr val="accent4"/>
                </a:solidFill>
              </a:defRPr>
            </a:lvl1pPr>
            <a:lvl2pPr>
              <a:defRPr sz="2000"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6503A4-C7F6-4BB6-812A-5A83F3A9EB18}" type="datetime1">
              <a:rPr lang="en-US" smtClean="0"/>
              <a:t>11/9/21</a:t>
            </a:fld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66733-B904-C84A-937B-5FAEB6B69CA7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6087940C-5CD3-DD47-9E62-5CE517D5795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559230" y="6504279"/>
            <a:ext cx="3040743" cy="217196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59A516-164A-4643-B2A7-E97E2BC9D656}" type="datetime1">
              <a:rPr lang="en-US" smtClean="0"/>
              <a:t>11/9/21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66733-B904-C84A-937B-5FAEB6B69CA7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0CD63A7-C680-F446-A095-9C341E89E66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559230" y="6504279"/>
            <a:ext cx="3040743" cy="217196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13" Type="http://schemas.openxmlformats.org/officeDocument/2006/relationships/slideLayout" Target="../slideLayouts/slideLayout23.xml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12" Type="http://schemas.openxmlformats.org/officeDocument/2006/relationships/slideLayout" Target="../slideLayouts/slideLayout22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12.xml"/><Relationship Id="rId16" Type="http://schemas.openxmlformats.org/officeDocument/2006/relationships/slideLayout" Target="../slideLayouts/slideLayout26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slideLayout" Target="../slideLayouts/slideLayout21.xml"/><Relationship Id="rId5" Type="http://schemas.openxmlformats.org/officeDocument/2006/relationships/slideLayout" Target="../slideLayouts/slideLayout15.xml"/><Relationship Id="rId15" Type="http://schemas.openxmlformats.org/officeDocument/2006/relationships/slideLayout" Target="../slideLayouts/slideLayout25.xml"/><Relationship Id="rId10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Relationship Id="rId14" Type="http://schemas.openxmlformats.org/officeDocument/2006/relationships/slideLayout" Target="../slideLayouts/slideLayout24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.xml"/><Relationship Id="rId3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3.xml"/><Relationship Id="rId2" Type="http://schemas.openxmlformats.org/officeDocument/2006/relationships/slideLayout" Target="../slideLayouts/slideLayout28.xml"/><Relationship Id="rId1" Type="http://schemas.openxmlformats.org/officeDocument/2006/relationships/slideLayout" Target="../slideLayouts/slideLayout27.xml"/><Relationship Id="rId6" Type="http://schemas.openxmlformats.org/officeDocument/2006/relationships/slideLayout" Target="../slideLayouts/slideLayout32.xml"/><Relationship Id="rId5" Type="http://schemas.openxmlformats.org/officeDocument/2006/relationships/slideLayout" Target="../slideLayouts/slideLayout31.xml"/><Relationship Id="rId4" Type="http://schemas.openxmlformats.org/officeDocument/2006/relationships/slideLayout" Target="../slideLayouts/slideLayout30.xml"/><Relationship Id="rId9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46453" y="103869"/>
            <a:ext cx="10515600" cy="6776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 i="0">
                <a:solidFill>
                  <a:schemeClr val="tx1">
                    <a:tint val="75000"/>
                  </a:schemeClr>
                </a:solidFill>
                <a:latin typeface="Avenir Book" charset="0"/>
              </a:defRPr>
            </a:lvl1pPr>
          </a:lstStyle>
          <a:p>
            <a:fld id="{B557FCBC-18AC-4FC3-ADD3-F26D2E6EE991}" type="datetime1">
              <a:rPr lang="en-US" smtClean="0"/>
              <a:t>11/9/21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0">
                <a:solidFill>
                  <a:schemeClr val="tx1">
                    <a:tint val="75000"/>
                  </a:schemeClr>
                </a:solidFill>
                <a:latin typeface="Avenir Book" charset="0"/>
              </a:defRPr>
            </a:lvl1pPr>
          </a:lstStyle>
          <a:p>
            <a:fld id="{29866733-B904-C84A-937B-5FAEB6B69CA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94283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2" r:id="rId2"/>
    <p:sldLayoutId id="2147483683" r:id="rId3"/>
    <p:sldLayoutId id="2147483687" r:id="rId4"/>
    <p:sldLayoutId id="2147483693" r:id="rId5"/>
    <p:sldLayoutId id="2147483688" r:id="rId6"/>
    <p:sldLayoutId id="2147483689" r:id="rId7"/>
    <p:sldLayoutId id="2147483690" r:id="rId8"/>
    <p:sldLayoutId id="2147483691" r:id="rId9"/>
    <p:sldLayoutId id="2147483692" r:id="rId10"/>
  </p:sldLayoutIdLst>
  <p:hf hdr="0" ft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2400" b="1" i="0" kern="1200">
          <a:solidFill>
            <a:schemeClr val="accent1"/>
          </a:solidFill>
          <a:latin typeface="Arial" panose="020B0604020202020204" pitchFamily="34" charset="0"/>
          <a:ea typeface="Verdana" panose="020B0604030504040204" pitchFamily="34" charset="0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b="0" i="0" kern="1200">
          <a:solidFill>
            <a:schemeClr val="accent1">
              <a:lumMod val="50000"/>
            </a:schemeClr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rgbClr val="0070C0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1" i="0" kern="1200">
          <a:solidFill>
            <a:schemeClr val="accent4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b="0" i="0" kern="1200">
          <a:solidFill>
            <a:schemeClr val="accent1">
              <a:lumMod val="75000"/>
            </a:schemeClr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200" b="1" i="0" kern="1200" spc="300">
          <a:solidFill>
            <a:srgbClr val="0070C0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2B2D1B-C852-468F-BDD5-E16F9E16B93E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11/9/21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96113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  <p:sldLayoutId id="2147483698" r:id="rId4"/>
    <p:sldLayoutId id="2147483699" r:id="rId5"/>
    <p:sldLayoutId id="2147483700" r:id="rId6"/>
    <p:sldLayoutId id="2147483701" r:id="rId7"/>
    <p:sldLayoutId id="2147483702" r:id="rId8"/>
    <p:sldLayoutId id="2147483703" r:id="rId9"/>
    <p:sldLayoutId id="2147483704" r:id="rId10"/>
    <p:sldLayoutId id="2147483705" r:id="rId11"/>
    <p:sldLayoutId id="2147483707" r:id="rId12"/>
    <p:sldLayoutId id="2147483709" r:id="rId13"/>
    <p:sldLayoutId id="2147483710" r:id="rId14"/>
    <p:sldLayoutId id="2147483711" r:id="rId15"/>
    <p:sldLayoutId id="2147483712" r:id="rId16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46453" y="103869"/>
            <a:ext cx="10515600" cy="6776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 i="0">
                <a:solidFill>
                  <a:schemeClr val="tx1">
                    <a:tint val="75000"/>
                  </a:schemeClr>
                </a:solidFill>
                <a:latin typeface="Avenir Book" charset="0"/>
              </a:defRPr>
            </a:lvl1pPr>
          </a:lstStyle>
          <a:p>
            <a:fld id="{5E7D76F7-BFF1-B949-AD47-E48C5835F1FB}" type="datetimeFigureOut">
              <a:rPr lang="en-US" smtClean="0"/>
              <a:pPr/>
              <a:t>11/9/21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0">
                <a:solidFill>
                  <a:schemeClr val="tx1">
                    <a:tint val="75000"/>
                  </a:schemeClr>
                </a:solidFill>
                <a:latin typeface="Avenir Book" charset="0"/>
              </a:defRPr>
            </a:lvl1pPr>
          </a:lstStyle>
          <a:p>
            <a:fld id="{29866733-B904-C84A-937B-5FAEB6B69CA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25994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20" r:id="rId3"/>
    <p:sldLayoutId id="2147483721" r:id="rId4"/>
    <p:sldLayoutId id="2147483722" r:id="rId5"/>
    <p:sldLayoutId id="2147483723" r:id="rId6"/>
    <p:sldLayoutId id="2147483724" r:id="rId7"/>
    <p:sldLayoutId id="2147483725" r:id="rId8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2400" b="0" i="0" kern="1200">
          <a:solidFill>
            <a:schemeClr val="accent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b="0" i="0" kern="1200">
          <a:solidFill>
            <a:schemeClr val="accent1">
              <a:lumMod val="50000"/>
            </a:schemeClr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rgbClr val="0070C0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1" i="0" kern="1200">
          <a:solidFill>
            <a:schemeClr val="accent4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b="0" i="0" kern="1200">
          <a:solidFill>
            <a:schemeClr val="accent1">
              <a:lumMod val="75000"/>
            </a:schemeClr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200" b="1" i="0" kern="1200" spc="300">
          <a:solidFill>
            <a:srgbClr val="0070C0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2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5" Type="http://schemas.openxmlformats.org/officeDocument/2006/relationships/chart" Target="../charts/chart4.xml"/><Relationship Id="rId4" Type="http://schemas.openxmlformats.org/officeDocument/2006/relationships/chart" Target="../charts/char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7" Type="http://schemas.openxmlformats.org/officeDocument/2006/relationships/image" Target="../media/image17.png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chart" Target="../charts/char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86214" y="5146431"/>
            <a:ext cx="10548395" cy="1446550"/>
          </a:xfrm>
        </p:spPr>
        <p:txBody>
          <a:bodyPr anchor="t">
            <a:spAutoFit/>
          </a:bodyPr>
          <a:lstStyle/>
          <a:p>
            <a:pPr>
              <a:lnSpc>
                <a:spcPct val="100000"/>
              </a:lnSpc>
              <a:spcAft>
                <a:spcPts val="2400"/>
              </a:spcAft>
            </a:pPr>
            <a:r>
              <a:rPr lang="en-US" sz="3200" b="1" dirty="0">
                <a:latin typeface="+mn-lt"/>
              </a:rPr>
              <a:t>FY 2023 BUDGET REQUEST</a:t>
            </a:r>
            <a:br>
              <a:rPr lang="en-US" sz="3200" b="1" dirty="0">
                <a:latin typeface="+mn-lt"/>
              </a:rPr>
            </a:br>
            <a:r>
              <a:rPr lang="en-US" sz="3200" b="1" dirty="0">
                <a:latin typeface="+mn-lt"/>
              </a:rPr>
              <a:t>Presentation to the Board of Trustees</a:t>
            </a:r>
            <a:br>
              <a:rPr lang="en-US" sz="3200" b="1" dirty="0">
                <a:latin typeface="+mn-lt"/>
              </a:rPr>
            </a:br>
            <a:r>
              <a:rPr lang="en-US" sz="2400" dirty="0">
                <a:latin typeface="+mn-lt"/>
              </a:rPr>
              <a:t>November 2021 </a:t>
            </a:r>
          </a:p>
        </p:txBody>
      </p:sp>
    </p:spTree>
    <p:extLst>
      <p:ext uri="{BB962C8B-B14F-4D97-AF65-F5344CB8AC3E}">
        <p14:creationId xmlns:p14="http://schemas.microsoft.com/office/powerpoint/2010/main" val="387226464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7878EC-1207-454C-9980-C97B927189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642852"/>
            <a:ext cx="12065620" cy="1325563"/>
          </a:xfrm>
        </p:spPr>
        <p:txBody>
          <a:bodyPr>
            <a:normAutofit/>
          </a:bodyPr>
          <a:lstStyle/>
          <a:p>
            <a:pPr algn="ctr"/>
            <a:r>
              <a:rPr lang="en-US" sz="3600" dirty="0">
                <a:solidFill>
                  <a:srgbClr val="003366"/>
                </a:solidFill>
                <a:latin typeface="+mj-lt"/>
                <a:ea typeface="Cambria" panose="02040503050406030204" pitchFamily="18" charset="0"/>
                <a:cs typeface="+mn-cs"/>
              </a:rPr>
              <a:t>BRIDGE PROGRAMS</a:t>
            </a:r>
            <a:endParaRPr lang="en-US" sz="3600" dirty="0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4668C76A-BF45-4A9F-B6D9-DA02EA0C44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9116671" y="2191325"/>
            <a:ext cx="2847003" cy="2847003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1" name="Diagram 10" descr="Programming to reduce barriers to enrollment and persistence leads to Introductory curriculum, collaboration and mentoring, and personalized advising resulting in higher retention, advancement, and academic success.">
            <a:extLst>
              <a:ext uri="{FF2B5EF4-FFF2-40B4-BE49-F238E27FC236}">
                <a16:creationId xmlns:a16="http://schemas.microsoft.com/office/drawing/2014/main" id="{0488F3DC-366F-4F97-A993-85C7BB344F4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938295955"/>
              </p:ext>
            </p:extLst>
          </p:nvPr>
        </p:nvGraphicFramePr>
        <p:xfrm>
          <a:off x="2679473" y="1795347"/>
          <a:ext cx="6980663" cy="380256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Oval 2">
            <a:extLst>
              <a:ext uri="{FF2B5EF4-FFF2-40B4-BE49-F238E27FC236}">
                <a16:creationId xmlns:a16="http://schemas.microsoft.com/office/drawing/2014/main" id="{294F4112-9DEE-4825-B306-AD0A0E02D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282498" y="2191325"/>
            <a:ext cx="2847003" cy="2847003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6C6BE83-A6B7-40EB-88F2-2F3EFCCBBD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542418" y="3011086"/>
            <a:ext cx="2326887" cy="1323439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000" b="1" dirty="0"/>
              <a:t>Programming to reduce barriers</a:t>
            </a:r>
          </a:p>
          <a:p>
            <a:pPr algn="ctr"/>
            <a:r>
              <a:rPr lang="en-US" sz="2000" b="1" dirty="0"/>
              <a:t> to enrollment and persistence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789684B-387F-4E4C-9723-BED27EF8DD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9480919" y="3011086"/>
            <a:ext cx="2316272" cy="1323439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000" b="1" dirty="0"/>
              <a:t>Higher retention, advancement, and academic success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29FED93-2DAC-45F5-97E6-55B26269F2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70425-4BE7-4157-8812-4D12657AEB50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334327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2AD293-579A-4B6C-84F4-B12B580588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111135"/>
          </a:xfrm>
        </p:spPr>
        <p:txBody>
          <a:bodyPr>
            <a:normAutofit/>
          </a:bodyPr>
          <a:lstStyle/>
          <a:p>
            <a:pPr algn="ctr"/>
            <a:r>
              <a:rPr lang="en-US" sz="3600" dirty="0">
                <a:solidFill>
                  <a:srgbClr val="003366"/>
                </a:solidFill>
              </a:rPr>
              <a:t>RECRUITING AND RETAINING FACULTY</a:t>
            </a:r>
            <a:endParaRPr lang="en-US" sz="36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C35B179-B36D-4C3C-94C7-09BA1323F3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70425-4BE7-4157-8812-4D12657AEB50}" type="slidenum">
              <a:rPr lang="en-US" smtClean="0"/>
              <a:t>11</a:t>
            </a:fld>
            <a:endParaRPr lang="en-US" dirty="0"/>
          </a:p>
        </p:txBody>
      </p:sp>
      <p:pic>
        <p:nvPicPr>
          <p:cNvPr id="5" name="Content Placeholder 4" descr="Recruitment of faculty graph 2009 through 2020 showing student enrollment versus tenure system faculty">
            <a:extLst>
              <a:ext uri="{FF2B5EF4-FFF2-40B4-BE49-F238E27FC236}">
                <a16:creationId xmlns:a16="http://schemas.microsoft.com/office/drawing/2014/main" id="{FDE15C65-F0E4-4581-BF17-EA4A6B51924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78610" y="1476260"/>
            <a:ext cx="8427101" cy="47007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630779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7878EC-1207-454C-9980-C97B927189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9300" y="2536825"/>
            <a:ext cx="105156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en-US" kern="1200" dirty="0">
                <a:solidFill>
                  <a:srgbClr val="003366"/>
                </a:solidFill>
                <a:effectLst/>
                <a:latin typeface="+mj-lt"/>
                <a:ea typeface="Cambria" panose="02040503050406030204" pitchFamily="18" charset="0"/>
                <a:cs typeface="+mn-cs"/>
              </a:rPr>
              <a:t>CAPITAL </a:t>
            </a:r>
            <a:r>
              <a:rPr lang="en-US" kern="1200" dirty="0">
                <a:solidFill>
                  <a:srgbClr val="003366"/>
                </a:solidFill>
                <a:effectLst/>
                <a:latin typeface="+mj-lt"/>
                <a:ea typeface="Cambria" panose="02040503050406030204" pitchFamily="18" charset="0"/>
                <a:cs typeface="Arial" panose="020B0604020202020204" pitchFamily="34" charset="0"/>
              </a:rPr>
              <a:t>REQUESTS</a:t>
            </a:r>
            <a:br>
              <a:rPr lang="en-US" sz="3600" kern="1200" dirty="0">
                <a:solidFill>
                  <a:srgbClr val="003366"/>
                </a:solidFill>
                <a:effectLst/>
                <a:latin typeface="+mj-lt"/>
                <a:ea typeface="Cambria" panose="02040503050406030204" pitchFamily="18" charset="0"/>
                <a:cs typeface="Arial" panose="020B0604020202020204" pitchFamily="34" charset="0"/>
              </a:rPr>
            </a:br>
            <a:br>
              <a:rPr lang="en-US" sz="3600" kern="1200" dirty="0">
                <a:solidFill>
                  <a:srgbClr val="003366"/>
                </a:solidFill>
                <a:effectLst/>
                <a:latin typeface="+mj-lt"/>
                <a:ea typeface="Cambria" panose="02040503050406030204" pitchFamily="18" charset="0"/>
                <a:cs typeface="Arial" panose="020B0604020202020204" pitchFamily="34" charset="0"/>
              </a:rPr>
            </a:br>
            <a:r>
              <a:rPr lang="en-US" sz="3600" kern="1200" dirty="0">
                <a:solidFill>
                  <a:srgbClr val="003366"/>
                </a:solidFill>
                <a:effectLst/>
                <a:latin typeface="+mj-lt"/>
                <a:ea typeface="Cambria" panose="02040503050406030204" pitchFamily="18" charset="0"/>
                <a:cs typeface="Arial" panose="020B0604020202020204" pitchFamily="34" charset="0"/>
              </a:rPr>
              <a:t>Implementing the Long-Term Capital Plan</a:t>
            </a:r>
            <a:endParaRPr lang="en-US" sz="36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29FED93-2DAC-45F5-97E6-55B26269F2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70425-4BE7-4157-8812-4D12657AEB50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68902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966D22-7380-48E3-8C3A-24893621BF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35702"/>
          </a:xfrm>
        </p:spPr>
        <p:txBody>
          <a:bodyPr>
            <a:normAutofit/>
          </a:bodyPr>
          <a:lstStyle/>
          <a:p>
            <a:pPr algn="ctr"/>
            <a:r>
              <a:rPr lang="en-US" sz="3600" b="1" kern="1200" spc="0" dirty="0">
                <a:solidFill>
                  <a:srgbClr val="003366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REQUESTED FOR FY 2023 CAPITAL</a:t>
            </a:r>
            <a:endParaRPr lang="en-US" sz="3600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1EAC9D1-06AC-4E93-99F7-5B13E4F073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1301262"/>
            <a:ext cx="12192000" cy="3657600"/>
          </a:xfrm>
          <a:prstGeom prst="rect">
            <a:avLst/>
          </a:prstGeom>
          <a:solidFill>
            <a:srgbClr val="E7E6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C59677D-9CD0-46CD-B10D-66E0D778BBA2}"/>
              </a:ext>
            </a:extLst>
          </p:cNvPr>
          <p:cNvSpPr txBox="1"/>
          <p:nvPr/>
        </p:nvSpPr>
        <p:spPr>
          <a:xfrm>
            <a:off x="116095" y="3355405"/>
            <a:ext cx="354456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INNOVATION &amp;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WORKFORCE DEVELOPMENT</a:t>
            </a:r>
            <a:endParaRPr kumimoji="0" lang="en-US" sz="2800" b="1" i="0" u="none" strike="noStrike" kern="1200" cap="none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normalizeH="0" baseline="0" noProof="0" dirty="0">
                <a:ln>
                  <a:noFill/>
                </a:ln>
                <a:solidFill>
                  <a:srgbClr val="0556AC"/>
                </a:solidFill>
                <a:effectLst/>
                <a:uLnTx/>
                <a:uFillTx/>
                <a:ea typeface="+mn-ea"/>
                <a:cs typeface="+mn-cs"/>
              </a:rPr>
              <a:t>$171.0M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04A63C7-8586-4060-8713-B4BBA3E0C3AC}"/>
              </a:ext>
            </a:extLst>
          </p:cNvPr>
          <p:cNvSpPr txBox="1"/>
          <p:nvPr/>
        </p:nvSpPr>
        <p:spPr>
          <a:xfrm>
            <a:off x="3925677" y="3355405"/>
            <a:ext cx="198003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ACADEMIC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LIBRARIES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normalizeH="0" baseline="0" noProof="0" dirty="0">
                <a:ln>
                  <a:noFill/>
                </a:ln>
                <a:solidFill>
                  <a:srgbClr val="0556AC"/>
                </a:solidFill>
                <a:effectLst/>
                <a:uLnTx/>
                <a:uFillTx/>
                <a:ea typeface="+mn-ea"/>
                <a:cs typeface="+mn-cs"/>
              </a:rPr>
              <a:t>$240.0M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EB02608-8533-4625-B0D9-4FC1DCD26BF3}"/>
              </a:ext>
            </a:extLst>
          </p:cNvPr>
          <p:cNvSpPr txBox="1"/>
          <p:nvPr/>
        </p:nvSpPr>
        <p:spPr>
          <a:xfrm>
            <a:off x="6619027" y="3360663"/>
            <a:ext cx="234763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HOSPITAL &amp;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>
                <a:solidFill>
                  <a:prstClr val="black"/>
                </a:solidFill>
              </a:rPr>
              <a:t>HEALTH SCIENCES</a:t>
            </a:r>
            <a:endParaRPr kumimoji="0" lang="en-US" sz="2800" b="1" i="0" u="none" strike="noStrike" kern="1200" cap="none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normalizeH="0" baseline="0" noProof="0" dirty="0">
                <a:ln>
                  <a:noFill/>
                </a:ln>
                <a:solidFill>
                  <a:srgbClr val="0556AC"/>
                </a:solidFill>
                <a:effectLst/>
                <a:uLnTx/>
                <a:uFillTx/>
                <a:ea typeface="+mn-ea"/>
                <a:cs typeface="+mn-cs"/>
              </a:rPr>
              <a:t>$60.0M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05EEC71-EEBA-4E8C-AB5F-B8DA6328FB00}"/>
              </a:ext>
            </a:extLst>
          </p:cNvPr>
          <p:cNvSpPr txBox="1"/>
          <p:nvPr/>
        </p:nvSpPr>
        <p:spPr>
          <a:xfrm>
            <a:off x="9688517" y="3363501"/>
            <a:ext cx="198002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REPAIR &amp;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RENOVATION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normalizeH="0" baseline="0" noProof="0" dirty="0">
                <a:ln>
                  <a:noFill/>
                </a:ln>
                <a:solidFill>
                  <a:srgbClr val="0556AC"/>
                </a:solidFill>
                <a:effectLst/>
                <a:uLnTx/>
                <a:uFillTx/>
                <a:ea typeface="+mn-ea"/>
                <a:cs typeface="+mn-cs"/>
              </a:rPr>
              <a:t>$202.3M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BC11700-D3E5-4FA9-8ADA-8CC27BBD8690}"/>
              </a:ext>
            </a:extLst>
          </p:cNvPr>
          <p:cNvSpPr txBox="1"/>
          <p:nvPr/>
        </p:nvSpPr>
        <p:spPr>
          <a:xfrm>
            <a:off x="0" y="5178980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ea typeface="Tahoma" panose="020B0604030504040204" pitchFamily="34" charset="0"/>
                <a:cs typeface="Tahoma" panose="020B0604030504040204" pitchFamily="34" charset="0"/>
              </a:rPr>
              <a:t>Total state capital appropriation request: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556AC"/>
                </a:solidFill>
                <a:effectLst/>
                <a:uLnTx/>
                <a:uFillTx/>
                <a:ea typeface="Tahoma" panose="020B0604030504040204" pitchFamily="34" charset="0"/>
                <a:cs typeface="Tahoma" panose="020B0604030504040204" pitchFamily="34" charset="0"/>
              </a:rPr>
              <a:t>$673.3M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DCB590E0-F17C-4EE9-AE05-5C4F4828ED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7706" y="1520945"/>
            <a:ext cx="1752360" cy="1732497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487857FC-3CD6-4C6A-8F50-F47ACF3F51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911" y="1548592"/>
            <a:ext cx="1658923" cy="166101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B17A0F82-8D7F-41B8-8383-F7A648EC30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8744" y="1569259"/>
            <a:ext cx="1615912" cy="1620039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7FFC4A19-0AE3-4CEE-99B7-540D7D9842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6138" y="1570810"/>
            <a:ext cx="1619961" cy="1618488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B6F5D81-D8C0-47F5-85A0-CE9B65C5BC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70425-4BE7-4157-8812-4D12657AEB50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979798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C71DA1-0CF0-4829-8FC6-76AF385C8F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47471"/>
          </a:xfrm>
        </p:spPr>
        <p:txBody>
          <a:bodyPr>
            <a:normAutofit/>
          </a:bodyPr>
          <a:lstStyle/>
          <a:p>
            <a:pPr algn="ctr"/>
            <a:r>
              <a:rPr lang="en-US" sz="3600" b="1" kern="1200" spc="0" dirty="0">
                <a:solidFill>
                  <a:srgbClr val="003366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REQUESTED FOR FY 2023 CAPITAL </a:t>
            </a:r>
            <a:endParaRPr lang="en-US" sz="3600" dirty="0"/>
          </a:p>
        </p:txBody>
      </p:sp>
      <p:grpSp>
        <p:nvGrpSpPr>
          <p:cNvPr id="18" name="Group 17" descr="FY 2023 capital request: Repair &amp; Renovation 202K; Innovation workforce $171K; Hospital $60K; Library $240K">
            <a:extLst>
              <a:ext uri="{FF2B5EF4-FFF2-40B4-BE49-F238E27FC236}">
                <a16:creationId xmlns:a16="http://schemas.microsoft.com/office/drawing/2014/main" id="{9B07A8EE-F574-4B59-941D-557A112FE894}"/>
              </a:ext>
            </a:extLst>
          </p:cNvPr>
          <p:cNvGrpSpPr/>
          <p:nvPr/>
        </p:nvGrpSpPr>
        <p:grpSpPr>
          <a:xfrm>
            <a:off x="528739" y="1189972"/>
            <a:ext cx="10435423" cy="4509997"/>
            <a:chOff x="528739" y="1189972"/>
            <a:chExt cx="10435423" cy="4509997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C757DD79-9C92-4BA8-8970-4E9A7283BF34}"/>
                </a:ext>
              </a:extLst>
            </p:cNvPr>
            <p:cNvSpPr txBox="1"/>
            <p:nvPr/>
          </p:nvSpPr>
          <p:spPr>
            <a:xfrm>
              <a:off x="2455101" y="1189972"/>
              <a:ext cx="728388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b="1" dirty="0">
                  <a:ea typeface="Tahoma" panose="020B0604030504040204" pitchFamily="34" charset="0"/>
                  <a:cs typeface="Tahoma" panose="020B0604030504040204" pitchFamily="34" charset="0"/>
                </a:rPr>
                <a:t>(Dollars in Thousands)</a:t>
              </a:r>
            </a:p>
          </p:txBody>
        </p:sp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F9C1974A-D23D-478A-9CFA-0D3D9F7B49A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731642" y="1591921"/>
              <a:ext cx="9232520" cy="4108048"/>
            </a:xfrm>
            <a:prstGeom prst="rect">
              <a:avLst/>
            </a:prstGeom>
          </p:spPr>
        </p:pic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8EA28B0B-10C2-4ABD-A818-C3D4EB2644F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/>
          </p:nvGrpSpPr>
          <p:grpSpPr>
            <a:xfrm>
              <a:off x="547104" y="1744321"/>
              <a:ext cx="966055" cy="794767"/>
              <a:chOff x="2051250" y="1705947"/>
              <a:chExt cx="990136" cy="814578"/>
            </a:xfrm>
          </p:grpSpPr>
          <p:sp>
            <p:nvSpPr>
              <p:cNvPr id="7" name="Triangle 4">
                <a:extLst>
                  <a:ext uri="{FF2B5EF4-FFF2-40B4-BE49-F238E27FC236}">
                    <a16:creationId xmlns:a16="http://schemas.microsoft.com/office/drawing/2014/main" id="{1B256796-670A-4974-A068-7C0DBBF1B6F9}"/>
                  </a:ext>
                </a:extLst>
              </p:cNvPr>
              <p:cNvSpPr/>
              <p:nvPr/>
            </p:nvSpPr>
            <p:spPr>
              <a:xfrm rot="5400000">
                <a:off x="2458782" y="1899973"/>
                <a:ext cx="738681" cy="426527"/>
              </a:xfrm>
              <a:prstGeom prst="triangl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pic>
            <p:nvPicPr>
              <p:cNvPr id="8" name="Picture 7">
                <a:extLst>
                  <a:ext uri="{FF2B5EF4-FFF2-40B4-BE49-F238E27FC236}">
                    <a16:creationId xmlns:a16="http://schemas.microsoft.com/office/drawing/2014/main" id="{3EF5C644-B4C1-456A-BB5D-66B4B3BFA0E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051250" y="1705947"/>
                <a:ext cx="823917" cy="814578"/>
              </a:xfrm>
              <a:prstGeom prst="rect">
                <a:avLst/>
              </a:prstGeom>
            </p:spPr>
          </p:pic>
        </p:grp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5E9EA4FA-9D24-4E96-BF8C-37A5F600FBB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/>
          </p:nvGrpSpPr>
          <p:grpSpPr>
            <a:xfrm>
              <a:off x="528739" y="2653628"/>
              <a:ext cx="997808" cy="821832"/>
              <a:chOff x="2024091" y="2462439"/>
              <a:chExt cx="1022680" cy="842318"/>
            </a:xfrm>
          </p:grpSpPr>
          <p:sp>
            <p:nvSpPr>
              <p:cNvPr id="10" name="Triangle 5">
                <a:extLst>
                  <a:ext uri="{FF2B5EF4-FFF2-40B4-BE49-F238E27FC236}">
                    <a16:creationId xmlns:a16="http://schemas.microsoft.com/office/drawing/2014/main" id="{46186518-85E9-426F-98EB-81C7E1E8A7CC}"/>
                  </a:ext>
                </a:extLst>
              </p:cNvPr>
              <p:cNvSpPr/>
              <p:nvPr/>
            </p:nvSpPr>
            <p:spPr>
              <a:xfrm rot="5400000">
                <a:off x="2464167" y="2671309"/>
                <a:ext cx="738681" cy="426527"/>
              </a:xfrm>
              <a:prstGeom prst="triangl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pic>
            <p:nvPicPr>
              <p:cNvPr id="11" name="Picture 10">
                <a:extLst>
                  <a:ext uri="{FF2B5EF4-FFF2-40B4-BE49-F238E27FC236}">
                    <a16:creationId xmlns:a16="http://schemas.microsoft.com/office/drawing/2014/main" id="{03CDE0C9-CB81-4719-A44D-EA892594D28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024091" y="2462439"/>
                <a:ext cx="841259" cy="842318"/>
              </a:xfrm>
              <a:prstGeom prst="rect">
                <a:avLst/>
              </a:prstGeom>
            </p:spPr>
          </p:pic>
        </p:grpSp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BF8527A8-10CD-41F5-8857-A2ADCDB5E2E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/>
          </p:nvGrpSpPr>
          <p:grpSpPr>
            <a:xfrm>
              <a:off x="549758" y="4592130"/>
              <a:ext cx="1016658" cy="826638"/>
              <a:chOff x="2019057" y="4707871"/>
              <a:chExt cx="1042000" cy="847243"/>
            </a:xfrm>
          </p:grpSpPr>
          <p:sp>
            <p:nvSpPr>
              <p:cNvPr id="13" name="Triangle 6">
                <a:extLst>
                  <a:ext uri="{FF2B5EF4-FFF2-40B4-BE49-F238E27FC236}">
                    <a16:creationId xmlns:a16="http://schemas.microsoft.com/office/drawing/2014/main" id="{5EAEC5D1-4E59-4E1A-9A50-5DB0CBD942DA}"/>
                  </a:ext>
                </a:extLst>
              </p:cNvPr>
              <p:cNvSpPr/>
              <p:nvPr/>
            </p:nvSpPr>
            <p:spPr>
              <a:xfrm rot="5400000">
                <a:off x="2478454" y="4918115"/>
                <a:ext cx="738680" cy="426526"/>
              </a:xfrm>
              <a:prstGeom prst="triangl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pic>
            <p:nvPicPr>
              <p:cNvPr id="14" name="Picture 13">
                <a:extLst>
                  <a:ext uri="{FF2B5EF4-FFF2-40B4-BE49-F238E27FC236}">
                    <a16:creationId xmlns:a16="http://schemas.microsoft.com/office/drawing/2014/main" id="{47850C0F-0869-4C5D-B5CF-382E25C0305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019057" y="4707871"/>
                <a:ext cx="845085" cy="847243"/>
              </a:xfrm>
              <a:prstGeom prst="rect">
                <a:avLst/>
              </a:prstGeom>
            </p:spPr>
          </p:pic>
        </p:grpSp>
        <p:sp>
          <p:nvSpPr>
            <p:cNvPr id="16" name="Triangle 6">
              <a:extLst>
                <a:ext uri="{FF2B5EF4-FFF2-40B4-BE49-F238E27FC236}">
                  <a16:creationId xmlns:a16="http://schemas.microsoft.com/office/drawing/2014/main" id="{384D983C-AD74-4F75-962C-A82964A2C8C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 rot="5400000">
              <a:off x="966450" y="3857459"/>
              <a:ext cx="720715" cy="416153"/>
            </a:xfrm>
            <a:prstGeom prst="triangl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3ACDB844-F82C-4471-9141-3A98264673B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8739" y="3647337"/>
              <a:ext cx="823709" cy="822960"/>
            </a:xfrm>
            <a:prstGeom prst="rect">
              <a:avLst/>
            </a:prstGeom>
          </p:spPr>
        </p:pic>
      </p:grp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1386B5F-DB9E-499C-A8BE-285ED8019F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70425-4BE7-4157-8812-4D12657AEB50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273668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CF2822-1FAB-4A7C-8E58-E9F46AC0E0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763034"/>
            <a:ext cx="10515600" cy="1325563"/>
          </a:xfrm>
        </p:spPr>
        <p:txBody>
          <a:bodyPr/>
          <a:lstStyle/>
          <a:p>
            <a:pPr algn="ctr"/>
            <a:r>
              <a:rPr lang="en-US" sz="4400" dirty="0">
                <a:solidFill>
                  <a:srgbClr val="003366"/>
                </a:solidFill>
              </a:rPr>
              <a:t>THANK YOU!</a:t>
            </a:r>
            <a:endParaRPr lang="en-US" dirty="0">
              <a:solidFill>
                <a:srgbClr val="003366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35FA776-A0F5-4418-811F-D9DF0845A6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70425-4BE7-4157-8812-4D12657AEB50}" type="slidenum">
              <a:rPr lang="en-US" smtClean="0"/>
              <a:t>15</a:t>
            </a:fld>
            <a:endParaRPr lang="en-US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410EF90D-D115-4A6A-AAD0-D08C9FFBC6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alphaModFix/>
          </a:blip>
          <a:srcRect t="19056" b="19421"/>
          <a:stretch/>
        </p:blipFill>
        <p:spPr>
          <a:xfrm>
            <a:off x="-1" y="0"/>
            <a:ext cx="12192617" cy="42194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64475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82DD18-95B4-4041-BC2D-FCCF243929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48919"/>
          </a:xfrm>
        </p:spPr>
        <p:txBody>
          <a:bodyPr>
            <a:normAutofit/>
          </a:bodyPr>
          <a:lstStyle/>
          <a:p>
            <a:r>
              <a:rPr lang="en-US" sz="3600" dirty="0">
                <a:solidFill>
                  <a:srgbClr val="13294B"/>
                </a:solidFill>
                <a:latin typeface="Arial" panose="020B0604020202020204" pitchFamily="34" charset="0"/>
                <a:ea typeface="+mn-ea"/>
                <a:cs typeface="+mn-cs"/>
              </a:rPr>
              <a:t>U OF I SYSTEM BUDGET REQUEST CONTEXT</a:t>
            </a:r>
            <a:endParaRPr lang="en-US" sz="3600" dirty="0"/>
          </a:p>
        </p:txBody>
      </p:sp>
      <p:sp>
        <p:nvSpPr>
          <p:cNvPr id="5" name="Freeform: Shape 4">
            <a:extLst>
              <a:ext uri="{FF2B5EF4-FFF2-40B4-BE49-F238E27FC236}">
                <a16:creationId xmlns:a16="http://schemas.microsoft.com/office/drawing/2014/main" id="{DAC41762-7B31-46A4-9B2F-29FFFC3F0666}"/>
              </a:ext>
            </a:extLst>
          </p:cNvPr>
          <p:cNvSpPr/>
          <p:nvPr/>
        </p:nvSpPr>
        <p:spPr>
          <a:xfrm>
            <a:off x="2035387" y="1213054"/>
            <a:ext cx="3869531" cy="2321718"/>
          </a:xfrm>
          <a:custGeom>
            <a:avLst/>
            <a:gdLst>
              <a:gd name="connsiteX0" fmla="*/ 0 w 3869531"/>
              <a:gd name="connsiteY0" fmla="*/ 0 h 2321718"/>
              <a:gd name="connsiteX1" fmla="*/ 3869531 w 3869531"/>
              <a:gd name="connsiteY1" fmla="*/ 0 h 2321718"/>
              <a:gd name="connsiteX2" fmla="*/ 3869531 w 3869531"/>
              <a:gd name="connsiteY2" fmla="*/ 2321718 h 2321718"/>
              <a:gd name="connsiteX3" fmla="*/ 0 w 3869531"/>
              <a:gd name="connsiteY3" fmla="*/ 2321718 h 2321718"/>
              <a:gd name="connsiteX4" fmla="*/ 0 w 3869531"/>
              <a:gd name="connsiteY4" fmla="*/ 0 h 23217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869531" h="2321718">
                <a:moveTo>
                  <a:pt x="0" y="0"/>
                </a:moveTo>
                <a:lnTo>
                  <a:pt x="3869531" y="0"/>
                </a:lnTo>
                <a:lnTo>
                  <a:pt x="3869531" y="2321718"/>
                </a:lnTo>
                <a:lnTo>
                  <a:pt x="0" y="2321718"/>
                </a:lnTo>
                <a:lnTo>
                  <a:pt x="0" y="0"/>
                </a:lnTo>
                <a:close/>
              </a:path>
            </a:pathLst>
          </a:custGeom>
          <a:solidFill>
            <a:srgbClr val="0556A5"/>
          </a:solidFill>
          <a:ln>
            <a:noFill/>
          </a:ln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hueOff val="0"/>
              <a:satOff val="0"/>
              <a:lumOff val="0"/>
              <a:alphaOff val="0"/>
            </a:schemeClr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10490" tIns="110490" rIns="110490" bIns="110490" numCol="1" spcCol="1270" anchor="ctr" anchorCtr="0">
            <a:noAutofit/>
          </a:bodyPr>
          <a:lstStyle/>
          <a:p>
            <a:pPr marL="0" lvl="0" indent="0" algn="ctr" defTabSz="12890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2900" dirty="0">
                <a:ea typeface="Avenir Book" charset="0"/>
                <a:cs typeface="Avenir Book" charset="0"/>
              </a:rPr>
              <a:t>Grew enrollment by 16,210 students </a:t>
            </a:r>
            <a:br>
              <a:rPr lang="en-US" sz="2900" dirty="0">
                <a:ea typeface="Avenir Book" charset="0"/>
                <a:cs typeface="Avenir Book" charset="0"/>
              </a:rPr>
            </a:br>
            <a:r>
              <a:rPr lang="en-US" sz="2900" dirty="0">
                <a:ea typeface="Avenir Book" charset="0"/>
                <a:cs typeface="Avenir Book" charset="0"/>
              </a:rPr>
              <a:t>since FY 15</a:t>
            </a:r>
          </a:p>
          <a:p>
            <a:pPr marL="0" lvl="0" indent="0" algn="ctr" defTabSz="12890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2900" kern="1200" dirty="0">
                <a:latin typeface="+mn-lt"/>
                <a:ea typeface="Avenir Book" charset="0"/>
                <a:cs typeface="Avenir Book" charset="0"/>
              </a:rPr>
              <a:t>(+20.6%) </a:t>
            </a:r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7E3798FB-C96D-49D7-A654-B13AE996FC9B}"/>
              </a:ext>
            </a:extLst>
          </p:cNvPr>
          <p:cNvSpPr/>
          <p:nvPr/>
        </p:nvSpPr>
        <p:spPr>
          <a:xfrm>
            <a:off x="6146713" y="1214044"/>
            <a:ext cx="3869531" cy="2321718"/>
          </a:xfrm>
          <a:custGeom>
            <a:avLst/>
            <a:gdLst>
              <a:gd name="connsiteX0" fmla="*/ 0 w 3869531"/>
              <a:gd name="connsiteY0" fmla="*/ 0 h 2321718"/>
              <a:gd name="connsiteX1" fmla="*/ 3869531 w 3869531"/>
              <a:gd name="connsiteY1" fmla="*/ 0 h 2321718"/>
              <a:gd name="connsiteX2" fmla="*/ 3869531 w 3869531"/>
              <a:gd name="connsiteY2" fmla="*/ 2321718 h 2321718"/>
              <a:gd name="connsiteX3" fmla="*/ 0 w 3869531"/>
              <a:gd name="connsiteY3" fmla="*/ 2321718 h 2321718"/>
              <a:gd name="connsiteX4" fmla="*/ 0 w 3869531"/>
              <a:gd name="connsiteY4" fmla="*/ 0 h 23217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869531" h="2321718">
                <a:moveTo>
                  <a:pt x="0" y="0"/>
                </a:moveTo>
                <a:lnTo>
                  <a:pt x="3869531" y="0"/>
                </a:lnTo>
                <a:lnTo>
                  <a:pt x="3869531" y="2321718"/>
                </a:lnTo>
                <a:lnTo>
                  <a:pt x="0" y="2321718"/>
                </a:lnTo>
                <a:lnTo>
                  <a:pt x="0" y="0"/>
                </a:lnTo>
                <a:close/>
              </a:path>
            </a:pathLst>
          </a:custGeom>
          <a:solidFill>
            <a:srgbClr val="0556A5"/>
          </a:solidFill>
          <a:ln>
            <a:noFill/>
          </a:ln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hueOff val="0"/>
              <a:satOff val="0"/>
              <a:lumOff val="0"/>
              <a:alphaOff val="0"/>
            </a:schemeClr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10490" tIns="110490" rIns="110490" bIns="110490" numCol="1" spcCol="1270" anchor="ctr" anchorCtr="0">
            <a:noAutofit/>
          </a:bodyPr>
          <a:lstStyle/>
          <a:p>
            <a:pPr marL="0" lvl="0" indent="0" algn="ctr" defTabSz="1289050">
              <a:lnSpc>
                <a:spcPct val="90000"/>
              </a:lnSpc>
              <a:spcBef>
                <a:spcPct val="0"/>
              </a:spcBef>
              <a:buNone/>
            </a:pPr>
            <a:r>
              <a:rPr lang="en-US" sz="2900" kern="1200" dirty="0">
                <a:latin typeface="+mn-lt"/>
                <a:ea typeface="Avenir Book" charset="0"/>
                <a:cs typeface="Avenir Book" charset="0"/>
              </a:rPr>
              <a:t>Enrolled 5,046 </a:t>
            </a:r>
          </a:p>
          <a:p>
            <a:pPr marL="0" lvl="0" indent="0" algn="ctr" defTabSz="12890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2900" kern="1200" dirty="0">
                <a:latin typeface="+mn-lt"/>
                <a:ea typeface="Avenir Book" charset="0"/>
                <a:cs typeface="Avenir Book" charset="0"/>
              </a:rPr>
              <a:t>more Illinois undergraduates </a:t>
            </a:r>
            <a:br>
              <a:rPr lang="en-US" sz="2900" kern="1200" dirty="0">
                <a:latin typeface="+mn-lt"/>
                <a:ea typeface="Avenir Book" charset="0"/>
                <a:cs typeface="Avenir Book" charset="0"/>
              </a:rPr>
            </a:br>
            <a:r>
              <a:rPr lang="en-US" sz="2900" kern="1200" dirty="0">
                <a:latin typeface="+mn-lt"/>
                <a:ea typeface="Avenir Book" charset="0"/>
                <a:cs typeface="Avenir Book" charset="0"/>
              </a:rPr>
              <a:t>since FY15</a:t>
            </a:r>
            <a:br>
              <a:rPr lang="en-US" sz="2900" kern="1200" dirty="0">
                <a:latin typeface="+mn-lt"/>
                <a:ea typeface="Avenir Book" charset="0"/>
                <a:cs typeface="Avenir Book" charset="0"/>
              </a:rPr>
            </a:br>
            <a:r>
              <a:rPr lang="en-US" sz="2900" kern="1200" dirty="0">
                <a:latin typeface="+mn-lt"/>
                <a:ea typeface="Avenir Book" charset="0"/>
                <a:cs typeface="Avenir Book" charset="0"/>
              </a:rPr>
              <a:t>(+11.8%)</a:t>
            </a:r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A731C4B0-CBB6-485B-997C-4CE7C991DCAD}"/>
              </a:ext>
            </a:extLst>
          </p:cNvPr>
          <p:cNvSpPr/>
          <p:nvPr/>
        </p:nvSpPr>
        <p:spPr>
          <a:xfrm>
            <a:off x="2099654" y="3727921"/>
            <a:ext cx="3869531" cy="2321718"/>
          </a:xfrm>
          <a:custGeom>
            <a:avLst/>
            <a:gdLst>
              <a:gd name="connsiteX0" fmla="*/ 0 w 3869531"/>
              <a:gd name="connsiteY0" fmla="*/ 0 h 2321718"/>
              <a:gd name="connsiteX1" fmla="*/ 3869531 w 3869531"/>
              <a:gd name="connsiteY1" fmla="*/ 0 h 2321718"/>
              <a:gd name="connsiteX2" fmla="*/ 3869531 w 3869531"/>
              <a:gd name="connsiteY2" fmla="*/ 2321718 h 2321718"/>
              <a:gd name="connsiteX3" fmla="*/ 0 w 3869531"/>
              <a:gd name="connsiteY3" fmla="*/ 2321718 h 2321718"/>
              <a:gd name="connsiteX4" fmla="*/ 0 w 3869531"/>
              <a:gd name="connsiteY4" fmla="*/ 0 h 23217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869531" h="2321718">
                <a:moveTo>
                  <a:pt x="0" y="0"/>
                </a:moveTo>
                <a:lnTo>
                  <a:pt x="3869531" y="0"/>
                </a:lnTo>
                <a:lnTo>
                  <a:pt x="3869531" y="2321718"/>
                </a:lnTo>
                <a:lnTo>
                  <a:pt x="0" y="2321718"/>
                </a:lnTo>
                <a:lnTo>
                  <a:pt x="0" y="0"/>
                </a:lnTo>
                <a:close/>
              </a:path>
            </a:pathLst>
          </a:custGeom>
          <a:solidFill>
            <a:srgbClr val="0556A5"/>
          </a:solidFill>
          <a:ln>
            <a:noFill/>
          </a:ln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hueOff val="0"/>
              <a:satOff val="0"/>
              <a:lumOff val="0"/>
              <a:alphaOff val="0"/>
            </a:schemeClr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10490" tIns="110490" rIns="110490" bIns="110490" numCol="1" spcCol="1270" anchor="ctr" anchorCtr="0">
            <a:noAutofit/>
          </a:bodyPr>
          <a:lstStyle/>
          <a:p>
            <a:pPr marL="0" lvl="0" indent="0" algn="ctr" defTabSz="12890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2900" kern="1200" dirty="0">
                <a:latin typeface="+mn-lt"/>
                <a:ea typeface="Avenir Book" charset="0"/>
                <a:cs typeface="Avenir Book" charset="0"/>
              </a:rPr>
              <a:t>Increased financial aid by 88% in 10 years +$122M</a:t>
            </a:r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D5E29E5D-19CF-4569-866B-DF282E52D6E1}"/>
              </a:ext>
            </a:extLst>
          </p:cNvPr>
          <p:cNvSpPr/>
          <p:nvPr/>
        </p:nvSpPr>
        <p:spPr>
          <a:xfrm>
            <a:off x="6146713" y="3738899"/>
            <a:ext cx="3869531" cy="2321718"/>
          </a:xfrm>
          <a:custGeom>
            <a:avLst/>
            <a:gdLst>
              <a:gd name="connsiteX0" fmla="*/ 0 w 3869531"/>
              <a:gd name="connsiteY0" fmla="*/ 0 h 2321718"/>
              <a:gd name="connsiteX1" fmla="*/ 3869531 w 3869531"/>
              <a:gd name="connsiteY1" fmla="*/ 0 h 2321718"/>
              <a:gd name="connsiteX2" fmla="*/ 3869531 w 3869531"/>
              <a:gd name="connsiteY2" fmla="*/ 2321718 h 2321718"/>
              <a:gd name="connsiteX3" fmla="*/ 0 w 3869531"/>
              <a:gd name="connsiteY3" fmla="*/ 2321718 h 2321718"/>
              <a:gd name="connsiteX4" fmla="*/ 0 w 3869531"/>
              <a:gd name="connsiteY4" fmla="*/ 0 h 23217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869531" h="2321718">
                <a:moveTo>
                  <a:pt x="0" y="0"/>
                </a:moveTo>
                <a:lnTo>
                  <a:pt x="3869531" y="0"/>
                </a:lnTo>
                <a:lnTo>
                  <a:pt x="3869531" y="2321718"/>
                </a:lnTo>
                <a:lnTo>
                  <a:pt x="0" y="2321718"/>
                </a:lnTo>
                <a:lnTo>
                  <a:pt x="0" y="0"/>
                </a:lnTo>
                <a:close/>
              </a:path>
            </a:pathLst>
          </a:custGeom>
          <a:solidFill>
            <a:srgbClr val="0556A5"/>
          </a:solidFill>
          <a:ln>
            <a:noFill/>
          </a:ln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hueOff val="0"/>
              <a:satOff val="0"/>
              <a:lumOff val="0"/>
              <a:alphaOff val="0"/>
            </a:schemeClr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10490" tIns="110490" rIns="110490" bIns="110490" numCol="1" spcCol="1270" anchor="ctr" anchorCtr="0">
            <a:noAutofit/>
          </a:bodyPr>
          <a:lstStyle/>
          <a:p>
            <a:pPr marL="0" lvl="0" indent="0" algn="ctr" defTabSz="1289050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None/>
            </a:pPr>
            <a:r>
              <a:rPr lang="en-US" sz="2900" kern="1200" dirty="0">
                <a:latin typeface="+mn-lt"/>
                <a:ea typeface="Avenir Book" charset="0"/>
                <a:cs typeface="Avenir Book" charset="0"/>
              </a:rPr>
              <a:t>Froze undergraduate tuition in six of </a:t>
            </a:r>
            <a:br>
              <a:rPr lang="en-US" sz="2900" kern="1200" dirty="0">
                <a:latin typeface="+mn-lt"/>
                <a:ea typeface="Avenir Book" charset="0"/>
                <a:cs typeface="Avenir Book" charset="0"/>
              </a:rPr>
            </a:br>
            <a:r>
              <a:rPr lang="en-US" sz="2900" dirty="0">
                <a:ea typeface="Avenir Book" charset="0"/>
                <a:cs typeface="Avenir Book" charset="0"/>
              </a:rPr>
              <a:t>l</a:t>
            </a:r>
            <a:r>
              <a:rPr lang="en-US" sz="2900" kern="1200" dirty="0">
                <a:latin typeface="+mn-lt"/>
                <a:ea typeface="Avenir Book" charset="0"/>
                <a:cs typeface="Avenir Book" charset="0"/>
              </a:rPr>
              <a:t>ast seven years</a:t>
            </a:r>
            <a:endParaRPr lang="en-US" sz="2400" kern="1200" dirty="0">
              <a:latin typeface="+mn-lt"/>
              <a:ea typeface="Avenir Book" charset="0"/>
              <a:cs typeface="Avenir Book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820F2EE-65D8-4F3D-A70F-5D39C7D228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70425-4BE7-4157-8812-4D12657AEB50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88370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C172E071-0F83-45DF-8C18-86906361CD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1681718"/>
            <a:ext cx="12192000" cy="3236556"/>
          </a:xfrm>
          <a:prstGeom prst="rect">
            <a:avLst/>
          </a:prstGeom>
          <a:solidFill>
            <a:srgbClr val="E7E6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5E1AB35-D035-4CB2-BA19-E1785BD5AF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sz="3600" b="1" kern="1200" spc="0" dirty="0">
                <a:solidFill>
                  <a:srgbClr val="003366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FY 2023 OPERATING APPROPRIATION REQUEST</a:t>
            </a:r>
            <a:br>
              <a:rPr lang="en-US" dirty="0">
                <a:effectLst/>
              </a:rPr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0D8897-5ED3-454F-BC1C-CBDEFC5A75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70176"/>
            <a:ext cx="10515600" cy="4351338"/>
          </a:xfr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FY 2022 state appropriation:            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556A5"/>
                </a:solidFill>
                <a:effectLst/>
                <a:uLnTx/>
                <a:uFillTx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$622.0M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FY 2023 incremental request:            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556A5"/>
                </a:solidFill>
                <a:effectLst/>
                <a:uLnTx/>
                <a:uFillTx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$61.2M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0556A5"/>
              </a:solidFill>
              <a:effectLst/>
              <a:uLnTx/>
              <a:uFillTx/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Total FY 2023 state operating appropriation request: 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556A5"/>
                </a:solidFill>
                <a:effectLst/>
                <a:uLnTx/>
                <a:uFillTx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$683.2M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4472C4"/>
              </a:solidFill>
              <a:effectLst/>
              <a:uLnTx/>
              <a:uFillTx/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lang="en-US" sz="2400" b="1" dirty="0">
                <a:solidFill>
                  <a:srgbClr val="0556A5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Increase of 9.8% over FY 2022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0556A5"/>
              </a:solidFill>
              <a:effectLst/>
              <a:uLnTx/>
              <a:uFillTx/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4747EF9-ADF6-4366-AAE5-B6925FB8C9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70425-4BE7-4157-8812-4D12657AEB50}" type="slidenum">
              <a:rPr lang="en-US" smtClean="0"/>
              <a:t>3</a:t>
            </a:fld>
            <a:endParaRPr lang="en-US" dirty="0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0974E11B-1DD6-4E77-AAAF-2331C3DDA6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>
            <a:off x="1474470" y="3520440"/>
            <a:ext cx="9246870" cy="11430"/>
          </a:xfrm>
          <a:prstGeom prst="line">
            <a:avLst/>
          </a:prstGeom>
          <a:ln w="38100">
            <a:solidFill>
              <a:srgbClr val="0556A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087537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F12FC5-091C-4C72-9F2D-CF3D4CD424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01675"/>
          </a:xfrm>
        </p:spPr>
        <p:txBody>
          <a:bodyPr>
            <a:normAutofit/>
          </a:bodyPr>
          <a:lstStyle/>
          <a:p>
            <a:pPr algn="ctr"/>
            <a:r>
              <a:rPr lang="en-US" sz="3600" b="1" i="0" kern="1200" baseline="0" dirty="0">
                <a:ln>
                  <a:noFill/>
                </a:ln>
                <a:solidFill>
                  <a:srgbClr val="242852"/>
                </a:solidFill>
                <a:effectLst/>
                <a:latin typeface="Arial" panose="020B0604020202020204" pitchFamily="34" charset="0"/>
                <a:ea typeface="+mn-ea"/>
                <a:cs typeface="+mn-cs"/>
              </a:rPr>
              <a:t>STATE APPROPRIATIONS – U OF I SYSTEM</a:t>
            </a:r>
            <a:endParaRPr lang="en-US" sz="3600" dirty="0"/>
          </a:p>
        </p:txBody>
      </p:sp>
      <p:grpSp>
        <p:nvGrpSpPr>
          <p:cNvPr id="11" name="Group 10" descr="Graph shows state appropriation requests from 2010 to 2023">
            <a:extLst>
              <a:ext uri="{FF2B5EF4-FFF2-40B4-BE49-F238E27FC236}">
                <a16:creationId xmlns:a16="http://schemas.microsoft.com/office/drawing/2014/main" id="{2CA47353-84DA-43AE-BF68-B34EA77EC758}"/>
              </a:ext>
            </a:extLst>
          </p:cNvPr>
          <p:cNvGrpSpPr/>
          <p:nvPr/>
        </p:nvGrpSpPr>
        <p:grpSpPr>
          <a:xfrm>
            <a:off x="315839" y="1066801"/>
            <a:ext cx="11514993" cy="5323610"/>
            <a:chOff x="315839" y="1066801"/>
            <a:chExt cx="11514993" cy="5323610"/>
          </a:xfrm>
        </p:grpSpPr>
        <p:graphicFrame>
          <p:nvGraphicFramePr>
            <p:cNvPr id="7" name="Chart 6">
              <a:extLst>
                <a:ext uri="{FF2B5EF4-FFF2-40B4-BE49-F238E27FC236}">
                  <a16:creationId xmlns:a16="http://schemas.microsoft.com/office/drawing/2014/main" id="{705DA0DC-2CEA-4FD4-A735-30BB249DD6B6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1088455050"/>
                </p:ext>
              </p:extLst>
            </p:nvPr>
          </p:nvGraphicFramePr>
          <p:xfrm>
            <a:off x="671325" y="1066801"/>
            <a:ext cx="11159507" cy="5266266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89781038-8925-48BD-8BF9-0092A01C7681}"/>
                </a:ext>
              </a:extLst>
            </p:cNvPr>
            <p:cNvSpPr txBox="1"/>
            <p:nvPr/>
          </p:nvSpPr>
          <p:spPr>
            <a:xfrm>
              <a:off x="315839" y="2191732"/>
              <a:ext cx="400110" cy="2353733"/>
            </a:xfrm>
            <a:prstGeom prst="rect">
              <a:avLst/>
            </a:prstGeom>
            <a:noFill/>
          </p:spPr>
          <p:txBody>
            <a:bodyPr vert="vert270"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131F11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Times New Roman" pitchFamily="18" charset="0"/>
                </a:rPr>
                <a:t> Millions</a:t>
              </a: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5543E7A0-7477-4FCA-A8C5-C3555118D8B5}"/>
                </a:ext>
              </a:extLst>
            </p:cNvPr>
            <p:cNvSpPr txBox="1"/>
            <p:nvPr/>
          </p:nvSpPr>
          <p:spPr>
            <a:xfrm>
              <a:off x="3951269" y="1466184"/>
              <a:ext cx="7569405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71450" lvl="0" indent="-171450">
                <a:buFont typeface="Wingdings" panose="05000000000000000000" pitchFamily="2" charset="2"/>
                <a:buChar char="Ø"/>
                <a:defRPr/>
              </a:pPr>
              <a:r>
                <a:rPr lang="en-US" sz="1600" b="1" dirty="0">
                  <a:solidFill>
                    <a:srgbClr val="242852"/>
                  </a:solidFill>
                </a:rPr>
                <a:t>FY 2022 Appropriation 18% less than FY 2010 in nominal dollars</a:t>
              </a:r>
            </a:p>
            <a:p>
              <a:pPr marL="171450" lvl="0" indent="-171450">
                <a:buFont typeface="Wingdings" panose="05000000000000000000" pitchFamily="2" charset="2"/>
                <a:buChar char="Ø"/>
                <a:defRPr/>
              </a:pPr>
              <a:r>
                <a:rPr lang="en-US" sz="1600" b="1" dirty="0">
                  <a:solidFill>
                    <a:srgbClr val="242852"/>
                  </a:solidFill>
                </a:rPr>
                <a:t>FY 2022 Appropriation 36% less than FY 2010 in inflation adjusted dollars</a:t>
              </a:r>
            </a:p>
            <a:p>
              <a:pPr marL="171450" lvl="0" indent="-171450">
                <a:buFont typeface="Wingdings" panose="05000000000000000000" pitchFamily="2" charset="2"/>
                <a:buChar char="Ø"/>
                <a:defRPr/>
              </a:pPr>
              <a:r>
                <a:rPr lang="en-US" sz="1600" b="1" dirty="0">
                  <a:solidFill>
                    <a:srgbClr val="242852"/>
                  </a:solidFill>
                </a:rPr>
                <a:t>FY 2023 Request still 31% less than FY 2010 in inflation adjusted dollars  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6DE8095A-54DA-42FB-86C7-84DDB8F556A0}"/>
                </a:ext>
              </a:extLst>
            </p:cNvPr>
            <p:cNvSpPr txBox="1"/>
            <p:nvPr/>
          </p:nvSpPr>
          <p:spPr>
            <a:xfrm>
              <a:off x="1621075" y="6159579"/>
              <a:ext cx="3448465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>
                <a:defRPr/>
              </a:pPr>
              <a:r>
                <a:rPr lang="en-US" sz="900" dirty="0">
                  <a:solidFill>
                    <a:srgbClr val="131F11"/>
                  </a:solidFill>
                  <a:latin typeface="Calibri" panose="020F0502020204030204"/>
                  <a:cs typeface="Times New Roman" pitchFamily="18" charset="0"/>
                </a:rPr>
                <a:t>Inflation for FY 2022 and FY 2023 assumed at 2.5%.</a:t>
              </a:r>
            </a:p>
          </p:txBody>
        </p:sp>
      </p:grp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7ACB400-19BC-4558-84B2-AA17878F18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70425-4BE7-4157-8812-4D12657AEB50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81181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360EE63A-AD62-47E6-BE2C-66612F5C85D1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981584" y="646130"/>
            <a:ext cx="7091899" cy="1259376"/>
          </a:xfrm>
        </p:spPr>
        <p:txBody>
          <a:bodyPr>
            <a:normAutofit/>
          </a:bodyPr>
          <a:lstStyle/>
          <a:p>
            <a:pPr algn="l" rtl="0" eaLnBrk="1" fontAlgn="auto" latinLnBrk="0" hangingPunct="1"/>
            <a:r>
              <a:rPr lang="en-US" sz="3600" b="1" kern="1200" dirty="0">
                <a:solidFill>
                  <a:srgbClr val="242852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OVERALL GOALS OF INCREMENTAL REQUESTS</a:t>
            </a:r>
            <a:endParaRPr lang="en-US" sz="3600" dirty="0">
              <a:effectLst/>
            </a:endParaRPr>
          </a:p>
          <a:p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F58FB72-FB85-4174-A8B8-489432166E70}"/>
              </a:ext>
            </a:extLst>
          </p:cNvPr>
          <p:cNvSpPr txBox="1"/>
          <p:nvPr/>
        </p:nvSpPr>
        <p:spPr>
          <a:xfrm>
            <a:off x="1482460" y="2041497"/>
            <a:ext cx="6683131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Keep more Illinois students In the state and support them for success</a:t>
            </a:r>
            <a:b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3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Enhance academic excellence by recruiting and retaining faculty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DEB7EBC-7CA3-415E-BF69-992AFE72A8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66733-B904-C84A-937B-5FAEB6B69CA7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83865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CF9E4F-662F-44E8-B087-A977039AAE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600" b="1" kern="1200" spc="0" dirty="0">
                <a:solidFill>
                  <a:srgbClr val="003366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REQUESTED FOR FY 2023 OPERATIONS</a:t>
            </a:r>
            <a:endParaRPr lang="en-US" sz="3600" dirty="0"/>
          </a:p>
        </p:txBody>
      </p:sp>
      <p:grpSp>
        <p:nvGrpSpPr>
          <p:cNvPr id="16" name="Group 15" descr="Requested for FY 2023 Operations - Affordability and Student Support $25K; Competitiveness and Quality $36K">
            <a:extLst>
              <a:ext uri="{FF2B5EF4-FFF2-40B4-BE49-F238E27FC236}">
                <a16:creationId xmlns:a16="http://schemas.microsoft.com/office/drawing/2014/main" id="{40E1A1E3-E484-4580-83A5-50DFBE363B57}"/>
              </a:ext>
            </a:extLst>
          </p:cNvPr>
          <p:cNvGrpSpPr/>
          <p:nvPr/>
        </p:nvGrpSpPr>
        <p:grpSpPr>
          <a:xfrm>
            <a:off x="288758" y="1551129"/>
            <a:ext cx="10923926" cy="3704816"/>
            <a:chOff x="288758" y="1551129"/>
            <a:chExt cx="10923926" cy="3704816"/>
          </a:xfrm>
        </p:grpSpPr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5038957D-1936-4AC6-8618-045E150AD5B3}"/>
                </a:ext>
              </a:extLst>
            </p:cNvPr>
            <p:cNvSpPr txBox="1"/>
            <p:nvPr/>
          </p:nvSpPr>
          <p:spPr>
            <a:xfrm>
              <a:off x="2455101" y="1551129"/>
              <a:ext cx="728388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b="1" dirty="0">
                  <a:ea typeface="Cambria" panose="02040503050406030204" pitchFamily="18" charset="0"/>
                </a:rPr>
                <a:t>(Dollars in Thousands)</a:t>
              </a:r>
            </a:p>
          </p:txBody>
        </p:sp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91C62752-574A-4DBC-AB73-35C9AFEE189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b="7402"/>
            <a:stretch/>
          </p:blipFill>
          <p:spPr>
            <a:xfrm>
              <a:off x="1508447" y="2230256"/>
              <a:ext cx="9704237" cy="2807230"/>
            </a:xfrm>
            <a:prstGeom prst="rect">
              <a:avLst/>
            </a:prstGeom>
          </p:spPr>
        </p:pic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0445A25C-285C-4860-BEE9-23E323CCE64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/>
          </p:nvGrpSpPr>
          <p:grpSpPr>
            <a:xfrm>
              <a:off x="288758" y="1925150"/>
              <a:ext cx="1056426" cy="850932"/>
              <a:chOff x="1238466" y="1375692"/>
              <a:chExt cx="1559416" cy="1256081"/>
            </a:xfrm>
          </p:grpSpPr>
          <p:sp>
            <p:nvSpPr>
              <p:cNvPr id="6" name="Triangle 8">
                <a:extLst>
                  <a:ext uri="{FF2B5EF4-FFF2-40B4-BE49-F238E27FC236}">
                    <a16:creationId xmlns:a16="http://schemas.microsoft.com/office/drawing/2014/main" id="{A97BD8D5-90AF-43C9-8FD0-947A15A0C5A6}"/>
                  </a:ext>
                </a:extLst>
              </p:cNvPr>
              <p:cNvSpPr/>
              <p:nvPr/>
            </p:nvSpPr>
            <p:spPr>
              <a:xfrm rot="5400000">
                <a:off x="2029265" y="1718189"/>
                <a:ext cx="974526" cy="562708"/>
              </a:xfrm>
              <a:prstGeom prst="triangl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pic>
            <p:nvPicPr>
              <p:cNvPr id="7" name="Picture 6">
                <a:extLst>
                  <a:ext uri="{FF2B5EF4-FFF2-40B4-BE49-F238E27FC236}">
                    <a16:creationId xmlns:a16="http://schemas.microsoft.com/office/drawing/2014/main" id="{6AA03A2C-8628-45FE-8DA3-204CFE48BF8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238466" y="1375692"/>
                <a:ext cx="1278062" cy="1256081"/>
              </a:xfrm>
              <a:prstGeom prst="rect">
                <a:avLst/>
              </a:prstGeom>
            </p:spPr>
          </p:pic>
        </p:grpSp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1BB7997B-F411-4908-92B9-4FD63D28F2B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/>
          </p:nvGrpSpPr>
          <p:grpSpPr>
            <a:xfrm>
              <a:off x="316542" y="3343240"/>
              <a:ext cx="1043979" cy="831124"/>
              <a:chOff x="1210599" y="3049508"/>
              <a:chExt cx="1541044" cy="1226838"/>
            </a:xfrm>
          </p:grpSpPr>
          <p:sp>
            <p:nvSpPr>
              <p:cNvPr id="9" name="Triangle 9">
                <a:extLst>
                  <a:ext uri="{FF2B5EF4-FFF2-40B4-BE49-F238E27FC236}">
                    <a16:creationId xmlns:a16="http://schemas.microsoft.com/office/drawing/2014/main" id="{90502573-C158-41C7-BFA2-E594B3A49103}"/>
                  </a:ext>
                </a:extLst>
              </p:cNvPr>
              <p:cNvSpPr/>
              <p:nvPr/>
            </p:nvSpPr>
            <p:spPr>
              <a:xfrm rot="5400000">
                <a:off x="1983026" y="3376857"/>
                <a:ext cx="974526" cy="562708"/>
              </a:xfrm>
              <a:prstGeom prst="triangl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pic>
            <p:nvPicPr>
              <p:cNvPr id="10" name="Picture 9">
                <a:extLst>
                  <a:ext uri="{FF2B5EF4-FFF2-40B4-BE49-F238E27FC236}">
                    <a16:creationId xmlns:a16="http://schemas.microsoft.com/office/drawing/2014/main" id="{EC13E78F-7544-4052-B0C1-60EE68821A8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210599" y="3049508"/>
                <a:ext cx="1305931" cy="1226838"/>
              </a:xfrm>
              <a:prstGeom prst="rect">
                <a:avLst/>
              </a:prstGeom>
            </p:spPr>
          </p:pic>
        </p:grpSp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427BD1F5-DD8F-4EAC-9B02-02EEE5D9E15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/>
          </p:nvGrpSpPr>
          <p:grpSpPr>
            <a:xfrm>
              <a:off x="330519" y="4424226"/>
              <a:ext cx="1005688" cy="831719"/>
              <a:chOff x="1275913" y="3672831"/>
              <a:chExt cx="1484520" cy="1227722"/>
            </a:xfrm>
          </p:grpSpPr>
          <p:sp>
            <p:nvSpPr>
              <p:cNvPr id="12" name="Triangle 10">
                <a:extLst>
                  <a:ext uri="{FF2B5EF4-FFF2-40B4-BE49-F238E27FC236}">
                    <a16:creationId xmlns:a16="http://schemas.microsoft.com/office/drawing/2014/main" id="{F5E5820B-07A0-4673-8A23-7EF3B8B2B9C2}"/>
                  </a:ext>
                </a:extLst>
              </p:cNvPr>
              <p:cNvSpPr/>
              <p:nvPr/>
            </p:nvSpPr>
            <p:spPr>
              <a:xfrm rot="5400000">
                <a:off x="1991818" y="4005345"/>
                <a:ext cx="974524" cy="562707"/>
              </a:xfrm>
              <a:prstGeom prst="triangl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pic>
            <p:nvPicPr>
              <p:cNvPr id="13" name="Picture 12">
                <a:extLst>
                  <a:ext uri="{FF2B5EF4-FFF2-40B4-BE49-F238E27FC236}">
                    <a16:creationId xmlns:a16="http://schemas.microsoft.com/office/drawing/2014/main" id="{FF263FE6-8721-4AE8-B8D3-BA04402277B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275913" y="3672831"/>
                <a:ext cx="1203168" cy="1227722"/>
              </a:xfrm>
              <a:prstGeom prst="rect">
                <a:avLst/>
              </a:prstGeom>
            </p:spPr>
          </p:pic>
        </p:grpSp>
      </p:grp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E70733A-4DBF-473E-836B-A724624FE2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70425-4BE7-4157-8812-4D12657AEB50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724151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>
            <a:extLst>
              <a:ext uri="{FF2B5EF4-FFF2-40B4-BE49-F238E27FC236}">
                <a16:creationId xmlns:a16="http://schemas.microsoft.com/office/drawing/2014/main" id="{B496E7EC-533C-4B8A-A44B-34A583199C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2200" y="545359"/>
            <a:ext cx="10515600" cy="553029"/>
          </a:xfrm>
        </p:spPr>
        <p:txBody>
          <a:bodyPr anchor="t">
            <a:noAutofit/>
          </a:bodyPr>
          <a:lstStyle/>
          <a:p>
            <a:r>
              <a:rPr lang="en-US" sz="3600" dirty="0">
                <a:solidFill>
                  <a:srgbClr val="242852"/>
                </a:solidFill>
                <a:ea typeface="+mn-ea"/>
              </a:rPr>
              <a:t>UNDERGRADUATE FINANCIAL AID</a:t>
            </a:r>
            <a:br>
              <a:rPr lang="en-US" sz="3600" dirty="0"/>
            </a:br>
            <a:endParaRPr lang="en-US" sz="3600" b="0" dirty="0"/>
          </a:p>
        </p:txBody>
      </p:sp>
      <p:sp>
        <p:nvSpPr>
          <p:cNvPr id="8" name="Chord 14">
            <a:extLst>
              <a:ext uri="{FF2B5EF4-FFF2-40B4-BE49-F238E27FC236}">
                <a16:creationId xmlns:a16="http://schemas.microsoft.com/office/drawing/2014/main" id="{58A4C2CF-8505-4C3A-812E-32239FD54F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21311312">
            <a:off x="406360" y="2119408"/>
            <a:ext cx="5394470" cy="3801539"/>
          </a:xfrm>
          <a:custGeom>
            <a:avLst/>
            <a:gdLst>
              <a:gd name="connsiteX0" fmla="*/ 5561186 w 6121830"/>
              <a:gd name="connsiteY0" fmla="*/ 3063175 h 3885139"/>
              <a:gd name="connsiteX1" fmla="*/ 2430953 w 6121830"/>
              <a:gd name="connsiteY1" fmla="*/ 3843554 h 3885139"/>
              <a:gd name="connsiteX2" fmla="*/ 171950 w 6121830"/>
              <a:gd name="connsiteY2" fmla="*/ 1300650 h 3885139"/>
              <a:gd name="connsiteX3" fmla="*/ 3289177 w 6121830"/>
              <a:gd name="connsiteY3" fmla="*/ 5409 h 3885139"/>
              <a:gd name="connsiteX4" fmla="*/ 5561186 w 6121830"/>
              <a:gd name="connsiteY4" fmla="*/ 3063175 h 3885139"/>
              <a:gd name="connsiteX0" fmla="*/ 5180859 w 5180859"/>
              <a:gd name="connsiteY0" fmla="*/ 3223854 h 3971916"/>
              <a:gd name="connsiteX1" fmla="*/ 2371902 w 5180859"/>
              <a:gd name="connsiteY1" fmla="*/ 3843595 h 3971916"/>
              <a:gd name="connsiteX2" fmla="*/ 112899 w 5180859"/>
              <a:gd name="connsiteY2" fmla="*/ 1300691 h 3971916"/>
              <a:gd name="connsiteX3" fmla="*/ 3230126 w 5180859"/>
              <a:gd name="connsiteY3" fmla="*/ 5450 h 3971916"/>
              <a:gd name="connsiteX4" fmla="*/ 5180859 w 5180859"/>
              <a:gd name="connsiteY4" fmla="*/ 3223854 h 3971916"/>
              <a:gd name="connsiteX0" fmla="*/ 5242353 w 5242353"/>
              <a:gd name="connsiteY0" fmla="*/ 3223854 h 3941948"/>
              <a:gd name="connsiteX1" fmla="*/ 1531353 w 5242353"/>
              <a:gd name="connsiteY1" fmla="*/ 3806525 h 3941948"/>
              <a:gd name="connsiteX2" fmla="*/ 174393 w 5242353"/>
              <a:gd name="connsiteY2" fmla="*/ 1300691 h 3941948"/>
              <a:gd name="connsiteX3" fmla="*/ 3291620 w 5242353"/>
              <a:gd name="connsiteY3" fmla="*/ 5450 h 3941948"/>
              <a:gd name="connsiteX4" fmla="*/ 5242353 w 5242353"/>
              <a:gd name="connsiteY4" fmla="*/ 3223854 h 3941948"/>
              <a:gd name="connsiteX0" fmla="*/ 5141942 w 5141942"/>
              <a:gd name="connsiteY0" fmla="*/ 3236211 h 3945363"/>
              <a:gd name="connsiteX1" fmla="*/ 1529796 w 5141942"/>
              <a:gd name="connsiteY1" fmla="*/ 3806525 h 3945363"/>
              <a:gd name="connsiteX2" fmla="*/ 172836 w 5141942"/>
              <a:gd name="connsiteY2" fmla="*/ 1300691 h 3945363"/>
              <a:gd name="connsiteX3" fmla="*/ 3290063 w 5141942"/>
              <a:gd name="connsiteY3" fmla="*/ 5450 h 3945363"/>
              <a:gd name="connsiteX4" fmla="*/ 5141942 w 5141942"/>
              <a:gd name="connsiteY4" fmla="*/ 3236211 h 3945363"/>
              <a:gd name="connsiteX0" fmla="*/ 5141942 w 5141942"/>
              <a:gd name="connsiteY0" fmla="*/ 3211729 h 3920881"/>
              <a:gd name="connsiteX1" fmla="*/ 1529796 w 5141942"/>
              <a:gd name="connsiteY1" fmla="*/ 3782043 h 3920881"/>
              <a:gd name="connsiteX2" fmla="*/ 172836 w 5141942"/>
              <a:gd name="connsiteY2" fmla="*/ 1276209 h 3920881"/>
              <a:gd name="connsiteX3" fmla="*/ 3228279 w 5141942"/>
              <a:gd name="connsiteY3" fmla="*/ 5682 h 3920881"/>
              <a:gd name="connsiteX4" fmla="*/ 5141942 w 5141942"/>
              <a:gd name="connsiteY4" fmla="*/ 3211729 h 3920881"/>
              <a:gd name="connsiteX0" fmla="*/ 5141942 w 5381587"/>
              <a:gd name="connsiteY0" fmla="*/ 3211729 h 3920881"/>
              <a:gd name="connsiteX1" fmla="*/ 1529796 w 5381587"/>
              <a:gd name="connsiteY1" fmla="*/ 3782043 h 3920881"/>
              <a:gd name="connsiteX2" fmla="*/ 172836 w 5381587"/>
              <a:gd name="connsiteY2" fmla="*/ 1276209 h 3920881"/>
              <a:gd name="connsiteX3" fmla="*/ 3228279 w 5381587"/>
              <a:gd name="connsiteY3" fmla="*/ 5682 h 3920881"/>
              <a:gd name="connsiteX4" fmla="*/ 5141942 w 5381587"/>
              <a:gd name="connsiteY4" fmla="*/ 3211729 h 3920881"/>
              <a:gd name="connsiteX0" fmla="*/ 5141942 w 5381587"/>
              <a:gd name="connsiteY0" fmla="*/ 3211729 h 3920881"/>
              <a:gd name="connsiteX1" fmla="*/ 1529796 w 5381587"/>
              <a:gd name="connsiteY1" fmla="*/ 3782043 h 3920881"/>
              <a:gd name="connsiteX2" fmla="*/ 172836 w 5381587"/>
              <a:gd name="connsiteY2" fmla="*/ 1276209 h 3920881"/>
              <a:gd name="connsiteX3" fmla="*/ 3228279 w 5381587"/>
              <a:gd name="connsiteY3" fmla="*/ 5682 h 3920881"/>
              <a:gd name="connsiteX4" fmla="*/ 5141942 w 5381587"/>
              <a:gd name="connsiteY4" fmla="*/ 3211729 h 3920881"/>
              <a:gd name="connsiteX0" fmla="*/ 5141942 w 5141942"/>
              <a:gd name="connsiteY0" fmla="*/ 3211729 h 3920881"/>
              <a:gd name="connsiteX1" fmla="*/ 1529796 w 5141942"/>
              <a:gd name="connsiteY1" fmla="*/ 3782043 h 3920881"/>
              <a:gd name="connsiteX2" fmla="*/ 172836 w 5141942"/>
              <a:gd name="connsiteY2" fmla="*/ 1276209 h 3920881"/>
              <a:gd name="connsiteX3" fmla="*/ 3228279 w 5141942"/>
              <a:gd name="connsiteY3" fmla="*/ 5682 h 3920881"/>
              <a:gd name="connsiteX4" fmla="*/ 5141942 w 5141942"/>
              <a:gd name="connsiteY4" fmla="*/ 3211729 h 3920881"/>
              <a:gd name="connsiteX0" fmla="*/ 5141942 w 5141942"/>
              <a:gd name="connsiteY0" fmla="*/ 3211729 h 3920881"/>
              <a:gd name="connsiteX1" fmla="*/ 1529796 w 5141942"/>
              <a:gd name="connsiteY1" fmla="*/ 3782043 h 3920881"/>
              <a:gd name="connsiteX2" fmla="*/ 172836 w 5141942"/>
              <a:gd name="connsiteY2" fmla="*/ 1276209 h 3920881"/>
              <a:gd name="connsiteX3" fmla="*/ 3228279 w 5141942"/>
              <a:gd name="connsiteY3" fmla="*/ 5682 h 3920881"/>
              <a:gd name="connsiteX4" fmla="*/ 5141942 w 5141942"/>
              <a:gd name="connsiteY4" fmla="*/ 3211729 h 3920881"/>
              <a:gd name="connsiteX0" fmla="*/ 5141942 w 5141942"/>
              <a:gd name="connsiteY0" fmla="*/ 3211729 h 3920881"/>
              <a:gd name="connsiteX1" fmla="*/ 1529796 w 5141942"/>
              <a:gd name="connsiteY1" fmla="*/ 3782043 h 3920881"/>
              <a:gd name="connsiteX2" fmla="*/ 172836 w 5141942"/>
              <a:gd name="connsiteY2" fmla="*/ 1276209 h 3920881"/>
              <a:gd name="connsiteX3" fmla="*/ 3228279 w 5141942"/>
              <a:gd name="connsiteY3" fmla="*/ 5682 h 3920881"/>
              <a:gd name="connsiteX4" fmla="*/ 5141942 w 5141942"/>
              <a:gd name="connsiteY4" fmla="*/ 3211729 h 3920881"/>
              <a:gd name="connsiteX0" fmla="*/ 5205701 w 5205701"/>
              <a:gd name="connsiteY0" fmla="*/ 3211729 h 3854217"/>
              <a:gd name="connsiteX1" fmla="*/ 1123999 w 5205701"/>
              <a:gd name="connsiteY1" fmla="*/ 3695546 h 3854217"/>
              <a:gd name="connsiteX2" fmla="*/ 236595 w 5205701"/>
              <a:gd name="connsiteY2" fmla="*/ 1276209 h 3854217"/>
              <a:gd name="connsiteX3" fmla="*/ 3292038 w 5205701"/>
              <a:gd name="connsiteY3" fmla="*/ 5682 h 3854217"/>
              <a:gd name="connsiteX4" fmla="*/ 5205701 w 5205701"/>
              <a:gd name="connsiteY4" fmla="*/ 3211729 h 3854217"/>
              <a:gd name="connsiteX0" fmla="*/ 5140124 w 5140124"/>
              <a:gd name="connsiteY0" fmla="*/ 3211729 h 3854217"/>
              <a:gd name="connsiteX1" fmla="*/ 1058422 w 5140124"/>
              <a:gd name="connsiteY1" fmla="*/ 3695546 h 3854217"/>
              <a:gd name="connsiteX2" fmla="*/ 171018 w 5140124"/>
              <a:gd name="connsiteY2" fmla="*/ 1276209 h 3854217"/>
              <a:gd name="connsiteX3" fmla="*/ 3226461 w 5140124"/>
              <a:gd name="connsiteY3" fmla="*/ 5682 h 3854217"/>
              <a:gd name="connsiteX4" fmla="*/ 5140124 w 5140124"/>
              <a:gd name="connsiteY4" fmla="*/ 3211729 h 3854217"/>
              <a:gd name="connsiteX0" fmla="*/ 5182871 w 5182871"/>
              <a:gd name="connsiteY0" fmla="*/ 3213049 h 3863774"/>
              <a:gd name="connsiteX1" fmla="*/ 1101169 w 5182871"/>
              <a:gd name="connsiteY1" fmla="*/ 3696866 h 3863774"/>
              <a:gd name="connsiteX2" fmla="*/ 164338 w 5182871"/>
              <a:gd name="connsiteY2" fmla="*/ 1166318 h 3863774"/>
              <a:gd name="connsiteX3" fmla="*/ 3269208 w 5182871"/>
              <a:gd name="connsiteY3" fmla="*/ 7002 h 3863774"/>
              <a:gd name="connsiteX4" fmla="*/ 5182871 w 5182871"/>
              <a:gd name="connsiteY4" fmla="*/ 3213049 h 3863774"/>
              <a:gd name="connsiteX0" fmla="*/ 5168524 w 5168524"/>
              <a:gd name="connsiteY0" fmla="*/ 3213049 h 3891231"/>
              <a:gd name="connsiteX1" fmla="*/ 1086822 w 5168524"/>
              <a:gd name="connsiteY1" fmla="*/ 3696866 h 3891231"/>
              <a:gd name="connsiteX2" fmla="*/ 149991 w 5168524"/>
              <a:gd name="connsiteY2" fmla="*/ 1166318 h 3891231"/>
              <a:gd name="connsiteX3" fmla="*/ 3254861 w 5168524"/>
              <a:gd name="connsiteY3" fmla="*/ 7002 h 3891231"/>
              <a:gd name="connsiteX4" fmla="*/ 5168524 w 5168524"/>
              <a:gd name="connsiteY4" fmla="*/ 3213049 h 3891231"/>
              <a:gd name="connsiteX0" fmla="*/ 5114315 w 5114315"/>
              <a:gd name="connsiteY0" fmla="*/ 3214036 h 3892218"/>
              <a:gd name="connsiteX1" fmla="*/ 1032613 w 5114315"/>
              <a:gd name="connsiteY1" fmla="*/ 3697853 h 3892218"/>
              <a:gd name="connsiteX2" fmla="*/ 95782 w 5114315"/>
              <a:gd name="connsiteY2" fmla="*/ 1167305 h 3892218"/>
              <a:gd name="connsiteX3" fmla="*/ 3200652 w 5114315"/>
              <a:gd name="connsiteY3" fmla="*/ 7989 h 3892218"/>
              <a:gd name="connsiteX4" fmla="*/ 5114315 w 5114315"/>
              <a:gd name="connsiteY4" fmla="*/ 3214036 h 3892218"/>
              <a:gd name="connsiteX0" fmla="*/ 5095400 w 5095400"/>
              <a:gd name="connsiteY0" fmla="*/ 3211522 h 3889704"/>
              <a:gd name="connsiteX1" fmla="*/ 1013698 w 5095400"/>
              <a:gd name="connsiteY1" fmla="*/ 3695339 h 3889704"/>
              <a:gd name="connsiteX2" fmla="*/ 76867 w 5095400"/>
              <a:gd name="connsiteY2" fmla="*/ 1164791 h 3889704"/>
              <a:gd name="connsiteX3" fmla="*/ 3181737 w 5095400"/>
              <a:gd name="connsiteY3" fmla="*/ 5475 h 3889704"/>
              <a:gd name="connsiteX4" fmla="*/ 5095400 w 5095400"/>
              <a:gd name="connsiteY4" fmla="*/ 3211522 h 3889704"/>
              <a:gd name="connsiteX0" fmla="*/ 5119124 w 5119124"/>
              <a:gd name="connsiteY0" fmla="*/ 3211310 h 3889492"/>
              <a:gd name="connsiteX1" fmla="*/ 1037422 w 5119124"/>
              <a:gd name="connsiteY1" fmla="*/ 3695127 h 3889492"/>
              <a:gd name="connsiteX2" fmla="*/ 100591 w 5119124"/>
              <a:gd name="connsiteY2" fmla="*/ 1164579 h 3889492"/>
              <a:gd name="connsiteX3" fmla="*/ 3205461 w 5119124"/>
              <a:gd name="connsiteY3" fmla="*/ 5263 h 3889492"/>
              <a:gd name="connsiteX4" fmla="*/ 5119124 w 5119124"/>
              <a:gd name="connsiteY4" fmla="*/ 3211310 h 3889492"/>
              <a:gd name="connsiteX0" fmla="*/ 5129823 w 5129823"/>
              <a:gd name="connsiteY0" fmla="*/ 3210898 h 3889080"/>
              <a:gd name="connsiteX1" fmla="*/ 1048121 w 5129823"/>
              <a:gd name="connsiteY1" fmla="*/ 3694715 h 3889080"/>
              <a:gd name="connsiteX2" fmla="*/ 111290 w 5129823"/>
              <a:gd name="connsiteY2" fmla="*/ 1164167 h 3889080"/>
              <a:gd name="connsiteX3" fmla="*/ 3216160 w 5129823"/>
              <a:gd name="connsiteY3" fmla="*/ 4851 h 3889080"/>
              <a:gd name="connsiteX4" fmla="*/ 5129823 w 5129823"/>
              <a:gd name="connsiteY4" fmla="*/ 3210898 h 3889080"/>
              <a:gd name="connsiteX0" fmla="*/ 5142732 w 5142732"/>
              <a:gd name="connsiteY0" fmla="*/ 3210898 h 3823184"/>
              <a:gd name="connsiteX1" fmla="*/ 1061030 w 5142732"/>
              <a:gd name="connsiteY1" fmla="*/ 3694715 h 3823184"/>
              <a:gd name="connsiteX2" fmla="*/ 124199 w 5142732"/>
              <a:gd name="connsiteY2" fmla="*/ 1164167 h 3823184"/>
              <a:gd name="connsiteX3" fmla="*/ 3229069 w 5142732"/>
              <a:gd name="connsiteY3" fmla="*/ 4851 h 3823184"/>
              <a:gd name="connsiteX4" fmla="*/ 5142732 w 5142732"/>
              <a:gd name="connsiteY4" fmla="*/ 3210898 h 3823184"/>
              <a:gd name="connsiteX0" fmla="*/ 5107553 w 5107553"/>
              <a:gd name="connsiteY0" fmla="*/ 3211480 h 3823766"/>
              <a:gd name="connsiteX1" fmla="*/ 1025851 w 5107553"/>
              <a:gd name="connsiteY1" fmla="*/ 3695297 h 3823766"/>
              <a:gd name="connsiteX2" fmla="*/ 89020 w 5107553"/>
              <a:gd name="connsiteY2" fmla="*/ 1164749 h 3823766"/>
              <a:gd name="connsiteX3" fmla="*/ 3193890 w 5107553"/>
              <a:gd name="connsiteY3" fmla="*/ 5433 h 3823766"/>
              <a:gd name="connsiteX4" fmla="*/ 5107553 w 5107553"/>
              <a:gd name="connsiteY4" fmla="*/ 3211480 h 3823766"/>
              <a:gd name="connsiteX0" fmla="*/ 5161199 w 5161199"/>
              <a:gd name="connsiteY0" fmla="*/ 3211480 h 3917119"/>
              <a:gd name="connsiteX1" fmla="*/ 1079497 w 5161199"/>
              <a:gd name="connsiteY1" fmla="*/ 3695297 h 3917119"/>
              <a:gd name="connsiteX2" fmla="*/ 142666 w 5161199"/>
              <a:gd name="connsiteY2" fmla="*/ 1164749 h 3917119"/>
              <a:gd name="connsiteX3" fmla="*/ 3247536 w 5161199"/>
              <a:gd name="connsiteY3" fmla="*/ 5433 h 3917119"/>
              <a:gd name="connsiteX4" fmla="*/ 5161199 w 5161199"/>
              <a:gd name="connsiteY4" fmla="*/ 3211480 h 3917119"/>
              <a:gd name="connsiteX0" fmla="*/ 5243421 w 5243421"/>
              <a:gd name="connsiteY0" fmla="*/ 3212080 h 3917719"/>
              <a:gd name="connsiteX1" fmla="*/ 1161719 w 5243421"/>
              <a:gd name="connsiteY1" fmla="*/ 3695897 h 3917719"/>
              <a:gd name="connsiteX2" fmla="*/ 224888 w 5243421"/>
              <a:gd name="connsiteY2" fmla="*/ 1165349 h 3917719"/>
              <a:gd name="connsiteX3" fmla="*/ 3329758 w 5243421"/>
              <a:gd name="connsiteY3" fmla="*/ 6033 h 3917719"/>
              <a:gd name="connsiteX4" fmla="*/ 5243421 w 5243421"/>
              <a:gd name="connsiteY4" fmla="*/ 3212080 h 39177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243421" h="3917719">
                <a:moveTo>
                  <a:pt x="5243421" y="3212080"/>
                </a:moveTo>
                <a:cubicBezTo>
                  <a:pt x="4538811" y="3845270"/>
                  <a:pt x="2344132" y="4160587"/>
                  <a:pt x="1161719" y="3695897"/>
                </a:cubicBezTo>
                <a:cubicBezTo>
                  <a:pt x="-20694" y="3231207"/>
                  <a:pt x="-235307" y="1916251"/>
                  <a:pt x="224888" y="1165349"/>
                </a:cubicBezTo>
                <a:cubicBezTo>
                  <a:pt x="685083" y="414447"/>
                  <a:pt x="1948611" y="-59515"/>
                  <a:pt x="3329758" y="6033"/>
                </a:cubicBezTo>
                <a:cubicBezTo>
                  <a:pt x="3938813" y="1247710"/>
                  <a:pt x="4235541" y="1794916"/>
                  <a:pt x="5243421" y="3212080"/>
                </a:cubicBezTo>
                <a:close/>
              </a:path>
            </a:pathLst>
          </a:custGeom>
          <a:solidFill>
            <a:srgbClr val="4F81BD">
              <a:alpha val="1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Chord 20">
            <a:extLst>
              <a:ext uri="{FF2B5EF4-FFF2-40B4-BE49-F238E27FC236}">
                <a16:creationId xmlns:a16="http://schemas.microsoft.com/office/drawing/2014/main" id="{56A98D49-D78B-4082-B179-9F6E28B8D5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9431830">
            <a:off x="3935739" y="696483"/>
            <a:ext cx="4973850" cy="3895614"/>
          </a:xfrm>
          <a:custGeom>
            <a:avLst/>
            <a:gdLst>
              <a:gd name="connsiteX0" fmla="*/ 5077208 w 6978174"/>
              <a:gd name="connsiteY0" fmla="*/ 3590859 h 3799036"/>
              <a:gd name="connsiteX1" fmla="*/ 2501623 w 6978174"/>
              <a:gd name="connsiteY1" fmla="*/ 3721375 h 3799036"/>
              <a:gd name="connsiteX2" fmla="*/ 173424 w 6978174"/>
              <a:gd name="connsiteY2" fmla="*/ 1308103 h 3799036"/>
              <a:gd name="connsiteX3" fmla="*/ 3215156 w 6978174"/>
              <a:gd name="connsiteY3" fmla="*/ 5862 h 3799036"/>
              <a:gd name="connsiteX4" fmla="*/ 5077208 w 6978174"/>
              <a:gd name="connsiteY4" fmla="*/ 3590859 h 3799036"/>
              <a:gd name="connsiteX0" fmla="*/ 5078258 w 5078258"/>
              <a:gd name="connsiteY0" fmla="*/ 3584997 h 3793176"/>
              <a:gd name="connsiteX1" fmla="*/ 2502673 w 5078258"/>
              <a:gd name="connsiteY1" fmla="*/ 3715513 h 3793176"/>
              <a:gd name="connsiteX2" fmla="*/ 174474 w 5078258"/>
              <a:gd name="connsiteY2" fmla="*/ 1302241 h 3793176"/>
              <a:gd name="connsiteX3" fmla="*/ 3216206 w 5078258"/>
              <a:gd name="connsiteY3" fmla="*/ 0 h 3793176"/>
              <a:gd name="connsiteX4" fmla="*/ 5078258 w 5078258"/>
              <a:gd name="connsiteY4" fmla="*/ 3584997 h 3793176"/>
              <a:gd name="connsiteX0" fmla="*/ 5078258 w 5078258"/>
              <a:gd name="connsiteY0" fmla="*/ 3584997 h 3793176"/>
              <a:gd name="connsiteX1" fmla="*/ 2502673 w 5078258"/>
              <a:gd name="connsiteY1" fmla="*/ 3715513 h 3793176"/>
              <a:gd name="connsiteX2" fmla="*/ 174474 w 5078258"/>
              <a:gd name="connsiteY2" fmla="*/ 1302241 h 3793176"/>
              <a:gd name="connsiteX3" fmla="*/ 3216206 w 5078258"/>
              <a:gd name="connsiteY3" fmla="*/ 0 h 3793176"/>
              <a:gd name="connsiteX4" fmla="*/ 5078258 w 5078258"/>
              <a:gd name="connsiteY4" fmla="*/ 3584997 h 3793176"/>
              <a:gd name="connsiteX0" fmla="*/ 5078258 w 5078258"/>
              <a:gd name="connsiteY0" fmla="*/ 3584997 h 3793176"/>
              <a:gd name="connsiteX1" fmla="*/ 2502673 w 5078258"/>
              <a:gd name="connsiteY1" fmla="*/ 3715513 h 3793176"/>
              <a:gd name="connsiteX2" fmla="*/ 174474 w 5078258"/>
              <a:gd name="connsiteY2" fmla="*/ 1302241 h 3793176"/>
              <a:gd name="connsiteX3" fmla="*/ 3216206 w 5078258"/>
              <a:gd name="connsiteY3" fmla="*/ 0 h 3793176"/>
              <a:gd name="connsiteX4" fmla="*/ 5078258 w 5078258"/>
              <a:gd name="connsiteY4" fmla="*/ 3584997 h 3793176"/>
              <a:gd name="connsiteX0" fmla="*/ 5078258 w 5078258"/>
              <a:gd name="connsiteY0" fmla="*/ 3584997 h 3793176"/>
              <a:gd name="connsiteX1" fmla="*/ 2502673 w 5078258"/>
              <a:gd name="connsiteY1" fmla="*/ 3715513 h 3793176"/>
              <a:gd name="connsiteX2" fmla="*/ 174474 w 5078258"/>
              <a:gd name="connsiteY2" fmla="*/ 1302241 h 3793176"/>
              <a:gd name="connsiteX3" fmla="*/ 3216206 w 5078258"/>
              <a:gd name="connsiteY3" fmla="*/ 0 h 3793176"/>
              <a:gd name="connsiteX4" fmla="*/ 5078258 w 5078258"/>
              <a:gd name="connsiteY4" fmla="*/ 3584997 h 3793176"/>
              <a:gd name="connsiteX0" fmla="*/ 5078258 w 5078258"/>
              <a:gd name="connsiteY0" fmla="*/ 3584997 h 3793176"/>
              <a:gd name="connsiteX1" fmla="*/ 2502673 w 5078258"/>
              <a:gd name="connsiteY1" fmla="*/ 3715513 h 3793176"/>
              <a:gd name="connsiteX2" fmla="*/ 174474 w 5078258"/>
              <a:gd name="connsiteY2" fmla="*/ 1302241 h 3793176"/>
              <a:gd name="connsiteX3" fmla="*/ 3216206 w 5078258"/>
              <a:gd name="connsiteY3" fmla="*/ 0 h 3793176"/>
              <a:gd name="connsiteX4" fmla="*/ 5078258 w 5078258"/>
              <a:gd name="connsiteY4" fmla="*/ 3584997 h 3793176"/>
              <a:gd name="connsiteX0" fmla="*/ 5078258 w 5078258"/>
              <a:gd name="connsiteY0" fmla="*/ 3584997 h 3793176"/>
              <a:gd name="connsiteX1" fmla="*/ 2502673 w 5078258"/>
              <a:gd name="connsiteY1" fmla="*/ 3715513 h 3793176"/>
              <a:gd name="connsiteX2" fmla="*/ 174474 w 5078258"/>
              <a:gd name="connsiteY2" fmla="*/ 1302241 h 3793176"/>
              <a:gd name="connsiteX3" fmla="*/ 3216206 w 5078258"/>
              <a:gd name="connsiteY3" fmla="*/ 0 h 3793176"/>
              <a:gd name="connsiteX4" fmla="*/ 5078258 w 5078258"/>
              <a:gd name="connsiteY4" fmla="*/ 3584997 h 3793176"/>
              <a:gd name="connsiteX0" fmla="*/ 5078258 w 5078258"/>
              <a:gd name="connsiteY0" fmla="*/ 3434865 h 3643044"/>
              <a:gd name="connsiteX1" fmla="*/ 2502673 w 5078258"/>
              <a:gd name="connsiteY1" fmla="*/ 3565381 h 3643044"/>
              <a:gd name="connsiteX2" fmla="*/ 174474 w 5078258"/>
              <a:gd name="connsiteY2" fmla="*/ 1152109 h 3643044"/>
              <a:gd name="connsiteX3" fmla="*/ 3546854 w 5078258"/>
              <a:gd name="connsiteY3" fmla="*/ 0 h 3643044"/>
              <a:gd name="connsiteX4" fmla="*/ 5078258 w 5078258"/>
              <a:gd name="connsiteY4" fmla="*/ 3434865 h 3643044"/>
              <a:gd name="connsiteX0" fmla="*/ 5078258 w 5188310"/>
              <a:gd name="connsiteY0" fmla="*/ 3434865 h 3643044"/>
              <a:gd name="connsiteX1" fmla="*/ 2502673 w 5188310"/>
              <a:gd name="connsiteY1" fmla="*/ 3565381 h 3643044"/>
              <a:gd name="connsiteX2" fmla="*/ 174474 w 5188310"/>
              <a:gd name="connsiteY2" fmla="*/ 1152109 h 3643044"/>
              <a:gd name="connsiteX3" fmla="*/ 3546854 w 5188310"/>
              <a:gd name="connsiteY3" fmla="*/ 0 h 3643044"/>
              <a:gd name="connsiteX4" fmla="*/ 4426809 w 5188310"/>
              <a:gd name="connsiteY4" fmla="*/ 1283574 h 3643044"/>
              <a:gd name="connsiteX5" fmla="*/ 5078258 w 5188310"/>
              <a:gd name="connsiteY5" fmla="*/ 3434865 h 3643044"/>
              <a:gd name="connsiteX0" fmla="*/ 5078258 w 5169380"/>
              <a:gd name="connsiteY0" fmla="*/ 3434865 h 3643044"/>
              <a:gd name="connsiteX1" fmla="*/ 2502673 w 5169380"/>
              <a:gd name="connsiteY1" fmla="*/ 3565381 h 3643044"/>
              <a:gd name="connsiteX2" fmla="*/ 174474 w 5169380"/>
              <a:gd name="connsiteY2" fmla="*/ 1152109 h 3643044"/>
              <a:gd name="connsiteX3" fmla="*/ 3546854 w 5169380"/>
              <a:gd name="connsiteY3" fmla="*/ 0 h 3643044"/>
              <a:gd name="connsiteX4" fmla="*/ 4426809 w 5169380"/>
              <a:gd name="connsiteY4" fmla="*/ 1283574 h 3643044"/>
              <a:gd name="connsiteX5" fmla="*/ 5078258 w 5169380"/>
              <a:gd name="connsiteY5" fmla="*/ 3434865 h 3643044"/>
              <a:gd name="connsiteX0" fmla="*/ 5078258 w 5169380"/>
              <a:gd name="connsiteY0" fmla="*/ 3434865 h 3643044"/>
              <a:gd name="connsiteX1" fmla="*/ 2502673 w 5169380"/>
              <a:gd name="connsiteY1" fmla="*/ 3565381 h 3643044"/>
              <a:gd name="connsiteX2" fmla="*/ 174474 w 5169380"/>
              <a:gd name="connsiteY2" fmla="*/ 1152109 h 3643044"/>
              <a:gd name="connsiteX3" fmla="*/ 3546854 w 5169380"/>
              <a:gd name="connsiteY3" fmla="*/ 0 h 3643044"/>
              <a:gd name="connsiteX4" fmla="*/ 4426809 w 5169380"/>
              <a:gd name="connsiteY4" fmla="*/ 1283574 h 3643044"/>
              <a:gd name="connsiteX5" fmla="*/ 5078258 w 5169380"/>
              <a:gd name="connsiteY5" fmla="*/ 3434865 h 3643044"/>
              <a:gd name="connsiteX0" fmla="*/ 5145927 w 5237049"/>
              <a:gd name="connsiteY0" fmla="*/ 3434865 h 3624380"/>
              <a:gd name="connsiteX1" fmla="*/ 2570342 w 5237049"/>
              <a:gd name="connsiteY1" fmla="*/ 3565381 h 3624380"/>
              <a:gd name="connsiteX2" fmla="*/ 514494 w 5237049"/>
              <a:gd name="connsiteY2" fmla="*/ 2864282 h 3624380"/>
              <a:gd name="connsiteX3" fmla="*/ 242143 w 5237049"/>
              <a:gd name="connsiteY3" fmla="*/ 1152109 h 3624380"/>
              <a:gd name="connsiteX4" fmla="*/ 3614523 w 5237049"/>
              <a:gd name="connsiteY4" fmla="*/ 0 h 3624380"/>
              <a:gd name="connsiteX5" fmla="*/ 4494478 w 5237049"/>
              <a:gd name="connsiteY5" fmla="*/ 1283574 h 3624380"/>
              <a:gd name="connsiteX6" fmla="*/ 5145927 w 5237049"/>
              <a:gd name="connsiteY6" fmla="*/ 3434865 h 3624380"/>
              <a:gd name="connsiteX0" fmla="*/ 5138905 w 5230027"/>
              <a:gd name="connsiteY0" fmla="*/ 3434865 h 3624380"/>
              <a:gd name="connsiteX1" fmla="*/ 2563320 w 5230027"/>
              <a:gd name="connsiteY1" fmla="*/ 3565381 h 3624380"/>
              <a:gd name="connsiteX2" fmla="*/ 507472 w 5230027"/>
              <a:gd name="connsiteY2" fmla="*/ 2864282 h 3624380"/>
              <a:gd name="connsiteX3" fmla="*/ 244755 w 5230027"/>
              <a:gd name="connsiteY3" fmla="*/ 1068028 h 3624380"/>
              <a:gd name="connsiteX4" fmla="*/ 3607501 w 5230027"/>
              <a:gd name="connsiteY4" fmla="*/ 0 h 3624380"/>
              <a:gd name="connsiteX5" fmla="*/ 4487456 w 5230027"/>
              <a:gd name="connsiteY5" fmla="*/ 1283574 h 3624380"/>
              <a:gd name="connsiteX6" fmla="*/ 5138905 w 5230027"/>
              <a:gd name="connsiteY6" fmla="*/ 3434865 h 3624380"/>
              <a:gd name="connsiteX0" fmla="*/ 5138905 w 5230027"/>
              <a:gd name="connsiteY0" fmla="*/ 3434865 h 3624380"/>
              <a:gd name="connsiteX1" fmla="*/ 2563320 w 5230027"/>
              <a:gd name="connsiteY1" fmla="*/ 3565381 h 3624380"/>
              <a:gd name="connsiteX2" fmla="*/ 507472 w 5230027"/>
              <a:gd name="connsiteY2" fmla="*/ 2864282 h 3624380"/>
              <a:gd name="connsiteX3" fmla="*/ 244755 w 5230027"/>
              <a:gd name="connsiteY3" fmla="*/ 1068028 h 3624380"/>
              <a:gd name="connsiteX4" fmla="*/ 3607501 w 5230027"/>
              <a:gd name="connsiteY4" fmla="*/ 0 h 3624380"/>
              <a:gd name="connsiteX5" fmla="*/ 4487456 w 5230027"/>
              <a:gd name="connsiteY5" fmla="*/ 1283574 h 3624380"/>
              <a:gd name="connsiteX6" fmla="*/ 5138905 w 5230027"/>
              <a:gd name="connsiteY6" fmla="*/ 3434865 h 3624380"/>
              <a:gd name="connsiteX0" fmla="*/ 5138905 w 5230027"/>
              <a:gd name="connsiteY0" fmla="*/ 3434865 h 3624380"/>
              <a:gd name="connsiteX1" fmla="*/ 2563320 w 5230027"/>
              <a:gd name="connsiteY1" fmla="*/ 3565381 h 3624380"/>
              <a:gd name="connsiteX2" fmla="*/ 507472 w 5230027"/>
              <a:gd name="connsiteY2" fmla="*/ 2864282 h 3624380"/>
              <a:gd name="connsiteX3" fmla="*/ 244755 w 5230027"/>
              <a:gd name="connsiteY3" fmla="*/ 1068028 h 3624380"/>
              <a:gd name="connsiteX4" fmla="*/ 3607501 w 5230027"/>
              <a:gd name="connsiteY4" fmla="*/ 0 h 3624380"/>
              <a:gd name="connsiteX5" fmla="*/ 4487456 w 5230027"/>
              <a:gd name="connsiteY5" fmla="*/ 1283574 h 3624380"/>
              <a:gd name="connsiteX6" fmla="*/ 5138905 w 5230027"/>
              <a:gd name="connsiteY6" fmla="*/ 3434865 h 3624380"/>
              <a:gd name="connsiteX0" fmla="*/ 5138905 w 5230027"/>
              <a:gd name="connsiteY0" fmla="*/ 3434865 h 3618220"/>
              <a:gd name="connsiteX1" fmla="*/ 2563320 w 5230027"/>
              <a:gd name="connsiteY1" fmla="*/ 3565381 h 3618220"/>
              <a:gd name="connsiteX2" fmla="*/ 507472 w 5230027"/>
              <a:gd name="connsiteY2" fmla="*/ 2864282 h 3618220"/>
              <a:gd name="connsiteX3" fmla="*/ 244755 w 5230027"/>
              <a:gd name="connsiteY3" fmla="*/ 1068028 h 3618220"/>
              <a:gd name="connsiteX4" fmla="*/ 3607501 w 5230027"/>
              <a:gd name="connsiteY4" fmla="*/ 0 h 3618220"/>
              <a:gd name="connsiteX5" fmla="*/ 4487456 w 5230027"/>
              <a:gd name="connsiteY5" fmla="*/ 1283574 h 3618220"/>
              <a:gd name="connsiteX6" fmla="*/ 5138905 w 5230027"/>
              <a:gd name="connsiteY6" fmla="*/ 3434865 h 3618220"/>
              <a:gd name="connsiteX0" fmla="*/ 5138905 w 5230027"/>
              <a:gd name="connsiteY0" fmla="*/ 3434865 h 3698487"/>
              <a:gd name="connsiteX1" fmla="*/ 2533461 w 5230027"/>
              <a:gd name="connsiteY1" fmla="*/ 3669841 h 3698487"/>
              <a:gd name="connsiteX2" fmla="*/ 507472 w 5230027"/>
              <a:gd name="connsiteY2" fmla="*/ 2864282 h 3698487"/>
              <a:gd name="connsiteX3" fmla="*/ 244755 w 5230027"/>
              <a:gd name="connsiteY3" fmla="*/ 1068028 h 3698487"/>
              <a:gd name="connsiteX4" fmla="*/ 3607501 w 5230027"/>
              <a:gd name="connsiteY4" fmla="*/ 0 h 3698487"/>
              <a:gd name="connsiteX5" fmla="*/ 4487456 w 5230027"/>
              <a:gd name="connsiteY5" fmla="*/ 1283574 h 3698487"/>
              <a:gd name="connsiteX6" fmla="*/ 5138905 w 5230027"/>
              <a:gd name="connsiteY6" fmla="*/ 3434865 h 3698487"/>
              <a:gd name="connsiteX0" fmla="*/ 5139136 w 5230258"/>
              <a:gd name="connsiteY0" fmla="*/ 3434865 h 3698487"/>
              <a:gd name="connsiteX1" fmla="*/ 2533692 w 5230258"/>
              <a:gd name="connsiteY1" fmla="*/ 3669841 h 3698487"/>
              <a:gd name="connsiteX2" fmla="*/ 507703 w 5230258"/>
              <a:gd name="connsiteY2" fmla="*/ 2864282 h 3698487"/>
              <a:gd name="connsiteX3" fmla="*/ 244667 w 5230258"/>
              <a:gd name="connsiteY3" fmla="*/ 1018767 h 3698487"/>
              <a:gd name="connsiteX4" fmla="*/ 3607732 w 5230258"/>
              <a:gd name="connsiteY4" fmla="*/ 0 h 3698487"/>
              <a:gd name="connsiteX5" fmla="*/ 4487687 w 5230258"/>
              <a:gd name="connsiteY5" fmla="*/ 1283574 h 3698487"/>
              <a:gd name="connsiteX6" fmla="*/ 5139136 w 5230258"/>
              <a:gd name="connsiteY6" fmla="*/ 3434865 h 3698487"/>
              <a:gd name="connsiteX0" fmla="*/ 4973051 w 5077331"/>
              <a:gd name="connsiteY0" fmla="*/ 3461731 h 3710911"/>
              <a:gd name="connsiteX1" fmla="*/ 2533692 w 5077331"/>
              <a:gd name="connsiteY1" fmla="*/ 3669841 h 3710911"/>
              <a:gd name="connsiteX2" fmla="*/ 507703 w 5077331"/>
              <a:gd name="connsiteY2" fmla="*/ 2864282 h 3710911"/>
              <a:gd name="connsiteX3" fmla="*/ 244667 w 5077331"/>
              <a:gd name="connsiteY3" fmla="*/ 1018767 h 3710911"/>
              <a:gd name="connsiteX4" fmla="*/ 3607732 w 5077331"/>
              <a:gd name="connsiteY4" fmla="*/ 0 h 3710911"/>
              <a:gd name="connsiteX5" fmla="*/ 4487687 w 5077331"/>
              <a:gd name="connsiteY5" fmla="*/ 1283574 h 3710911"/>
              <a:gd name="connsiteX6" fmla="*/ 4973051 w 5077331"/>
              <a:gd name="connsiteY6" fmla="*/ 3461731 h 3710911"/>
              <a:gd name="connsiteX0" fmla="*/ 4973051 w 5077331"/>
              <a:gd name="connsiteY0" fmla="*/ 3509901 h 3759081"/>
              <a:gd name="connsiteX1" fmla="*/ 2533692 w 5077331"/>
              <a:gd name="connsiteY1" fmla="*/ 3718011 h 3759081"/>
              <a:gd name="connsiteX2" fmla="*/ 507703 w 5077331"/>
              <a:gd name="connsiteY2" fmla="*/ 2912452 h 3759081"/>
              <a:gd name="connsiteX3" fmla="*/ 244667 w 5077331"/>
              <a:gd name="connsiteY3" fmla="*/ 1066937 h 3759081"/>
              <a:gd name="connsiteX4" fmla="*/ 3376693 w 5077331"/>
              <a:gd name="connsiteY4" fmla="*/ 0 h 3759081"/>
              <a:gd name="connsiteX5" fmla="*/ 4487687 w 5077331"/>
              <a:gd name="connsiteY5" fmla="*/ 1331744 h 3759081"/>
              <a:gd name="connsiteX6" fmla="*/ 4973051 w 5077331"/>
              <a:gd name="connsiteY6" fmla="*/ 3509901 h 3759081"/>
              <a:gd name="connsiteX0" fmla="*/ 4973051 w 5077331"/>
              <a:gd name="connsiteY0" fmla="*/ 3503960 h 3753140"/>
              <a:gd name="connsiteX1" fmla="*/ 2533692 w 5077331"/>
              <a:gd name="connsiteY1" fmla="*/ 3712070 h 3753140"/>
              <a:gd name="connsiteX2" fmla="*/ 507703 w 5077331"/>
              <a:gd name="connsiteY2" fmla="*/ 2906511 h 3753140"/>
              <a:gd name="connsiteX3" fmla="*/ 244667 w 5077331"/>
              <a:gd name="connsiteY3" fmla="*/ 1060996 h 3753140"/>
              <a:gd name="connsiteX4" fmla="*/ 3346195 w 5077331"/>
              <a:gd name="connsiteY4" fmla="*/ 0 h 3753140"/>
              <a:gd name="connsiteX5" fmla="*/ 4487687 w 5077331"/>
              <a:gd name="connsiteY5" fmla="*/ 1325803 h 3753140"/>
              <a:gd name="connsiteX6" fmla="*/ 4973051 w 5077331"/>
              <a:gd name="connsiteY6" fmla="*/ 3503960 h 3753140"/>
              <a:gd name="connsiteX0" fmla="*/ 4973051 w 5077331"/>
              <a:gd name="connsiteY0" fmla="*/ 3503960 h 3753140"/>
              <a:gd name="connsiteX1" fmla="*/ 2533692 w 5077331"/>
              <a:gd name="connsiteY1" fmla="*/ 3712070 h 3753140"/>
              <a:gd name="connsiteX2" fmla="*/ 507703 w 5077331"/>
              <a:gd name="connsiteY2" fmla="*/ 2906511 h 3753140"/>
              <a:gd name="connsiteX3" fmla="*/ 244667 w 5077331"/>
              <a:gd name="connsiteY3" fmla="*/ 1060996 h 3753140"/>
              <a:gd name="connsiteX4" fmla="*/ 3346195 w 5077331"/>
              <a:gd name="connsiteY4" fmla="*/ 0 h 3753140"/>
              <a:gd name="connsiteX5" fmla="*/ 4487687 w 5077331"/>
              <a:gd name="connsiteY5" fmla="*/ 1325803 h 3753140"/>
              <a:gd name="connsiteX6" fmla="*/ 4973051 w 5077331"/>
              <a:gd name="connsiteY6" fmla="*/ 3503960 h 3753140"/>
              <a:gd name="connsiteX0" fmla="*/ 4973051 w 5077331"/>
              <a:gd name="connsiteY0" fmla="*/ 3566191 h 3815371"/>
              <a:gd name="connsiteX1" fmla="*/ 2533692 w 5077331"/>
              <a:gd name="connsiteY1" fmla="*/ 3774301 h 3815371"/>
              <a:gd name="connsiteX2" fmla="*/ 507703 w 5077331"/>
              <a:gd name="connsiteY2" fmla="*/ 2968742 h 3815371"/>
              <a:gd name="connsiteX3" fmla="*/ 244667 w 5077331"/>
              <a:gd name="connsiteY3" fmla="*/ 1123227 h 3815371"/>
              <a:gd name="connsiteX4" fmla="*/ 3637592 w 5077331"/>
              <a:gd name="connsiteY4" fmla="*/ 0 h 3815371"/>
              <a:gd name="connsiteX5" fmla="*/ 4487687 w 5077331"/>
              <a:gd name="connsiteY5" fmla="*/ 1388034 h 3815371"/>
              <a:gd name="connsiteX6" fmla="*/ 4973051 w 5077331"/>
              <a:gd name="connsiteY6" fmla="*/ 3566191 h 3815371"/>
              <a:gd name="connsiteX0" fmla="*/ 4973051 w 5077331"/>
              <a:gd name="connsiteY0" fmla="*/ 3566191 h 3815371"/>
              <a:gd name="connsiteX1" fmla="*/ 2533692 w 5077331"/>
              <a:gd name="connsiteY1" fmla="*/ 3774301 h 3815371"/>
              <a:gd name="connsiteX2" fmla="*/ 507703 w 5077331"/>
              <a:gd name="connsiteY2" fmla="*/ 2968742 h 3815371"/>
              <a:gd name="connsiteX3" fmla="*/ 244667 w 5077331"/>
              <a:gd name="connsiteY3" fmla="*/ 1123227 h 3815371"/>
              <a:gd name="connsiteX4" fmla="*/ 3637592 w 5077331"/>
              <a:gd name="connsiteY4" fmla="*/ 0 h 3815371"/>
              <a:gd name="connsiteX5" fmla="*/ 4487687 w 5077331"/>
              <a:gd name="connsiteY5" fmla="*/ 1388034 h 3815371"/>
              <a:gd name="connsiteX6" fmla="*/ 4973051 w 5077331"/>
              <a:gd name="connsiteY6" fmla="*/ 3566191 h 3815371"/>
              <a:gd name="connsiteX0" fmla="*/ 4973051 w 5077331"/>
              <a:gd name="connsiteY0" fmla="*/ 3511808 h 3760988"/>
              <a:gd name="connsiteX1" fmla="*/ 2533692 w 5077331"/>
              <a:gd name="connsiteY1" fmla="*/ 3719918 h 3760988"/>
              <a:gd name="connsiteX2" fmla="*/ 507703 w 5077331"/>
              <a:gd name="connsiteY2" fmla="*/ 2914359 h 3760988"/>
              <a:gd name="connsiteX3" fmla="*/ 244667 w 5077331"/>
              <a:gd name="connsiteY3" fmla="*/ 1068844 h 3760988"/>
              <a:gd name="connsiteX4" fmla="*/ 3780452 w 5077331"/>
              <a:gd name="connsiteY4" fmla="*/ 0 h 3760988"/>
              <a:gd name="connsiteX5" fmla="*/ 4487687 w 5077331"/>
              <a:gd name="connsiteY5" fmla="*/ 1333651 h 3760988"/>
              <a:gd name="connsiteX6" fmla="*/ 4973051 w 5077331"/>
              <a:gd name="connsiteY6" fmla="*/ 3511808 h 3760988"/>
              <a:gd name="connsiteX0" fmla="*/ 4973051 w 5077331"/>
              <a:gd name="connsiteY0" fmla="*/ 3511808 h 3760988"/>
              <a:gd name="connsiteX1" fmla="*/ 2533692 w 5077331"/>
              <a:gd name="connsiteY1" fmla="*/ 3719918 h 3760988"/>
              <a:gd name="connsiteX2" fmla="*/ 507703 w 5077331"/>
              <a:gd name="connsiteY2" fmla="*/ 2914359 h 3760988"/>
              <a:gd name="connsiteX3" fmla="*/ 244667 w 5077331"/>
              <a:gd name="connsiteY3" fmla="*/ 1068845 h 3760988"/>
              <a:gd name="connsiteX4" fmla="*/ 3780452 w 5077331"/>
              <a:gd name="connsiteY4" fmla="*/ 0 h 3760988"/>
              <a:gd name="connsiteX5" fmla="*/ 4487687 w 5077331"/>
              <a:gd name="connsiteY5" fmla="*/ 1333651 h 3760988"/>
              <a:gd name="connsiteX6" fmla="*/ 4973051 w 5077331"/>
              <a:gd name="connsiteY6" fmla="*/ 3511808 h 3760988"/>
              <a:gd name="connsiteX0" fmla="*/ 4883052 w 4987332"/>
              <a:gd name="connsiteY0" fmla="*/ 3511808 h 3760988"/>
              <a:gd name="connsiteX1" fmla="*/ 2443693 w 4987332"/>
              <a:gd name="connsiteY1" fmla="*/ 3719918 h 3760988"/>
              <a:gd name="connsiteX2" fmla="*/ 417704 w 4987332"/>
              <a:gd name="connsiteY2" fmla="*/ 2914359 h 3760988"/>
              <a:gd name="connsiteX3" fmla="*/ 154668 w 4987332"/>
              <a:gd name="connsiteY3" fmla="*/ 1068845 h 3760988"/>
              <a:gd name="connsiteX4" fmla="*/ 3690453 w 4987332"/>
              <a:gd name="connsiteY4" fmla="*/ 0 h 3760988"/>
              <a:gd name="connsiteX5" fmla="*/ 4397688 w 4987332"/>
              <a:gd name="connsiteY5" fmla="*/ 1333651 h 3760988"/>
              <a:gd name="connsiteX6" fmla="*/ 4883052 w 4987332"/>
              <a:gd name="connsiteY6" fmla="*/ 3511808 h 3760988"/>
              <a:gd name="connsiteX0" fmla="*/ 4883052 w 4987332"/>
              <a:gd name="connsiteY0" fmla="*/ 3511808 h 3760988"/>
              <a:gd name="connsiteX1" fmla="*/ 2443693 w 4987332"/>
              <a:gd name="connsiteY1" fmla="*/ 3719918 h 3760988"/>
              <a:gd name="connsiteX2" fmla="*/ 417704 w 4987332"/>
              <a:gd name="connsiteY2" fmla="*/ 2914359 h 3760988"/>
              <a:gd name="connsiteX3" fmla="*/ 154668 w 4987332"/>
              <a:gd name="connsiteY3" fmla="*/ 1068845 h 3760988"/>
              <a:gd name="connsiteX4" fmla="*/ 3690453 w 4987332"/>
              <a:gd name="connsiteY4" fmla="*/ 0 h 3760988"/>
              <a:gd name="connsiteX5" fmla="*/ 4397689 w 4987332"/>
              <a:gd name="connsiteY5" fmla="*/ 1333651 h 3760988"/>
              <a:gd name="connsiteX6" fmla="*/ 4883052 w 4987332"/>
              <a:gd name="connsiteY6" fmla="*/ 3511808 h 3760988"/>
              <a:gd name="connsiteX0" fmla="*/ 4883052 w 4987333"/>
              <a:gd name="connsiteY0" fmla="*/ 3511808 h 3760988"/>
              <a:gd name="connsiteX1" fmla="*/ 2443693 w 4987333"/>
              <a:gd name="connsiteY1" fmla="*/ 3719918 h 3760988"/>
              <a:gd name="connsiteX2" fmla="*/ 417704 w 4987333"/>
              <a:gd name="connsiteY2" fmla="*/ 2914359 h 3760988"/>
              <a:gd name="connsiteX3" fmla="*/ 154668 w 4987333"/>
              <a:gd name="connsiteY3" fmla="*/ 1068845 h 3760988"/>
              <a:gd name="connsiteX4" fmla="*/ 3690453 w 4987333"/>
              <a:gd name="connsiteY4" fmla="*/ 0 h 3760988"/>
              <a:gd name="connsiteX5" fmla="*/ 4397690 w 4987333"/>
              <a:gd name="connsiteY5" fmla="*/ 1333651 h 3760988"/>
              <a:gd name="connsiteX6" fmla="*/ 4883052 w 4987333"/>
              <a:gd name="connsiteY6" fmla="*/ 3511808 h 3760988"/>
              <a:gd name="connsiteX0" fmla="*/ 4883052 w 4987333"/>
              <a:gd name="connsiteY0" fmla="*/ 3511808 h 3760988"/>
              <a:gd name="connsiteX1" fmla="*/ 2443693 w 4987333"/>
              <a:gd name="connsiteY1" fmla="*/ 3719918 h 3760988"/>
              <a:gd name="connsiteX2" fmla="*/ 417704 w 4987333"/>
              <a:gd name="connsiteY2" fmla="*/ 2914359 h 3760988"/>
              <a:gd name="connsiteX3" fmla="*/ 154668 w 4987333"/>
              <a:gd name="connsiteY3" fmla="*/ 1068845 h 3760988"/>
              <a:gd name="connsiteX4" fmla="*/ 3690453 w 4987333"/>
              <a:gd name="connsiteY4" fmla="*/ 0 h 3760988"/>
              <a:gd name="connsiteX5" fmla="*/ 4397690 w 4987333"/>
              <a:gd name="connsiteY5" fmla="*/ 1333651 h 3760988"/>
              <a:gd name="connsiteX6" fmla="*/ 4883052 w 4987333"/>
              <a:gd name="connsiteY6" fmla="*/ 3511808 h 3760988"/>
              <a:gd name="connsiteX0" fmla="*/ 4883052 w 4975081"/>
              <a:gd name="connsiteY0" fmla="*/ 3511808 h 3760988"/>
              <a:gd name="connsiteX1" fmla="*/ 2443693 w 4975081"/>
              <a:gd name="connsiteY1" fmla="*/ 3719918 h 3760988"/>
              <a:gd name="connsiteX2" fmla="*/ 417704 w 4975081"/>
              <a:gd name="connsiteY2" fmla="*/ 2914359 h 3760988"/>
              <a:gd name="connsiteX3" fmla="*/ 154668 w 4975081"/>
              <a:gd name="connsiteY3" fmla="*/ 1068845 h 3760988"/>
              <a:gd name="connsiteX4" fmla="*/ 3690453 w 4975081"/>
              <a:gd name="connsiteY4" fmla="*/ 0 h 3760988"/>
              <a:gd name="connsiteX5" fmla="*/ 4244558 w 4975081"/>
              <a:gd name="connsiteY5" fmla="*/ 1264828 h 3760988"/>
              <a:gd name="connsiteX6" fmla="*/ 4883052 w 4975081"/>
              <a:gd name="connsiteY6" fmla="*/ 3511808 h 3760988"/>
              <a:gd name="connsiteX0" fmla="*/ 4883052 w 4977288"/>
              <a:gd name="connsiteY0" fmla="*/ 3511808 h 3760988"/>
              <a:gd name="connsiteX1" fmla="*/ 2443693 w 4977288"/>
              <a:gd name="connsiteY1" fmla="*/ 3719918 h 3760988"/>
              <a:gd name="connsiteX2" fmla="*/ 417704 w 4977288"/>
              <a:gd name="connsiteY2" fmla="*/ 2914359 h 3760988"/>
              <a:gd name="connsiteX3" fmla="*/ 154668 w 4977288"/>
              <a:gd name="connsiteY3" fmla="*/ 1068845 h 3760988"/>
              <a:gd name="connsiteX4" fmla="*/ 3690453 w 4977288"/>
              <a:gd name="connsiteY4" fmla="*/ 0 h 3760988"/>
              <a:gd name="connsiteX5" fmla="*/ 4275057 w 4977288"/>
              <a:gd name="connsiteY5" fmla="*/ 1258888 h 3760988"/>
              <a:gd name="connsiteX6" fmla="*/ 4883052 w 4977288"/>
              <a:gd name="connsiteY6" fmla="*/ 3511808 h 3760988"/>
              <a:gd name="connsiteX0" fmla="*/ 4883052 w 5128584"/>
              <a:gd name="connsiteY0" fmla="*/ 3511808 h 3760988"/>
              <a:gd name="connsiteX1" fmla="*/ 2443693 w 5128584"/>
              <a:gd name="connsiteY1" fmla="*/ 3719918 h 3760988"/>
              <a:gd name="connsiteX2" fmla="*/ 417704 w 5128584"/>
              <a:gd name="connsiteY2" fmla="*/ 2914359 h 3760988"/>
              <a:gd name="connsiteX3" fmla="*/ 154668 w 5128584"/>
              <a:gd name="connsiteY3" fmla="*/ 1068845 h 3760988"/>
              <a:gd name="connsiteX4" fmla="*/ 3690453 w 5128584"/>
              <a:gd name="connsiteY4" fmla="*/ 0 h 3760988"/>
              <a:gd name="connsiteX5" fmla="*/ 4275057 w 5128584"/>
              <a:gd name="connsiteY5" fmla="*/ 1258888 h 3760988"/>
              <a:gd name="connsiteX6" fmla="*/ 4883052 w 5128584"/>
              <a:gd name="connsiteY6" fmla="*/ 3511808 h 3760988"/>
              <a:gd name="connsiteX0" fmla="*/ 4883052 w 5128584"/>
              <a:gd name="connsiteY0" fmla="*/ 3511808 h 3760988"/>
              <a:gd name="connsiteX1" fmla="*/ 2443693 w 5128584"/>
              <a:gd name="connsiteY1" fmla="*/ 3719918 h 3760988"/>
              <a:gd name="connsiteX2" fmla="*/ 417704 w 5128584"/>
              <a:gd name="connsiteY2" fmla="*/ 2914359 h 3760988"/>
              <a:gd name="connsiteX3" fmla="*/ 154668 w 5128584"/>
              <a:gd name="connsiteY3" fmla="*/ 1068845 h 3760988"/>
              <a:gd name="connsiteX4" fmla="*/ 3690453 w 5128584"/>
              <a:gd name="connsiteY4" fmla="*/ 0 h 3760988"/>
              <a:gd name="connsiteX5" fmla="*/ 4275057 w 5128584"/>
              <a:gd name="connsiteY5" fmla="*/ 1258888 h 3760988"/>
              <a:gd name="connsiteX6" fmla="*/ 4883052 w 5128584"/>
              <a:gd name="connsiteY6" fmla="*/ 3511808 h 3760988"/>
              <a:gd name="connsiteX0" fmla="*/ 4883052 w 5128584"/>
              <a:gd name="connsiteY0" fmla="*/ 3511808 h 3760988"/>
              <a:gd name="connsiteX1" fmla="*/ 2443693 w 5128584"/>
              <a:gd name="connsiteY1" fmla="*/ 3719918 h 3760988"/>
              <a:gd name="connsiteX2" fmla="*/ 417704 w 5128584"/>
              <a:gd name="connsiteY2" fmla="*/ 2914359 h 3760988"/>
              <a:gd name="connsiteX3" fmla="*/ 154668 w 5128584"/>
              <a:gd name="connsiteY3" fmla="*/ 1068845 h 3760988"/>
              <a:gd name="connsiteX4" fmla="*/ 3690453 w 5128584"/>
              <a:gd name="connsiteY4" fmla="*/ 0 h 3760988"/>
              <a:gd name="connsiteX5" fmla="*/ 4275057 w 5128584"/>
              <a:gd name="connsiteY5" fmla="*/ 1258888 h 3760988"/>
              <a:gd name="connsiteX6" fmla="*/ 4883052 w 5128584"/>
              <a:gd name="connsiteY6" fmla="*/ 3511808 h 3760988"/>
              <a:gd name="connsiteX0" fmla="*/ 4883052 w 4963666"/>
              <a:gd name="connsiteY0" fmla="*/ 3511808 h 3760988"/>
              <a:gd name="connsiteX1" fmla="*/ 2443693 w 4963666"/>
              <a:gd name="connsiteY1" fmla="*/ 3719918 h 3760988"/>
              <a:gd name="connsiteX2" fmla="*/ 417704 w 4963666"/>
              <a:gd name="connsiteY2" fmla="*/ 2914359 h 3760988"/>
              <a:gd name="connsiteX3" fmla="*/ 154668 w 4963666"/>
              <a:gd name="connsiteY3" fmla="*/ 1068845 h 3760988"/>
              <a:gd name="connsiteX4" fmla="*/ 3690453 w 4963666"/>
              <a:gd name="connsiteY4" fmla="*/ 0 h 3760988"/>
              <a:gd name="connsiteX5" fmla="*/ 4275057 w 4963666"/>
              <a:gd name="connsiteY5" fmla="*/ 1258888 h 3760988"/>
              <a:gd name="connsiteX6" fmla="*/ 4883052 w 4963666"/>
              <a:gd name="connsiteY6" fmla="*/ 3511808 h 3760988"/>
              <a:gd name="connsiteX0" fmla="*/ 4883051 w 4963665"/>
              <a:gd name="connsiteY0" fmla="*/ 3511808 h 3760988"/>
              <a:gd name="connsiteX1" fmla="*/ 2443692 w 4963665"/>
              <a:gd name="connsiteY1" fmla="*/ 3719918 h 3760988"/>
              <a:gd name="connsiteX2" fmla="*/ 417703 w 4963665"/>
              <a:gd name="connsiteY2" fmla="*/ 2914359 h 3760988"/>
              <a:gd name="connsiteX3" fmla="*/ 154668 w 4963665"/>
              <a:gd name="connsiteY3" fmla="*/ 1068845 h 3760988"/>
              <a:gd name="connsiteX4" fmla="*/ 3690452 w 4963665"/>
              <a:gd name="connsiteY4" fmla="*/ 0 h 3760988"/>
              <a:gd name="connsiteX5" fmla="*/ 4275056 w 4963665"/>
              <a:gd name="connsiteY5" fmla="*/ 1258888 h 3760988"/>
              <a:gd name="connsiteX6" fmla="*/ 4883051 w 4963665"/>
              <a:gd name="connsiteY6" fmla="*/ 3511808 h 3760988"/>
              <a:gd name="connsiteX0" fmla="*/ 4883050 w 4963664"/>
              <a:gd name="connsiteY0" fmla="*/ 3511808 h 3760988"/>
              <a:gd name="connsiteX1" fmla="*/ 2443691 w 4963664"/>
              <a:gd name="connsiteY1" fmla="*/ 3719918 h 3760988"/>
              <a:gd name="connsiteX2" fmla="*/ 417702 w 4963664"/>
              <a:gd name="connsiteY2" fmla="*/ 2914359 h 3760988"/>
              <a:gd name="connsiteX3" fmla="*/ 154668 w 4963664"/>
              <a:gd name="connsiteY3" fmla="*/ 1068845 h 3760988"/>
              <a:gd name="connsiteX4" fmla="*/ 3690451 w 4963664"/>
              <a:gd name="connsiteY4" fmla="*/ 0 h 3760988"/>
              <a:gd name="connsiteX5" fmla="*/ 4275055 w 4963664"/>
              <a:gd name="connsiteY5" fmla="*/ 1258888 h 3760988"/>
              <a:gd name="connsiteX6" fmla="*/ 4883050 w 4963664"/>
              <a:gd name="connsiteY6" fmla="*/ 3511808 h 3760988"/>
              <a:gd name="connsiteX0" fmla="*/ 4883050 w 4963664"/>
              <a:gd name="connsiteY0" fmla="*/ 3511808 h 3760988"/>
              <a:gd name="connsiteX1" fmla="*/ 2443691 w 4963664"/>
              <a:gd name="connsiteY1" fmla="*/ 3719918 h 3760988"/>
              <a:gd name="connsiteX2" fmla="*/ 417702 w 4963664"/>
              <a:gd name="connsiteY2" fmla="*/ 2914359 h 3760988"/>
              <a:gd name="connsiteX3" fmla="*/ 154668 w 4963664"/>
              <a:gd name="connsiteY3" fmla="*/ 1068845 h 3760988"/>
              <a:gd name="connsiteX4" fmla="*/ 3690451 w 4963664"/>
              <a:gd name="connsiteY4" fmla="*/ 0 h 3760988"/>
              <a:gd name="connsiteX5" fmla="*/ 4275055 w 4963664"/>
              <a:gd name="connsiteY5" fmla="*/ 1258888 h 3760988"/>
              <a:gd name="connsiteX6" fmla="*/ 4883050 w 4963664"/>
              <a:gd name="connsiteY6" fmla="*/ 3511808 h 3760988"/>
              <a:gd name="connsiteX0" fmla="*/ 4883050 w 4963664"/>
              <a:gd name="connsiteY0" fmla="*/ 3511808 h 3760988"/>
              <a:gd name="connsiteX1" fmla="*/ 2443691 w 4963664"/>
              <a:gd name="connsiteY1" fmla="*/ 3719918 h 3760988"/>
              <a:gd name="connsiteX2" fmla="*/ 417702 w 4963664"/>
              <a:gd name="connsiteY2" fmla="*/ 2914359 h 3760988"/>
              <a:gd name="connsiteX3" fmla="*/ 154668 w 4963664"/>
              <a:gd name="connsiteY3" fmla="*/ 1068845 h 3760988"/>
              <a:gd name="connsiteX4" fmla="*/ 3690451 w 4963664"/>
              <a:gd name="connsiteY4" fmla="*/ 0 h 3760988"/>
              <a:gd name="connsiteX5" fmla="*/ 4275055 w 4963664"/>
              <a:gd name="connsiteY5" fmla="*/ 1258888 h 3760988"/>
              <a:gd name="connsiteX6" fmla="*/ 4883050 w 4963664"/>
              <a:gd name="connsiteY6" fmla="*/ 3511808 h 3760988"/>
              <a:gd name="connsiteX0" fmla="*/ 4978880 w 5059494"/>
              <a:gd name="connsiteY0" fmla="*/ 3511808 h 3760988"/>
              <a:gd name="connsiteX1" fmla="*/ 2539521 w 5059494"/>
              <a:gd name="connsiteY1" fmla="*/ 3719918 h 3760988"/>
              <a:gd name="connsiteX2" fmla="*/ 513532 w 5059494"/>
              <a:gd name="connsiteY2" fmla="*/ 2914359 h 3760988"/>
              <a:gd name="connsiteX3" fmla="*/ 250498 w 5059494"/>
              <a:gd name="connsiteY3" fmla="*/ 1068845 h 3760988"/>
              <a:gd name="connsiteX4" fmla="*/ 3786281 w 5059494"/>
              <a:gd name="connsiteY4" fmla="*/ 0 h 3760988"/>
              <a:gd name="connsiteX5" fmla="*/ 4370885 w 5059494"/>
              <a:gd name="connsiteY5" fmla="*/ 1258888 h 3760988"/>
              <a:gd name="connsiteX6" fmla="*/ 4978880 w 5059494"/>
              <a:gd name="connsiteY6" fmla="*/ 3511808 h 3760988"/>
              <a:gd name="connsiteX0" fmla="*/ 4993313 w 5073927"/>
              <a:gd name="connsiteY0" fmla="*/ 3511808 h 3755519"/>
              <a:gd name="connsiteX1" fmla="*/ 2553954 w 5073927"/>
              <a:gd name="connsiteY1" fmla="*/ 3719918 h 3755519"/>
              <a:gd name="connsiteX2" fmla="*/ 477559 w 5073927"/>
              <a:gd name="connsiteY2" fmla="*/ 2989939 h 3755519"/>
              <a:gd name="connsiteX3" fmla="*/ 264931 w 5073927"/>
              <a:gd name="connsiteY3" fmla="*/ 1068845 h 3755519"/>
              <a:gd name="connsiteX4" fmla="*/ 3800714 w 5073927"/>
              <a:gd name="connsiteY4" fmla="*/ 0 h 3755519"/>
              <a:gd name="connsiteX5" fmla="*/ 4385318 w 5073927"/>
              <a:gd name="connsiteY5" fmla="*/ 1258888 h 3755519"/>
              <a:gd name="connsiteX6" fmla="*/ 4993313 w 5073927"/>
              <a:gd name="connsiteY6" fmla="*/ 3511808 h 3755519"/>
              <a:gd name="connsiteX0" fmla="*/ 4993313 w 5073927"/>
              <a:gd name="connsiteY0" fmla="*/ 3511808 h 3755519"/>
              <a:gd name="connsiteX1" fmla="*/ 2553954 w 5073927"/>
              <a:gd name="connsiteY1" fmla="*/ 3719918 h 3755519"/>
              <a:gd name="connsiteX2" fmla="*/ 477559 w 5073927"/>
              <a:gd name="connsiteY2" fmla="*/ 2989939 h 3755519"/>
              <a:gd name="connsiteX3" fmla="*/ 264931 w 5073927"/>
              <a:gd name="connsiteY3" fmla="*/ 1068845 h 3755519"/>
              <a:gd name="connsiteX4" fmla="*/ 3800714 w 5073927"/>
              <a:gd name="connsiteY4" fmla="*/ 0 h 3755519"/>
              <a:gd name="connsiteX5" fmla="*/ 4385318 w 5073927"/>
              <a:gd name="connsiteY5" fmla="*/ 1258888 h 3755519"/>
              <a:gd name="connsiteX6" fmla="*/ 4993313 w 5073927"/>
              <a:gd name="connsiteY6" fmla="*/ 3511808 h 37555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073927" h="3755519">
                <a:moveTo>
                  <a:pt x="4993313" y="3511808"/>
                </a:moveTo>
                <a:cubicBezTo>
                  <a:pt x="4197212" y="3733364"/>
                  <a:pt x="3306580" y="3806896"/>
                  <a:pt x="2553954" y="3719918"/>
                </a:cubicBezTo>
                <a:cubicBezTo>
                  <a:pt x="1801328" y="3632940"/>
                  <a:pt x="865592" y="3392151"/>
                  <a:pt x="477559" y="2989939"/>
                </a:cubicBezTo>
                <a:cubicBezTo>
                  <a:pt x="89526" y="2587727"/>
                  <a:pt x="-257680" y="1890420"/>
                  <a:pt x="264931" y="1068845"/>
                </a:cubicBezTo>
                <a:cubicBezTo>
                  <a:pt x="1153211" y="126734"/>
                  <a:pt x="2489613" y="229557"/>
                  <a:pt x="3800714" y="0"/>
                </a:cubicBezTo>
                <a:cubicBezTo>
                  <a:pt x="4090791" y="344576"/>
                  <a:pt x="4456133" y="1258627"/>
                  <a:pt x="4385318" y="1258888"/>
                </a:cubicBezTo>
                <a:cubicBezTo>
                  <a:pt x="4395729" y="1226890"/>
                  <a:pt x="5352475" y="3408228"/>
                  <a:pt x="4993313" y="3511808"/>
                </a:cubicBezTo>
                <a:close/>
              </a:path>
            </a:pathLst>
          </a:custGeom>
          <a:solidFill>
            <a:srgbClr val="9BBB59">
              <a:alpha val="13725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23" name="Group 22" descr="Undergraduate financial aid pie chart breaking down institutional funding $261M and federal, state and other for $279M">
            <a:extLst>
              <a:ext uri="{FF2B5EF4-FFF2-40B4-BE49-F238E27FC236}">
                <a16:creationId xmlns:a16="http://schemas.microsoft.com/office/drawing/2014/main" id="{3EBDA5F3-85F1-447F-A808-886312EC2717}"/>
              </a:ext>
            </a:extLst>
          </p:cNvPr>
          <p:cNvGrpSpPr/>
          <p:nvPr/>
        </p:nvGrpSpPr>
        <p:grpSpPr>
          <a:xfrm>
            <a:off x="424879" y="1311910"/>
            <a:ext cx="8350357" cy="4582448"/>
            <a:chOff x="424879" y="1311910"/>
            <a:chExt cx="8350357" cy="4582448"/>
          </a:xfrm>
        </p:grpSpPr>
        <p:graphicFrame>
          <p:nvGraphicFramePr>
            <p:cNvPr id="6" name="Chart Placeholder 6">
              <a:extLst>
                <a:ext uri="{FF2B5EF4-FFF2-40B4-BE49-F238E27FC236}">
                  <a16:creationId xmlns:a16="http://schemas.microsoft.com/office/drawing/2014/main" id="{CAF67A3A-FA36-4572-B77B-54765D280988}"/>
                </a:ext>
              </a:extLst>
            </p:cNvPr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2969029717"/>
                </p:ext>
              </p:extLst>
            </p:nvPr>
          </p:nvGraphicFramePr>
          <p:xfrm>
            <a:off x="1035818" y="1311910"/>
            <a:ext cx="7285149" cy="4366753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graphicFrame>
          <p:nvGraphicFramePr>
            <p:cNvPr id="7" name="Chart Placeholder 6" descr="Pie graph indicating total undergraduate financial aid provided by the university vs Federal/State/Other Aid&#10;Current year $239M institutional vs $215M Fed/State/Other&#10;UI represents 53% of pie&#10;Also graph showing total aid provided by UI and Fed/State/Other in FY09 vs FY19.  123% increase ins institutional aid vs 66% increase in Fed/State/Other aid" title="Undergraduate Financial Aid">
              <a:extLst>
                <a:ext uri="{FF2B5EF4-FFF2-40B4-BE49-F238E27FC236}">
                  <a16:creationId xmlns:a16="http://schemas.microsoft.com/office/drawing/2014/main" id="{195E1D73-8CA4-4CAC-B7B2-EBDE09006DA8}"/>
                </a:ext>
              </a:extLst>
            </p:cNvPr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2146228252"/>
                </p:ext>
              </p:extLst>
            </p:nvPr>
          </p:nvGraphicFramePr>
          <p:xfrm>
            <a:off x="582665" y="1527605"/>
            <a:ext cx="7285149" cy="4366753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4"/>
            </a:graphicData>
          </a:graphic>
        </p:graphicFrame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01BC74EB-4BCA-4B35-A17A-54F32AC92923}"/>
                </a:ext>
              </a:extLst>
            </p:cNvPr>
            <p:cNvSpPr txBox="1"/>
            <p:nvPr/>
          </p:nvSpPr>
          <p:spPr>
            <a:xfrm>
              <a:off x="424879" y="3214571"/>
              <a:ext cx="2490001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003366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$261M 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003366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Institutional</a:t>
              </a:r>
            </a:p>
          </p:txBody>
        </p:sp>
        <p:sp>
          <p:nvSpPr>
            <p:cNvPr id="11" name="TextBox 10" descr="$215M &#10;Federal, State &#10;and Other&#10;">
              <a:extLst>
                <a:ext uri="{FF2B5EF4-FFF2-40B4-BE49-F238E27FC236}">
                  <a16:creationId xmlns:a16="http://schemas.microsoft.com/office/drawing/2014/main" id="{6AE493DD-3C29-4F35-BAEF-B239FAD0BD84}"/>
                </a:ext>
              </a:extLst>
            </p:cNvPr>
            <p:cNvSpPr txBox="1"/>
            <p:nvPr/>
          </p:nvSpPr>
          <p:spPr>
            <a:xfrm>
              <a:off x="6457834" y="1845938"/>
              <a:ext cx="2317402" cy="1323439"/>
            </a:xfrm>
            <a:prstGeom prst="rect">
              <a:avLst/>
            </a:prstGeom>
            <a:noFill/>
          </p:spPr>
          <p:txBody>
            <a:bodyPr wrap="square" rtlCol="0">
              <a:norm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70AD47">
                      <a:lumMod val="50000"/>
                    </a:srgbClr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$279M 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70AD47">
                      <a:lumMod val="50000"/>
                    </a:srgbClr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Federal, State 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70AD47">
                      <a:lumMod val="50000"/>
                    </a:srgbClr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and Other</a:t>
              </a:r>
            </a:p>
          </p:txBody>
        </p:sp>
        <p:sp>
          <p:nvSpPr>
            <p:cNvPr id="13" name="TextBox 12" descr="Other Fed/State&#10;">
              <a:extLst>
                <a:ext uri="{FF2B5EF4-FFF2-40B4-BE49-F238E27FC236}">
                  <a16:creationId xmlns:a16="http://schemas.microsoft.com/office/drawing/2014/main" id="{8A9900FC-61E9-4DAD-AAB8-17044C3697C8}"/>
                </a:ext>
              </a:extLst>
            </p:cNvPr>
            <p:cNvSpPr txBox="1"/>
            <p:nvPr/>
          </p:nvSpPr>
          <p:spPr>
            <a:xfrm>
              <a:off x="2405614" y="1514710"/>
              <a:ext cx="186690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A5A5A5">
                      <a:lumMod val="50000"/>
                    </a:srgbClr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Other Fed/State</a:t>
              </a:r>
            </a:p>
          </p:txBody>
        </p:sp>
        <p:sp>
          <p:nvSpPr>
            <p:cNvPr id="18" name="TextBox 17" descr="Other Fed/State&#10;">
              <a:extLst>
                <a:ext uri="{FF2B5EF4-FFF2-40B4-BE49-F238E27FC236}">
                  <a16:creationId xmlns:a16="http://schemas.microsoft.com/office/drawing/2014/main" id="{509D2C08-9C6C-4EF3-B879-660926F4C7D7}"/>
                </a:ext>
              </a:extLst>
            </p:cNvPr>
            <p:cNvSpPr txBox="1"/>
            <p:nvPr/>
          </p:nvSpPr>
          <p:spPr>
            <a:xfrm>
              <a:off x="4013262" y="1434199"/>
              <a:ext cx="97702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A5A5A5">
                      <a:lumMod val="50000"/>
                    </a:srgbClr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CARES</a:t>
              </a:r>
            </a:p>
          </p:txBody>
        </p: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57E0DA8E-2344-432C-BC36-CA4694AE8525}"/>
                </a:ext>
              </a:extLst>
            </p:cNvPr>
            <p:cNvCxnSpPr/>
            <p:nvPr/>
          </p:nvCxnSpPr>
          <p:spPr>
            <a:xfrm>
              <a:off x="3509756" y="1797812"/>
              <a:ext cx="251279" cy="160421"/>
            </a:xfrm>
            <a:prstGeom prst="line">
              <a:avLst/>
            </a:prstGeom>
            <a:ln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Rectangle 8">
            <a:extLst>
              <a:ext uri="{FF2B5EF4-FFF2-40B4-BE49-F238E27FC236}">
                <a16:creationId xmlns:a16="http://schemas.microsoft.com/office/drawing/2014/main" id="{2B499A9F-1E68-4102-8437-6D7DAA8F0C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9492407" y="0"/>
            <a:ext cx="2666161" cy="6645349"/>
          </a:xfrm>
          <a:prstGeom prst="rect">
            <a:avLst/>
          </a:prstGeom>
          <a:solidFill>
            <a:srgbClr val="E5EC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TextBox 14" descr="88%, $122M INCREASE IN U OF I SYSTEM AID OVER 10 YEARS from 2011 - 2021">
            <a:extLst>
              <a:ext uri="{FF2B5EF4-FFF2-40B4-BE49-F238E27FC236}">
                <a16:creationId xmlns:a16="http://schemas.microsoft.com/office/drawing/2014/main" id="{FBEEBF36-2789-494E-ADCE-5B69C1C3D696}"/>
              </a:ext>
            </a:extLst>
          </p:cNvPr>
          <p:cNvSpPr txBox="1"/>
          <p:nvPr/>
        </p:nvSpPr>
        <p:spPr>
          <a:xfrm>
            <a:off x="9528553" y="463973"/>
            <a:ext cx="2666161" cy="1327736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88%, $122M</a:t>
            </a:r>
          </a:p>
          <a:p>
            <a:pPr marL="0" marR="0" lvl="0" indent="0" algn="ctr" defTabSz="914400" rtl="0" eaLnBrk="1" fontAlgn="auto" latinLnBrk="0" hangingPunct="1"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INCREASE IN U OF I SYSTEM AID OVER </a:t>
            </a:r>
          </a:p>
          <a:p>
            <a:pPr marL="0" marR="0" lvl="0" indent="0" algn="ctr" defTabSz="914400" rtl="0" eaLnBrk="1" fontAlgn="auto" latinLnBrk="0" hangingPunct="1"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10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YEARS</a:t>
            </a:r>
          </a:p>
        </p:txBody>
      </p:sp>
      <p:graphicFrame>
        <p:nvGraphicFramePr>
          <p:cNvPr id="12" name="Chart 11" descr="Shows increase FY 2011 - FY 2021 in the amount of $122M for financial aid">
            <a:extLst>
              <a:ext uri="{FF2B5EF4-FFF2-40B4-BE49-F238E27FC236}">
                <a16:creationId xmlns:a16="http://schemas.microsoft.com/office/drawing/2014/main" id="{46E694F3-1FFF-4735-BAC8-4D6892EC813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271831788"/>
              </p:ext>
            </p:extLst>
          </p:nvPr>
        </p:nvGraphicFramePr>
        <p:xfrm>
          <a:off x="9651162" y="2100289"/>
          <a:ext cx="2220069" cy="416115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4" name="Slide Number Placeholder 1" descr="Page 4">
            <a:extLst>
              <a:ext uri="{FF2B5EF4-FFF2-40B4-BE49-F238E27FC236}">
                <a16:creationId xmlns:a16="http://schemas.microsoft.com/office/drawing/2014/main" id="{281F030D-6081-4589-A5A5-3857A0A0EE3A}"/>
              </a:ext>
            </a:extLst>
          </p:cNvPr>
          <p:cNvSpPr txBox="1">
            <a:spLocks/>
          </p:cNvSpPr>
          <p:nvPr/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29866733-B904-C84A-937B-5FAEB6B69CA7}" type="slidenum">
              <a:rPr lang="en-US" smtClean="0">
                <a:solidFill>
                  <a:srgbClr val="E8E9EA">
                    <a:lumMod val="75000"/>
                  </a:srgbClr>
                </a:solidFill>
                <a:latin typeface="Arial" panose="020B0604020202020204"/>
              </a:rPr>
              <a:pPr>
                <a:defRPr/>
              </a:pPr>
              <a:t>7</a:t>
            </a:fld>
            <a:endParaRPr lang="en-US" dirty="0">
              <a:solidFill>
                <a:srgbClr val="E8E9EA">
                  <a:lumMod val="75000"/>
                </a:srgbClr>
              </a:solidFill>
              <a:latin typeface="Arial" panose="020B06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127413416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689D9D-3B31-488A-A343-3076D91683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600" dirty="0">
                <a:solidFill>
                  <a:srgbClr val="13294B"/>
                </a:solidFill>
                <a:latin typeface="+mn-lt"/>
              </a:rPr>
              <a:t>FINANCIAL AID &amp; SCHOLARSHIPS</a:t>
            </a:r>
            <a:br>
              <a:rPr lang="en-US" sz="3600" dirty="0">
                <a:solidFill>
                  <a:srgbClr val="13294B"/>
                </a:solidFill>
                <a:latin typeface="+mn-lt"/>
              </a:rPr>
            </a:br>
            <a:r>
              <a:rPr lang="en-US" sz="3600" b="1" dirty="0">
                <a:solidFill>
                  <a:srgbClr val="13294B"/>
                </a:solidFill>
                <a:latin typeface="+mn-lt"/>
              </a:rPr>
              <a:t>LOWER COSTS FOR RESIDENTS</a:t>
            </a:r>
            <a:endParaRPr lang="en-US" sz="36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D900E5-1F62-418D-BB9F-2266984F9C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12941"/>
            <a:ext cx="10515600" cy="534803"/>
          </a:xfrm>
        </p:spPr>
        <p:txBody>
          <a:bodyPr/>
          <a:lstStyle/>
          <a:p>
            <a:pPr marL="0" indent="0">
              <a:buNone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556A5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% </a:t>
            </a:r>
            <a:r>
              <a:rPr kumimoji="0" lang="en-US" sz="2800" b="0" i="0" u="sng" strike="noStrike" kern="1200" cap="none" spc="0" normalizeH="0" baseline="0" noProof="0" dirty="0">
                <a:ln>
                  <a:noFill/>
                </a:ln>
                <a:solidFill>
                  <a:srgbClr val="0556A5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Illinois Undergrads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556A5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Who Pay 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556A5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Less Than Full Tuition &amp; Fees</a:t>
            </a:r>
          </a:p>
        </p:txBody>
      </p:sp>
      <p:graphicFrame>
        <p:nvGraphicFramePr>
          <p:cNvPr id="5" name="Chart 4" descr="71% UIUC Undergrads pay less than full tuition &amp; fees">
            <a:extLst>
              <a:ext uri="{FF2B5EF4-FFF2-40B4-BE49-F238E27FC236}">
                <a16:creationId xmlns:a16="http://schemas.microsoft.com/office/drawing/2014/main" id="{F9D8ECAB-E9D6-456A-9989-39959D327B4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082041494"/>
              </p:ext>
            </p:extLst>
          </p:nvPr>
        </p:nvGraphicFramePr>
        <p:xfrm>
          <a:off x="0" y="2777878"/>
          <a:ext cx="4697630" cy="316340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D498597A-04A2-499D-93CA-C79D1B83614A}"/>
              </a:ext>
            </a:extLst>
          </p:cNvPr>
          <p:cNvSpPr txBox="1"/>
          <p:nvPr/>
        </p:nvSpPr>
        <p:spPr>
          <a:xfrm>
            <a:off x="1678461" y="3853013"/>
            <a:ext cx="134646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71%</a:t>
            </a:r>
          </a:p>
        </p:txBody>
      </p:sp>
      <p:graphicFrame>
        <p:nvGraphicFramePr>
          <p:cNvPr id="7" name="Chart 6" descr="79% UIC Undergrads pay less than full tuition &amp; fees">
            <a:extLst>
              <a:ext uri="{FF2B5EF4-FFF2-40B4-BE49-F238E27FC236}">
                <a16:creationId xmlns:a16="http://schemas.microsoft.com/office/drawing/2014/main" id="{BC1995AF-9D6A-4791-9B1C-6D62AA416F9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455191792"/>
              </p:ext>
            </p:extLst>
          </p:nvPr>
        </p:nvGraphicFramePr>
        <p:xfrm>
          <a:off x="3798964" y="2777878"/>
          <a:ext cx="4697630" cy="316340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29B654D3-CC59-4B21-B362-DDC101B5E346}"/>
              </a:ext>
            </a:extLst>
          </p:cNvPr>
          <p:cNvSpPr txBox="1"/>
          <p:nvPr/>
        </p:nvSpPr>
        <p:spPr>
          <a:xfrm>
            <a:off x="5486788" y="3853013"/>
            <a:ext cx="134646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79%</a:t>
            </a:r>
          </a:p>
        </p:txBody>
      </p:sp>
      <p:graphicFrame>
        <p:nvGraphicFramePr>
          <p:cNvPr id="9" name="Chart 8" descr="81% UIS Undergrads pay less than full tuition &amp; fees">
            <a:extLst>
              <a:ext uri="{FF2B5EF4-FFF2-40B4-BE49-F238E27FC236}">
                <a16:creationId xmlns:a16="http://schemas.microsoft.com/office/drawing/2014/main" id="{F25C7655-4281-4C94-B155-58A18FA0645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847267534"/>
              </p:ext>
            </p:extLst>
          </p:nvPr>
        </p:nvGraphicFramePr>
        <p:xfrm>
          <a:off x="7597928" y="2777878"/>
          <a:ext cx="4697630" cy="316340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id="{52E3751F-0C79-4077-A6ED-075586E56736}"/>
              </a:ext>
            </a:extLst>
          </p:cNvPr>
          <p:cNvSpPr txBox="1"/>
          <p:nvPr/>
        </p:nvSpPr>
        <p:spPr>
          <a:xfrm>
            <a:off x="9307212" y="3853013"/>
            <a:ext cx="134646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81%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DF6A2F9B-8724-4A7C-8C3E-0B6CFA3E3F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6209" y="2366741"/>
            <a:ext cx="375644" cy="39774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093D380D-9B27-494E-95B0-DFECF5704C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4662" y="2366741"/>
            <a:ext cx="282246" cy="38756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A2A049B2-0879-4DFA-A01C-FC83D98C0B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11492" y="2413844"/>
            <a:ext cx="341416" cy="404416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4B7BB37-3584-403C-997A-8B0E1A7859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70425-4BE7-4157-8812-4D12657AEB50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081778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F37F8CFB-F9BB-46D6-9615-458B1BA1FF18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838200" y="880924"/>
            <a:ext cx="5974080" cy="1149044"/>
          </a:xfrm>
        </p:spPr>
        <p:txBody>
          <a:bodyPr anchor="t">
            <a:noAutofit/>
          </a:bodyPr>
          <a:lstStyle/>
          <a:p>
            <a:pPr rtl="0" eaLnBrk="1" latinLnBrk="0" hangingPunct="1"/>
            <a:r>
              <a:rPr lang="en-US" sz="3600" kern="1200" dirty="0">
                <a:solidFill>
                  <a:srgbClr val="242852"/>
                </a:solidFill>
                <a:effectLst/>
                <a:latin typeface="Arial" panose="020B0604020202020204" pitchFamily="34" charset="0"/>
                <a:ea typeface="+mn-ea"/>
                <a:cs typeface="+mn-cs"/>
              </a:rPr>
              <a:t>SUPPORT STUDENT SUCCESS</a:t>
            </a:r>
            <a:endParaRPr lang="en-US" sz="3600" dirty="0">
              <a:effectLst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C13CF7F-4393-474C-9361-4443C61B9B3F}"/>
              </a:ext>
            </a:extLst>
          </p:cNvPr>
          <p:cNvSpPr txBox="1"/>
          <p:nvPr/>
        </p:nvSpPr>
        <p:spPr>
          <a:xfrm>
            <a:off x="1588581" y="2367171"/>
            <a:ext cx="4507419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200"/>
              </a:spcBef>
            </a:pPr>
            <a:r>
              <a:rPr lang="en-US" sz="3000" dirty="0">
                <a:ea typeface="Cambria" panose="02040503050406030204" pitchFamily="18" charset="0"/>
              </a:rPr>
              <a:t>Funding for:</a:t>
            </a:r>
          </a:p>
          <a:p>
            <a:pPr marL="342900" indent="-3429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3000" dirty="0">
                <a:ea typeface="Cambria" panose="02040503050406030204" pitchFamily="18" charset="0"/>
              </a:rPr>
              <a:t>Expanding student mental health services</a:t>
            </a:r>
          </a:p>
          <a:p>
            <a:pPr marL="342900" indent="-3429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3000" dirty="0">
                <a:ea typeface="Cambria" panose="02040503050406030204" pitchFamily="18" charset="0"/>
              </a:rPr>
              <a:t>Bridge programs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55BB4CD-8C02-4D0D-8487-D21C4657D5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70425-4BE7-4157-8812-4D12657AEB50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6683327"/>
      </p:ext>
    </p:extLst>
  </p:cSld>
  <p:clrMapOvr>
    <a:masterClrMapping/>
  </p:clrMapOvr>
</p:sld>
</file>

<file path=ppt/theme/theme1.xml><?xml version="1.0" encoding="utf-8"?>
<a:theme xmlns:a="http://schemas.openxmlformats.org/drawingml/2006/main" name="System">
  <a:themeElements>
    <a:clrScheme name="UI System 1">
      <a:dk1>
        <a:srgbClr val="131F11"/>
      </a:dk1>
      <a:lt1>
        <a:srgbClr val="FFFFFF"/>
      </a:lt1>
      <a:dk2>
        <a:srgbClr val="242852"/>
      </a:dk2>
      <a:lt2>
        <a:srgbClr val="E8E9EA"/>
      </a:lt2>
      <a:accent1>
        <a:srgbClr val="0556AC"/>
      </a:accent1>
      <a:accent2>
        <a:srgbClr val="2040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517FB7"/>
      </a:hlink>
      <a:folHlink>
        <a:srgbClr val="3EBBF0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ystem2018-template" id="{8A552260-A253-BC45-A09C-93DDB43630E6}" vid="{D268F7F8-4C2B-C34D-AB3D-D0263FD2705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System">
  <a:themeElements>
    <a:clrScheme name="UI System 1">
      <a:dk1>
        <a:srgbClr val="131F11"/>
      </a:dk1>
      <a:lt1>
        <a:srgbClr val="FFFFFF"/>
      </a:lt1>
      <a:dk2>
        <a:srgbClr val="242852"/>
      </a:dk2>
      <a:lt2>
        <a:srgbClr val="E8E9EA"/>
      </a:lt2>
      <a:accent1>
        <a:srgbClr val="0556AC"/>
      </a:accent1>
      <a:accent2>
        <a:srgbClr val="2040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517FB7"/>
      </a:hlink>
      <a:folHlink>
        <a:srgbClr val="3EBBF0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ystem2018-template" id="{8A552260-A253-BC45-A09C-93DDB43630E6}" vid="{D268F7F8-4C2B-C34D-AB3D-D0263FD2705E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1206</TotalTime>
  <Words>373</Words>
  <Application>Microsoft Macintosh PowerPoint</Application>
  <PresentationFormat>Widescreen</PresentationFormat>
  <Paragraphs>88</Paragraphs>
  <Slides>15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15</vt:i4>
      </vt:variant>
    </vt:vector>
  </HeadingPairs>
  <TitlesOfParts>
    <vt:vector size="26" baseType="lpstr">
      <vt:lpstr>Arial</vt:lpstr>
      <vt:lpstr>Arial Narrow</vt:lpstr>
      <vt:lpstr>Avenir Book</vt:lpstr>
      <vt:lpstr>Avenir Heavy</vt:lpstr>
      <vt:lpstr>Calibri</vt:lpstr>
      <vt:lpstr>Tahoma</vt:lpstr>
      <vt:lpstr>Verdana</vt:lpstr>
      <vt:lpstr>Wingdings</vt:lpstr>
      <vt:lpstr>System</vt:lpstr>
      <vt:lpstr>Office Theme</vt:lpstr>
      <vt:lpstr>1_System</vt:lpstr>
      <vt:lpstr>FY 2023 BUDGET REQUEST Presentation to the Board of Trustees November 2021 </vt:lpstr>
      <vt:lpstr>U OF I SYSTEM BUDGET REQUEST CONTEXT</vt:lpstr>
      <vt:lpstr>FY 2023 OPERATING APPROPRIATION REQUEST </vt:lpstr>
      <vt:lpstr>STATE APPROPRIATIONS – U OF I SYSTEM</vt:lpstr>
      <vt:lpstr>OVERALL GOALS OF INCREMENTAL REQUESTS </vt:lpstr>
      <vt:lpstr>REQUESTED FOR FY 2023 OPERATIONS</vt:lpstr>
      <vt:lpstr>UNDERGRADUATE FINANCIAL AID </vt:lpstr>
      <vt:lpstr>FINANCIAL AID &amp; SCHOLARSHIPS LOWER COSTS FOR RESIDENTS</vt:lpstr>
      <vt:lpstr>SUPPORT STUDENT SUCCESS</vt:lpstr>
      <vt:lpstr>BRIDGE PROGRAMS</vt:lpstr>
      <vt:lpstr>RECRUITING AND RETAINING FACULTY</vt:lpstr>
      <vt:lpstr>CAPITAL REQUESTS  Implementing the Long-Term Capital Plan</vt:lpstr>
      <vt:lpstr>REQUESTED FOR FY 2023 CAPITAL</vt:lpstr>
      <vt:lpstr>REQUESTED FOR FY 2023 CAPITAL </vt:lpstr>
      <vt:lpstr>THANK YOU!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TO ILLINOIS BOARD OF  HIGHER EDUCATION October 15, 2020</dc:title>
  <dc:creator>Wilson, Barbara Jan</dc:creator>
  <cp:lastModifiedBy>Foran, Ellen</cp:lastModifiedBy>
  <cp:revision>46</cp:revision>
  <dcterms:created xsi:type="dcterms:W3CDTF">2020-10-14T17:54:33Z</dcterms:created>
  <dcterms:modified xsi:type="dcterms:W3CDTF">2021-11-09T19:20:31Z</dcterms:modified>
</cp:coreProperties>
</file>