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36"/>
  </p:notesMasterIdLst>
  <p:sldIdLst>
    <p:sldId id="272" r:id="rId6"/>
    <p:sldId id="297" r:id="rId7"/>
    <p:sldId id="303" r:id="rId8"/>
    <p:sldId id="305" r:id="rId9"/>
    <p:sldId id="299" r:id="rId10"/>
    <p:sldId id="306" r:id="rId11"/>
    <p:sldId id="323" r:id="rId12"/>
    <p:sldId id="309" r:id="rId13"/>
    <p:sldId id="310" r:id="rId14"/>
    <p:sldId id="324" r:id="rId15"/>
    <p:sldId id="327" r:id="rId16"/>
    <p:sldId id="326" r:id="rId17"/>
    <p:sldId id="302" r:id="rId18"/>
    <p:sldId id="301" r:id="rId19"/>
    <p:sldId id="328" r:id="rId20"/>
    <p:sldId id="322" r:id="rId21"/>
    <p:sldId id="311" r:id="rId22"/>
    <p:sldId id="304" r:id="rId23"/>
    <p:sldId id="312" r:id="rId24"/>
    <p:sldId id="313" r:id="rId25"/>
    <p:sldId id="321" r:id="rId26"/>
    <p:sldId id="314" r:id="rId27"/>
    <p:sldId id="308" r:id="rId28"/>
    <p:sldId id="317" r:id="rId29"/>
    <p:sldId id="330" r:id="rId30"/>
    <p:sldId id="316" r:id="rId31"/>
    <p:sldId id="318" r:id="rId32"/>
    <p:sldId id="329" r:id="rId33"/>
    <p:sldId id="320" r:id="rId34"/>
    <p:sldId id="296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Lato Black" panose="020F0502020204030203" pitchFamily="34" charset="0"/>
      <p:bold r:id="rId47"/>
      <p:boldItalic r:id="rId48"/>
    </p:embeddedFont>
    <p:embeddedFont>
      <p:font typeface="Oswald" panose="00000500000000000000" pitchFamily="2" charset="0"/>
      <p:regular r:id="rId49"/>
      <p:bold r:id="rId50"/>
    </p:embeddedFont>
    <p:embeddedFont>
      <p:font typeface="Oswald SemiBold" panose="00000700000000000000" pitchFamily="2" charset="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2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9EA"/>
    <a:srgbClr val="003366"/>
    <a:srgbClr val="5E6669"/>
    <a:srgbClr val="E84A27"/>
    <a:srgbClr val="0455A4"/>
    <a:srgbClr val="13294B"/>
    <a:srgbClr val="D50032"/>
    <a:srgbClr val="A5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70315" autoAdjust="0"/>
  </p:normalViewPr>
  <p:slideViewPr>
    <p:cSldViewPr snapToGrid="0">
      <p:cViewPr varScale="1">
        <p:scale>
          <a:sx n="47" d="100"/>
          <a:sy n="47" d="100"/>
        </p:scale>
        <p:origin x="1376" y="36"/>
      </p:cViewPr>
      <p:guideLst>
        <p:guide orient="horz" pos="936"/>
        <p:guide pos="2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4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87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10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2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51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22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61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5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59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35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2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4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9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18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1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9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2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74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376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5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7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15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health care is also often limited by both income and geography.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5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CD69E4-D4DA-47F7-AE09-764FBAD605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2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25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7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9F2FD4C-EBBF-44A2-9512-CE52BB541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E8E9EA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</p:cNvCxnSpPr>
          <p:nvPr userDrawn="1"/>
        </p:nvCxnSpPr>
        <p:spPr>
          <a:xfrm>
            <a:off x="4648200" y="6176963"/>
            <a:ext cx="670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  <p15:guide id="3" pos="29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E8E9EA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1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E8E9EA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48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ABB3-B951-452A-96CC-6AD06ECD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6711B-82E6-42EF-9FAF-5C9BA061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E2251-FBC0-4F54-8A7E-8A5BCC7D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958B5-0621-4C82-A377-0B249FD51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886B0-E0DD-48D5-A075-A2373CE4B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ECEED-5877-41EB-B52C-52BAA914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EAC96-9575-448E-8C42-6A71A5C1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3C8AD-7627-4D33-91ED-3F3826A6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9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72A3-7304-4196-B35D-87A18CB0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A8EBD-8DBC-47E8-82F7-CB8BAAAA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EB2F0-F935-4780-AD53-FDF62731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875D9-A11F-4307-BF4A-9B6EB561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96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2CA80-CDF7-49CE-9BBC-7C035041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F5AC8-9A0C-460E-ABC5-759EC4EC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A2632-7D3F-471D-A096-CA5D0C27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6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BDE63-1ACB-456F-8C26-F8B02DDEB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D79F2-908E-4ED1-9B3C-362E81798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40799-AF65-4642-A131-1E2AD82F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BA6F4-70F7-4062-8540-3FE51F4F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94582-8A6D-41B9-A8FA-DDD081A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DB3E-474B-438D-BF1D-0E26FAD7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AC609E-AC1D-485B-B4E6-770FFE1E0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CCC3B-95BF-4BC5-8D78-98216A65D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B5113-833E-4DC5-92CD-00764991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2BD32-2712-43B1-9E08-87490647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25DDC-1294-46C2-98C7-A939F12E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51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F5DE-7992-4F36-9521-BC19B81F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F2BB0-CA41-4EC7-A1CB-8B428D47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FB24-E948-42B0-AAE8-DBFFA05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E3285-1B16-4503-A760-018970AE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57D7D-1663-42E4-BEC0-8623F7DF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5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E98D-7714-4170-8769-5CA35B688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D4CDC-EF72-4295-A8DF-45F453F50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DFB90-D44B-4A3A-A66E-911553D9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20400-B3B0-4EE3-80DD-C9C814FF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BEA09-F695-4A00-852C-28C3AC92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5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A337-7BF3-40C9-A315-5D3CADE6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8DE0C-3686-4B33-B19A-77CF2324A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03F9A-2DEB-4BF4-B6FF-B119126D9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F14B42-7E37-4CA3-9D7E-D32A7F0176C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DF3D7-BEC4-4773-A640-3E6C75F0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96313-188E-4650-95FC-41C90D93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F25AE-B0A6-400C-ACA9-FA76D5B5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7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01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003366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7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003366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0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003366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72B92D-2689-4E29-84F0-DC0C52DA9ABB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5EC016-F308-4FB7-863B-1C8611DAE4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920A3-7167-4E14-A27F-3E032B7B9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8167"/>
            <a:ext cx="10515600" cy="405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575A8-0CFB-4DE3-81A8-EDEAC8A6A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99B4-DED1-4F97-BBBA-1865F4F291D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21CD7-4E9D-421C-8A24-75FBCBA7F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3BA79-4325-46FA-9A5B-1C1F399DD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52" r:id="rId3"/>
    <p:sldLayoutId id="2147483663" r:id="rId4"/>
    <p:sldLayoutId id="2147483680" r:id="rId5"/>
    <p:sldLayoutId id="2147483681" r:id="rId6"/>
    <p:sldLayoutId id="2147483682" r:id="rId7"/>
    <p:sldLayoutId id="2147483684" r:id="rId8"/>
    <p:sldLayoutId id="2147483665" r:id="rId9"/>
    <p:sldLayoutId id="2147483666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69" r:id="rId16"/>
    <p:sldLayoutId id="2147483671" r:id="rId17"/>
    <p:sldLayoutId id="2147483672" r:id="rId18"/>
    <p:sldLayoutId id="2147483670" r:id="rId19"/>
    <p:sldLayoutId id="2147483664" r:id="rId20"/>
    <p:sldLayoutId id="2147483683" r:id="rId21"/>
    <p:sldLayoutId id="214748367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0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/>
          <p:nvPr/>
        </p:nvSpPr>
        <p:spPr>
          <a:xfrm>
            <a:off x="716280" y="1905000"/>
            <a:ext cx="7218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294B"/>
                </a:solidFill>
                <a:latin typeface="Oswald SemiBold" pitchFamily="2" charset="0"/>
              </a:rPr>
              <a:t>REMARKS TO THE</a:t>
            </a:r>
          </a:p>
          <a:p>
            <a:r>
              <a:rPr lang="en-US" sz="7200" dirty="0">
                <a:solidFill>
                  <a:srgbClr val="13294B"/>
                </a:solidFill>
                <a:latin typeface="Oswald SemiBold" pitchFamily="2" charset="0"/>
              </a:rPr>
              <a:t>BOARD OF TRUSTEES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73E7D-D9A7-4DA9-BB33-B03E617E00E5}"/>
              </a:ext>
            </a:extLst>
          </p:cNvPr>
          <p:cNvSpPr/>
          <p:nvPr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401270"/>
            <a:ext cx="5227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President Tim Killeen</a:t>
            </a:r>
          </a:p>
          <a:p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November 18, 2021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2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" b="17431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2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b="6638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885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6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b="8862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8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8840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82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08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r="30676" b="36823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4D88554-8B37-448F-A261-801824232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16242"/>
          <a:stretch/>
        </p:blipFill>
        <p:spPr>
          <a:xfrm>
            <a:off x="0" y="146957"/>
            <a:ext cx="12192000" cy="67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9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1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14091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49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9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8851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b="15624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35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b="8806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6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0" r="6982" b="10545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2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E979-FD43-48E0-BE5B-9EB19963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428270"/>
            <a:ext cx="11917680" cy="1926993"/>
          </a:xfrm>
        </p:spPr>
        <p:txBody>
          <a:bodyPr/>
          <a:lstStyle/>
          <a:p>
            <a:pPr algn="ctr"/>
            <a:r>
              <a:rPr lang="en-US" sz="7200" spc="-150" dirty="0">
                <a:latin typeface="Oswald SemiBold" pitchFamily="2" charset="0"/>
              </a:rPr>
              <a:t>“We rise by lifting others.”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9796-C429-4C1D-9251-530203AE4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0" y="3749039"/>
            <a:ext cx="10515600" cy="2610803"/>
          </a:xfrm>
        </p:spPr>
        <p:txBody>
          <a:bodyPr/>
          <a:lstStyle/>
          <a:p>
            <a:pPr algn="r"/>
            <a:r>
              <a:rPr lang="en-US" dirty="0"/>
              <a:t>-Robert Green Ingersoll </a:t>
            </a:r>
          </a:p>
        </p:txBody>
      </p:sp>
    </p:spTree>
    <p:extLst>
      <p:ext uri="{BB962C8B-B14F-4D97-AF65-F5344CB8AC3E}">
        <p14:creationId xmlns:p14="http://schemas.microsoft.com/office/powerpoint/2010/main" val="252883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b="8829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6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0465011-CCD2-43D2-8C5C-A109196BF574}"/>
              </a:ext>
            </a:extLst>
          </p:cNvPr>
          <p:cNvSpPr txBox="1">
            <a:spLocks/>
          </p:cNvSpPr>
          <p:nvPr/>
        </p:nvSpPr>
        <p:spPr>
          <a:xfrm>
            <a:off x="838200" y="2414956"/>
            <a:ext cx="10686143" cy="1325563"/>
          </a:xfrm>
          <a:prstGeom prst="rect">
            <a:avLst/>
          </a:prstGeom>
        </p:spPr>
        <p:txBody>
          <a:bodyPr lIns="0" tIns="0" r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rgbClr val="E8E9EA"/>
                </a:solidFill>
                <a:latin typeface="Oswald" pitchFamily="2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150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4849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8890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6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8845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BB1BC-1CA5-4BDF-AB97-6CB7280B40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" b="8832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6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F1606-D37D-4B34-A3CC-1D8FE078C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r="307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" b="8729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FCA2-695A-4C95-9AFD-90054AEB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34308"/>
          <a:stretch/>
        </p:blipFill>
        <p:spPr>
          <a:xfrm>
            <a:off x="0" y="161579"/>
            <a:ext cx="12192000" cy="6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24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3AABBF-436C-48D6-8ED7-3457F016BC7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15135</TotalTime>
  <Words>70</Words>
  <Application>Microsoft Office PowerPoint</Application>
  <PresentationFormat>Widescreen</PresentationFormat>
  <Paragraphs>39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Lato Black</vt:lpstr>
      <vt:lpstr>Calibri Light</vt:lpstr>
      <vt:lpstr>Oswald</vt:lpstr>
      <vt:lpstr>Arial</vt:lpstr>
      <vt:lpstr>Courier New</vt:lpstr>
      <vt:lpstr>Lato</vt:lpstr>
      <vt:lpstr>Oswald SemiBold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“We rise by lifting others.”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Martin, Vance Scott</cp:lastModifiedBy>
  <cp:revision>143</cp:revision>
  <dcterms:created xsi:type="dcterms:W3CDTF">2021-03-01T19:31:35Z</dcterms:created>
  <dcterms:modified xsi:type="dcterms:W3CDTF">2021-11-18T17:13:24Z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