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712" autoAdjust="0"/>
  </p:normalViewPr>
  <p:slideViewPr>
    <p:cSldViewPr>
      <p:cViewPr>
        <p:scale>
          <a:sx n="90" d="100"/>
          <a:sy n="90" d="100"/>
        </p:scale>
        <p:origin x="656" y="-356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04097"/>
                </a:solidFill>
                <a:latin typeface="Gotham Medium"/>
                <a:cs typeface="Gotham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04097"/>
                </a:solidFill>
                <a:latin typeface="Gotham Medium"/>
                <a:cs typeface="Gotham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04097"/>
                </a:solidFill>
                <a:latin typeface="Gotham Medium"/>
                <a:cs typeface="Gotham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75095" y="69694"/>
            <a:ext cx="2843529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04097"/>
                </a:solidFill>
                <a:latin typeface="Gotham Medium"/>
                <a:cs typeface="Gotham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UnivRiskMgmt@uillinois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UnivRiskMgmt@uillinois.edu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531189"/>
            <a:ext cx="7772400" cy="455295"/>
          </a:xfrm>
          <a:custGeom>
            <a:avLst/>
            <a:gdLst/>
            <a:ahLst/>
            <a:cxnLst/>
            <a:rect l="l" t="t" r="r" b="b"/>
            <a:pathLst>
              <a:path w="7772400" h="455295">
                <a:moveTo>
                  <a:pt x="0" y="0"/>
                </a:moveTo>
                <a:lnTo>
                  <a:pt x="0" y="454812"/>
                </a:lnTo>
                <a:lnTo>
                  <a:pt x="7772400" y="454812"/>
                </a:lnTo>
                <a:lnTo>
                  <a:pt x="777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33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42799" y="8477999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8993" y="0"/>
                </a:moveTo>
                <a:lnTo>
                  <a:pt x="0" y="0"/>
                </a:lnTo>
                <a:lnTo>
                  <a:pt x="0" y="278993"/>
                </a:lnTo>
                <a:lnTo>
                  <a:pt x="278993" y="0"/>
                </a:lnTo>
                <a:close/>
              </a:path>
            </a:pathLst>
          </a:custGeom>
          <a:solidFill>
            <a:srgbClr val="204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73889" y="891771"/>
            <a:ext cx="323528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0" spc="-90" dirty="0">
                <a:solidFill>
                  <a:srgbClr val="231F20"/>
                </a:solidFill>
                <a:latin typeface="Knockout 26 Junior Flywght"/>
                <a:cs typeface="Knockout 26 Junior Flywght"/>
              </a:rPr>
              <a:t>ANNUAL</a:t>
            </a:r>
            <a:r>
              <a:rPr lang="en-US" sz="3600" b="0" spc="-90" dirty="0">
                <a:solidFill>
                  <a:srgbClr val="231F20"/>
                </a:solidFill>
                <a:latin typeface="Knockout 26 Junior Flywght"/>
                <a:cs typeface="Knockout 26 Junior Flywght"/>
              </a:rPr>
              <a:t> </a:t>
            </a:r>
            <a:r>
              <a:rPr sz="3600" b="0" spc="-105" dirty="0">
                <a:solidFill>
                  <a:srgbClr val="231F20"/>
                </a:solidFill>
                <a:latin typeface="Knockout 26 Junior Flywght"/>
                <a:cs typeface="Knockout 26 Junior Flywght"/>
              </a:rPr>
              <a:t>REPORT</a:t>
            </a:r>
            <a:endParaRPr sz="3600" dirty="0">
              <a:latin typeface="Knockout 26 Junior Flywght"/>
              <a:cs typeface="Knockout 26 Junior Flyw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6400" y="1623845"/>
            <a:ext cx="2222777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30" dirty="0">
                <a:solidFill>
                  <a:srgbClr val="204097"/>
                </a:solidFill>
                <a:latin typeface="Gotham Book"/>
                <a:cs typeface="Gotham Book"/>
              </a:rPr>
              <a:t>FY</a:t>
            </a:r>
            <a:r>
              <a:rPr sz="3000" b="0" spc="-85" dirty="0">
                <a:solidFill>
                  <a:srgbClr val="204097"/>
                </a:solidFill>
                <a:latin typeface="Gotham Book"/>
                <a:cs typeface="Gotham Book"/>
              </a:rPr>
              <a:t> </a:t>
            </a:r>
            <a:r>
              <a:rPr sz="3000" b="0" spc="-30" dirty="0">
                <a:solidFill>
                  <a:srgbClr val="204097"/>
                </a:solidFill>
                <a:latin typeface="Gotham Book"/>
                <a:cs typeface="Gotham Book"/>
              </a:rPr>
              <a:t>2021</a:t>
            </a:r>
            <a:endParaRPr sz="3000">
              <a:latin typeface="Gotham Book"/>
              <a:cs typeface="Gotham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5799" y="8648409"/>
            <a:ext cx="1905000" cy="716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0" spc="-5" dirty="0">
                <a:solidFill>
                  <a:srgbClr val="231F20"/>
                </a:solidFill>
                <a:latin typeface="Gotham Extra Light"/>
                <a:cs typeface="Gotham Extra Light"/>
                <a:hlinkClick r:id="rId2"/>
              </a:rPr>
              <a:t>UnivRiskMgmt@uillinois.edu</a:t>
            </a:r>
            <a:endParaRPr sz="1100">
              <a:latin typeface="Gotham Extra Light"/>
              <a:cs typeface="Gotham Extra Light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700" b="1" spc="-15" dirty="0">
                <a:solidFill>
                  <a:srgbClr val="231F20"/>
                </a:solidFill>
                <a:latin typeface="Gotham Bold"/>
                <a:cs typeface="Gotham Bold"/>
              </a:rPr>
              <a:t>Office</a:t>
            </a:r>
            <a:r>
              <a:rPr sz="700" b="1" spc="-3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1" spc="-15" dirty="0">
                <a:solidFill>
                  <a:srgbClr val="231F20"/>
                </a:solidFill>
                <a:latin typeface="Gotham Bold"/>
                <a:cs typeface="Gotham Bold"/>
              </a:rPr>
              <a:t>of</a:t>
            </a:r>
            <a:r>
              <a:rPr sz="700" b="1" spc="-3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1" spc="-10" dirty="0">
                <a:solidFill>
                  <a:srgbClr val="231F20"/>
                </a:solidFill>
                <a:latin typeface="Gotham Bold"/>
                <a:cs typeface="Gotham Bold"/>
              </a:rPr>
              <a:t>Risk</a:t>
            </a:r>
            <a:r>
              <a:rPr sz="700" b="1" spc="-3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1" spc="-5" dirty="0">
                <a:solidFill>
                  <a:srgbClr val="231F20"/>
                </a:solidFill>
                <a:latin typeface="Gotham Bold"/>
                <a:cs typeface="Gotham Bold"/>
              </a:rPr>
              <a:t>Management</a:t>
            </a:r>
            <a:endParaRPr sz="700">
              <a:latin typeface="Gotham Bold"/>
              <a:cs typeface="Gotham Bold"/>
            </a:endParaRPr>
          </a:p>
          <a:p>
            <a:pPr marL="12700">
              <a:lnSpc>
                <a:spcPct val="100000"/>
              </a:lnSpc>
            </a:pP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506</a:t>
            </a:r>
            <a:r>
              <a:rPr sz="700" b="0" spc="-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5" dirty="0">
                <a:solidFill>
                  <a:srgbClr val="231F20"/>
                </a:solidFill>
                <a:latin typeface="Gotham Book"/>
                <a:cs typeface="Gotham Book"/>
              </a:rPr>
              <a:t>S.</a:t>
            </a:r>
            <a:r>
              <a:rPr sz="700" b="0" spc="-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5" dirty="0">
                <a:solidFill>
                  <a:srgbClr val="231F20"/>
                </a:solidFill>
                <a:latin typeface="Gotham Book"/>
                <a:cs typeface="Gotham Book"/>
              </a:rPr>
              <a:t>Wright</a:t>
            </a:r>
            <a:r>
              <a:rPr sz="700" b="0" spc="-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5" dirty="0">
                <a:solidFill>
                  <a:srgbClr val="231F20"/>
                </a:solidFill>
                <a:latin typeface="Gotham Book"/>
                <a:cs typeface="Gotham Book"/>
              </a:rPr>
              <a:t>Street,</a:t>
            </a:r>
            <a:r>
              <a:rPr sz="700" b="0" spc="-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5" dirty="0">
                <a:solidFill>
                  <a:srgbClr val="231F20"/>
                </a:solidFill>
                <a:latin typeface="Gotham Book"/>
                <a:cs typeface="Gotham Book"/>
              </a:rPr>
              <a:t>Suite</a:t>
            </a:r>
            <a:r>
              <a:rPr sz="700" b="0" spc="-10" dirty="0">
                <a:solidFill>
                  <a:srgbClr val="231F20"/>
                </a:solidFill>
                <a:latin typeface="Gotham Book"/>
                <a:cs typeface="Gotham Book"/>
              </a:rPr>
              <a:t> 247</a:t>
            </a:r>
            <a:endParaRPr sz="70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</a:pP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Urbana,</a:t>
            </a:r>
            <a:r>
              <a:rPr sz="700" b="0" spc="-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IL,</a:t>
            </a:r>
            <a:r>
              <a:rPr sz="700" b="0" spc="-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61820</a:t>
            </a:r>
            <a:endParaRPr sz="70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</a:pPr>
            <a:r>
              <a:rPr sz="700" b="0" spc="5" dirty="0">
                <a:solidFill>
                  <a:srgbClr val="231F20"/>
                </a:solidFill>
                <a:latin typeface="Gotham Book"/>
                <a:cs typeface="Gotham Book"/>
              </a:rPr>
              <a:t>217-333-3113</a:t>
            </a:r>
            <a:endParaRPr sz="700">
              <a:latin typeface="Gotham Book"/>
              <a:cs typeface="Gotham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0004" y="8477999"/>
            <a:ext cx="2303145" cy="1040765"/>
          </a:xfrm>
          <a:prstGeom prst="rect">
            <a:avLst/>
          </a:prstGeom>
          <a:solidFill>
            <a:srgbClr val="204097"/>
          </a:solidFill>
        </p:spPr>
        <p:txBody>
          <a:bodyPr vert="horz" wrap="square" lIns="0" tIns="198755" rIns="0" bIns="0" rtlCol="0">
            <a:spAutoFit/>
          </a:bodyPr>
          <a:lstStyle/>
          <a:p>
            <a:pPr marL="287655" marR="1036319">
              <a:lnSpc>
                <a:spcPts val="1800"/>
              </a:lnSpc>
              <a:spcBef>
                <a:spcPts val="1565"/>
              </a:spcBef>
            </a:pPr>
            <a:r>
              <a:rPr sz="1800" b="1" spc="-55" dirty="0">
                <a:solidFill>
                  <a:srgbClr val="FEFEFE"/>
                </a:solidFill>
                <a:latin typeface="Gotham Bold"/>
                <a:cs typeface="Gotham Bold"/>
              </a:rPr>
              <a:t>OFFICE </a:t>
            </a:r>
            <a:r>
              <a:rPr sz="1800" b="1" spc="-50" dirty="0">
                <a:solidFill>
                  <a:srgbClr val="FEFEFE"/>
                </a:solidFill>
                <a:latin typeface="Gotham Bold"/>
                <a:cs typeface="Gotham Bold"/>
              </a:rPr>
              <a:t> OF </a:t>
            </a:r>
            <a:r>
              <a:rPr sz="1800" b="1" spc="-45" dirty="0">
                <a:solidFill>
                  <a:srgbClr val="FEFEFE"/>
                </a:solidFill>
                <a:latin typeface="Gotham Bold"/>
                <a:cs typeface="Gotham Bold"/>
              </a:rPr>
              <a:t>R</a:t>
            </a:r>
            <a:r>
              <a:rPr sz="1800" b="1" spc="-35" dirty="0">
                <a:solidFill>
                  <a:srgbClr val="FEFEFE"/>
                </a:solidFill>
                <a:latin typeface="Gotham Bold"/>
                <a:cs typeface="Gotham Bold"/>
              </a:rPr>
              <a:t>I</a:t>
            </a:r>
            <a:r>
              <a:rPr sz="1800" b="1" spc="-60" dirty="0">
                <a:solidFill>
                  <a:srgbClr val="FEFEFE"/>
                </a:solidFill>
                <a:latin typeface="Gotham Bold"/>
                <a:cs typeface="Gotham Bold"/>
              </a:rPr>
              <a:t>S</a:t>
            </a:r>
            <a:r>
              <a:rPr sz="1800" b="1" spc="-50" dirty="0">
                <a:solidFill>
                  <a:srgbClr val="FEFEFE"/>
                </a:solidFill>
                <a:latin typeface="Gotham Bold"/>
                <a:cs typeface="Gotham Bold"/>
              </a:rPr>
              <a:t>K</a:t>
            </a:r>
            <a:endParaRPr sz="1800">
              <a:latin typeface="Gotham Bold"/>
              <a:cs typeface="Gotham Bold"/>
            </a:endParaRPr>
          </a:p>
          <a:p>
            <a:pPr marL="287655">
              <a:lnSpc>
                <a:spcPts val="1800"/>
              </a:lnSpc>
            </a:pPr>
            <a:r>
              <a:rPr sz="1800" b="1" spc="-55" dirty="0">
                <a:solidFill>
                  <a:srgbClr val="FEFEFE"/>
                </a:solidFill>
                <a:latin typeface="Gotham Bold"/>
                <a:cs typeface="Gotham Bold"/>
              </a:rPr>
              <a:t>MANAGEMENT</a:t>
            </a:r>
            <a:endParaRPr sz="1800">
              <a:latin typeface="Gotham Bold"/>
              <a:cs typeface="Gotham Bold"/>
            </a:endParaRPr>
          </a:p>
        </p:txBody>
      </p:sp>
      <p:pic>
        <p:nvPicPr>
          <p:cNvPr id="8" name="object 8" descr="Logo of University of Illinois System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9338" y="299218"/>
            <a:ext cx="2106955" cy="130306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285" dirty="0"/>
              <a:t>     </a:t>
            </a:r>
            <a:r>
              <a:rPr spc="-285" dirty="0"/>
              <a:t>O</a:t>
            </a:r>
            <a:r>
              <a:rPr spc="-275" dirty="0"/>
              <a:t>FF</a:t>
            </a:r>
            <a:r>
              <a:rPr spc="-140" dirty="0"/>
              <a:t>I</a:t>
            </a:r>
            <a:r>
              <a:rPr spc="-275" dirty="0"/>
              <a:t>C</a:t>
            </a:r>
            <a:r>
              <a:rPr spc="-204" dirty="0"/>
              <a:t>E</a:t>
            </a:r>
            <a:r>
              <a:rPr spc="-145" dirty="0"/>
              <a:t> </a:t>
            </a:r>
            <a:r>
              <a:rPr spc="-285" dirty="0"/>
              <a:t>O</a:t>
            </a:r>
            <a:r>
              <a:rPr spc="-200" dirty="0"/>
              <a:t>F</a:t>
            </a:r>
            <a:r>
              <a:rPr spc="-145" dirty="0"/>
              <a:t> </a:t>
            </a:r>
            <a:r>
              <a:rPr spc="-200" dirty="0"/>
              <a:t>RI</a:t>
            </a:r>
            <a:r>
              <a:rPr spc="-225" dirty="0"/>
              <a:t>S</a:t>
            </a:r>
            <a:r>
              <a:rPr spc="-220" dirty="0"/>
              <a:t>K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17812" y="374494"/>
            <a:ext cx="26003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295" dirty="0">
                <a:solidFill>
                  <a:srgbClr val="204097"/>
                </a:solidFill>
                <a:latin typeface="Gotham Medium"/>
                <a:cs typeface="Gotham Medium"/>
              </a:rPr>
              <a:t>MAN</a:t>
            </a:r>
            <a:r>
              <a:rPr sz="3000" b="0" spc="-395" dirty="0">
                <a:solidFill>
                  <a:srgbClr val="204097"/>
                </a:solidFill>
                <a:latin typeface="Gotham Medium"/>
                <a:cs typeface="Gotham Medium"/>
              </a:rPr>
              <a:t>A</a:t>
            </a:r>
            <a:r>
              <a:rPr sz="3000" b="0" spc="-250" dirty="0">
                <a:solidFill>
                  <a:srgbClr val="204097"/>
                </a:solidFill>
                <a:latin typeface="Gotham Medium"/>
                <a:cs typeface="Gotham Medium"/>
              </a:rPr>
              <a:t>G</a:t>
            </a:r>
            <a:r>
              <a:rPr sz="3000" b="0" spc="-225" dirty="0">
                <a:solidFill>
                  <a:srgbClr val="204097"/>
                </a:solidFill>
                <a:latin typeface="Gotham Medium"/>
                <a:cs typeface="Gotham Medium"/>
              </a:rPr>
              <a:t>E</a:t>
            </a:r>
            <a:r>
              <a:rPr sz="3000" b="0" spc="-280" dirty="0">
                <a:solidFill>
                  <a:srgbClr val="204097"/>
                </a:solidFill>
                <a:latin typeface="Gotham Medium"/>
                <a:cs typeface="Gotham Medium"/>
              </a:rPr>
              <a:t>M</a:t>
            </a:r>
            <a:r>
              <a:rPr sz="3000" b="0" spc="-225" dirty="0">
                <a:solidFill>
                  <a:srgbClr val="204097"/>
                </a:solidFill>
                <a:latin typeface="Gotham Medium"/>
                <a:cs typeface="Gotham Medium"/>
              </a:rPr>
              <a:t>E</a:t>
            </a:r>
            <a:r>
              <a:rPr sz="3000" b="0" spc="-305" dirty="0">
                <a:solidFill>
                  <a:srgbClr val="204097"/>
                </a:solidFill>
                <a:latin typeface="Gotham Medium"/>
                <a:cs typeface="Gotham Medium"/>
              </a:rPr>
              <a:t>N</a:t>
            </a:r>
            <a:r>
              <a:rPr sz="3000" b="0" spc="-195" dirty="0">
                <a:solidFill>
                  <a:srgbClr val="204097"/>
                </a:solidFill>
                <a:latin typeface="Gotham Medium"/>
                <a:cs typeface="Gotham Medium"/>
              </a:rPr>
              <a:t>T</a:t>
            </a:r>
            <a:endParaRPr sz="3000" dirty="0">
              <a:latin typeface="Gotham Medium"/>
              <a:cs typeface="Gotham Medium"/>
            </a:endParaRPr>
          </a:p>
        </p:txBody>
      </p:sp>
      <p:grpSp>
        <p:nvGrpSpPr>
          <p:cNvPr id="11" name="object 11" descr="Student walking down on a pathway with an umbrella"/>
          <p:cNvGrpSpPr/>
          <p:nvPr/>
        </p:nvGrpSpPr>
        <p:grpSpPr>
          <a:xfrm>
            <a:off x="0" y="2209558"/>
            <a:ext cx="7766050" cy="5297805"/>
            <a:chOff x="0" y="2209558"/>
            <a:chExt cx="7766050" cy="5297805"/>
          </a:xfrm>
        </p:grpSpPr>
        <p:sp>
          <p:nvSpPr>
            <p:cNvPr id="12" name="object 12"/>
            <p:cNvSpPr/>
            <p:nvPr/>
          </p:nvSpPr>
          <p:spPr>
            <a:xfrm>
              <a:off x="0" y="2209558"/>
              <a:ext cx="7766050" cy="5297805"/>
            </a:xfrm>
            <a:custGeom>
              <a:avLst/>
              <a:gdLst/>
              <a:ahLst/>
              <a:cxnLst/>
              <a:rect l="l" t="t" r="r" b="b"/>
              <a:pathLst>
                <a:path w="7766050" h="5297805">
                  <a:moveTo>
                    <a:pt x="7766050" y="0"/>
                  </a:moveTo>
                  <a:lnTo>
                    <a:pt x="0" y="0"/>
                  </a:lnTo>
                  <a:lnTo>
                    <a:pt x="0" y="5297284"/>
                  </a:lnTo>
                  <a:lnTo>
                    <a:pt x="7766050" y="5297284"/>
                  </a:lnTo>
                  <a:lnTo>
                    <a:pt x="7766050" y="0"/>
                  </a:lnTo>
                  <a:close/>
                </a:path>
              </a:pathLst>
            </a:custGeom>
            <a:solidFill>
              <a:srgbClr val="A6A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446" y="2209558"/>
              <a:ext cx="7149205" cy="5297284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456DD6E-2B89-4033-B993-D3F1C4379D7A}"/>
              </a:ext>
            </a:extLst>
          </p:cNvPr>
          <p:cNvSpPr/>
          <p:nvPr/>
        </p:nvSpPr>
        <p:spPr>
          <a:xfrm>
            <a:off x="3962400" y="9296400"/>
            <a:ext cx="3665133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0000FF"/>
                </a:solidFill>
                <a:latin typeface=""/>
              </a:rPr>
              <a:t>Reported to the Board of Trustees</a:t>
            </a:r>
          </a:p>
          <a:p>
            <a:r>
              <a:rPr lang="en-US" sz="1800" dirty="0">
                <a:solidFill>
                  <a:srgbClr val="0000FF"/>
                </a:solidFill>
                <a:latin typeface=""/>
              </a:rPr>
              <a:t>November 18, 2021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862" y="1191848"/>
            <a:ext cx="6614795" cy="1078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</a:pPr>
            <a:r>
              <a:rPr sz="2400" b="1" spc="-70" dirty="0">
                <a:solidFill>
                  <a:srgbClr val="0456A5"/>
                </a:solidFill>
                <a:latin typeface="Gotham Bold"/>
                <a:cs typeface="Gotham Bold"/>
              </a:rPr>
              <a:t>PUBLIC</a:t>
            </a:r>
            <a:r>
              <a:rPr sz="2400" b="1" spc="-80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75" dirty="0">
                <a:solidFill>
                  <a:srgbClr val="0456A5"/>
                </a:solidFill>
                <a:latin typeface="Gotham Bold"/>
                <a:cs typeface="Gotham Bold"/>
              </a:rPr>
              <a:t>LIABILITY</a:t>
            </a:r>
            <a:r>
              <a:rPr sz="2400" b="1" spc="-80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AND</a:t>
            </a:r>
            <a:r>
              <a:rPr sz="2400" b="1" spc="-75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90" dirty="0">
                <a:solidFill>
                  <a:srgbClr val="0456A5"/>
                </a:solidFill>
                <a:latin typeface="Gotham Bold"/>
                <a:cs typeface="Gotham Bold"/>
              </a:rPr>
              <a:t>BOARD</a:t>
            </a:r>
            <a:r>
              <a:rPr sz="2400" b="1" spc="-80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95" dirty="0">
                <a:solidFill>
                  <a:srgbClr val="0456A5"/>
                </a:solidFill>
                <a:latin typeface="Gotham Bold"/>
                <a:cs typeface="Gotham Bold"/>
              </a:rPr>
              <a:t>LIABILITY,</a:t>
            </a:r>
            <a:endParaRPr sz="2400">
              <a:latin typeface="Gotham Bold"/>
              <a:cs typeface="Gotham Bold"/>
            </a:endParaRPr>
          </a:p>
          <a:p>
            <a:pPr marL="12700">
              <a:lnSpc>
                <a:spcPts val="2725"/>
              </a:lnSpc>
            </a:pPr>
            <a:r>
              <a:rPr sz="2400" b="1" spc="-75" dirty="0">
                <a:solidFill>
                  <a:srgbClr val="0456A5"/>
                </a:solidFill>
                <a:latin typeface="Gotham Bold"/>
                <a:cs typeface="Gotham Bold"/>
              </a:rPr>
              <a:t>continued</a:t>
            </a:r>
            <a:endParaRPr sz="2400">
              <a:latin typeface="Gotham Bold"/>
              <a:cs typeface="Gotham Bold"/>
            </a:endParaRPr>
          </a:p>
          <a:p>
            <a:pPr marL="49530" marR="885825">
              <a:lnSpc>
                <a:spcPts val="1400"/>
              </a:lnSpc>
              <a:spcBef>
                <a:spcPts val="65"/>
              </a:spcBef>
            </a:pP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Public</a:t>
            </a:r>
            <a:r>
              <a:rPr sz="1200" b="1" spc="-2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0" dirty="0">
                <a:solidFill>
                  <a:srgbClr val="231F20"/>
                </a:solidFill>
                <a:latin typeface="Gotham Bold"/>
                <a:cs typeface="Gotham Bold"/>
              </a:rPr>
              <a:t>and</a:t>
            </a:r>
            <a:r>
              <a:rPr sz="1200" b="1" spc="-2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Board</a:t>
            </a:r>
            <a:r>
              <a:rPr sz="1200" b="1" spc="-2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Legal</a:t>
            </a:r>
            <a:r>
              <a:rPr sz="1200" b="1" spc="-2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Liability</a:t>
            </a:r>
            <a:r>
              <a:rPr sz="1200" b="1" spc="-2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Self-Insurance</a:t>
            </a:r>
            <a:r>
              <a:rPr sz="1200" b="1" spc="-2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Funding</a:t>
            </a:r>
            <a:r>
              <a:rPr sz="1200" b="1" spc="-2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Projecting</a:t>
            </a:r>
            <a:r>
              <a:rPr sz="1200" b="1" spc="-2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at</a:t>
            </a:r>
            <a:r>
              <a:rPr sz="1200" b="1" spc="-2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0" dirty="0">
                <a:solidFill>
                  <a:srgbClr val="231F20"/>
                </a:solidFill>
                <a:latin typeface="Gotham Bold"/>
                <a:cs typeface="Gotham Bold"/>
              </a:rPr>
              <a:t>the </a:t>
            </a:r>
            <a:r>
              <a:rPr sz="1200" b="1" spc="-38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Beginning</a:t>
            </a:r>
            <a:r>
              <a:rPr sz="1200" b="1" spc="-4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of Fiscal </a:t>
            </a:r>
            <a:r>
              <a:rPr sz="1200" b="1" spc="-60" dirty="0">
                <a:solidFill>
                  <a:srgbClr val="231F20"/>
                </a:solidFill>
                <a:latin typeface="Gotham Bold"/>
                <a:cs typeface="Gotham Bold"/>
              </a:rPr>
              <a:t>Year</a:t>
            </a:r>
            <a:endParaRPr sz="1200">
              <a:latin typeface="Gotham Bold"/>
              <a:cs typeface="Gotham Bold"/>
            </a:endParaRPr>
          </a:p>
        </p:txBody>
      </p:sp>
      <p:pic>
        <p:nvPicPr>
          <p:cNvPr id="3" name="object 3" descr="Chart showing growth in public &amp; board legal liability annual cost components at beginning of fiscal year. The cumulative figure of funding required for current year claims, cost of excess insurance and legal/administrative costs has increased from about $6M in FY17 to $7M+ in FY21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3523" y="6497349"/>
            <a:ext cx="5911171" cy="33425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3587" y="6227343"/>
            <a:ext cx="4057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Public</a:t>
            </a:r>
            <a:r>
              <a:rPr sz="1200" b="1" spc="-30" dirty="0">
                <a:solidFill>
                  <a:srgbClr val="231F20"/>
                </a:solidFill>
                <a:latin typeface="Gotham Bold"/>
                <a:cs typeface="Gotham Bold"/>
              </a:rPr>
              <a:t> and 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Board</a:t>
            </a:r>
            <a:r>
              <a:rPr sz="1200" b="1" spc="-3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Liability</a:t>
            </a:r>
            <a:r>
              <a:rPr sz="1200" b="1" spc="-30" dirty="0">
                <a:solidFill>
                  <a:srgbClr val="231F20"/>
                </a:solidFill>
                <a:latin typeface="Gotham Bold"/>
                <a:cs typeface="Gotham Bold"/>
              </a:rPr>
              <a:t> Annual </a:t>
            </a:r>
            <a:r>
              <a:rPr sz="1200" b="1" spc="-40" dirty="0">
                <a:solidFill>
                  <a:srgbClr val="231F20"/>
                </a:solidFill>
                <a:latin typeface="Gotham Bold"/>
                <a:cs typeface="Gotham Bold"/>
              </a:rPr>
              <a:t>Cost</a:t>
            </a:r>
            <a:r>
              <a:rPr sz="1200" b="1" spc="-3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Components</a:t>
            </a:r>
            <a:endParaRPr sz="1200">
              <a:latin typeface="Gotham Bold"/>
              <a:cs typeface="Gotham Bold"/>
            </a:endParaRPr>
          </a:p>
        </p:txBody>
      </p:sp>
      <p:pic>
        <p:nvPicPr>
          <p:cNvPr id="5" name="object 5" descr="Funding required for claims for FY2021 is $6,369,147 and for FY2020 is $5,707,353.&#10;Normal indicated fund contribution (total) for FY2021 is $6,060,885 and for FY2020 is $3,051,688.&#10;Total funding needed for FY2021 is $9,959,472 and for FY2020 is $6,641,510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1446" y="2383789"/>
            <a:ext cx="5083357" cy="3725346"/>
          </a:xfrm>
          <a:prstGeom prst="rect">
            <a:avLst/>
          </a:prstGeom>
        </p:spPr>
      </p:pic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40004"/>
            <a:ext cx="899794" cy="275590"/>
          </a:xfrm>
          <a:custGeom>
            <a:avLst/>
            <a:gdLst/>
            <a:ahLst/>
            <a:cxnLst/>
            <a:rect l="l" t="t" r="r" b="b"/>
            <a:pathLst>
              <a:path w="899794" h="275590">
                <a:moveTo>
                  <a:pt x="899706" y="0"/>
                </a:moveTo>
                <a:lnTo>
                  <a:pt x="0" y="0"/>
                </a:lnTo>
                <a:lnTo>
                  <a:pt x="0" y="275094"/>
                </a:lnTo>
                <a:lnTo>
                  <a:pt x="899706" y="275094"/>
                </a:lnTo>
                <a:lnTo>
                  <a:pt x="899706" y="0"/>
                </a:lnTo>
                <a:close/>
              </a:path>
            </a:pathLst>
          </a:custGeom>
          <a:solidFill>
            <a:srgbClr val="204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0817" y="583459"/>
            <a:ext cx="16065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0" spc="20" dirty="0">
                <a:solidFill>
                  <a:srgbClr val="FFFFFF"/>
                </a:solidFill>
                <a:latin typeface="Gotham Book"/>
                <a:cs typeface="Gotham Book"/>
              </a:rPr>
              <a:t>10</a:t>
            </a:r>
            <a:endParaRPr sz="950">
              <a:latin typeface="Gotham Book"/>
              <a:cs typeface="Gotham Book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9706" y="540004"/>
            <a:ext cx="3093085" cy="275590"/>
          </a:xfrm>
          <a:custGeom>
            <a:avLst/>
            <a:gdLst/>
            <a:ahLst/>
            <a:cxnLst/>
            <a:rect l="l" t="t" r="r" b="b"/>
            <a:pathLst>
              <a:path w="3093085" h="275590">
                <a:moveTo>
                  <a:pt x="3092704" y="0"/>
                </a:moveTo>
                <a:lnTo>
                  <a:pt x="0" y="0"/>
                </a:lnTo>
                <a:lnTo>
                  <a:pt x="0" y="275094"/>
                </a:lnTo>
                <a:lnTo>
                  <a:pt x="3092704" y="275094"/>
                </a:lnTo>
                <a:lnTo>
                  <a:pt x="309270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03000" y="611509"/>
            <a:ext cx="1094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231F20"/>
                </a:solidFill>
                <a:latin typeface="Gotham Bold"/>
                <a:cs typeface="Gotham Bold"/>
              </a:rPr>
              <a:t>ANNUAL</a:t>
            </a:r>
            <a:r>
              <a:rPr sz="700" b="1" spc="-4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1" spc="-5" dirty="0">
                <a:solidFill>
                  <a:srgbClr val="231F20"/>
                </a:solidFill>
                <a:latin typeface="Gotham Bold"/>
                <a:cs typeface="Gotham Bold"/>
              </a:rPr>
              <a:t>REPORT</a:t>
            </a:r>
            <a:r>
              <a:rPr sz="700" b="1" spc="-4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0" spc="5" dirty="0">
                <a:solidFill>
                  <a:srgbClr val="231F20"/>
                </a:solidFill>
                <a:latin typeface="Gotham Book"/>
                <a:cs typeface="Gotham Book"/>
              </a:rPr>
              <a:t>2021</a:t>
            </a:r>
            <a:endParaRPr sz="700">
              <a:latin typeface="Gotham Book"/>
              <a:cs typeface="Gotham Book"/>
            </a:endParaRP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92397" y="540004"/>
            <a:ext cx="3780154" cy="275590"/>
          </a:xfrm>
          <a:custGeom>
            <a:avLst/>
            <a:gdLst/>
            <a:ahLst/>
            <a:cxnLst/>
            <a:rect l="l" t="t" r="r" b="b"/>
            <a:pathLst>
              <a:path w="3780154" h="275590">
                <a:moveTo>
                  <a:pt x="3780002" y="0"/>
                </a:moveTo>
                <a:lnTo>
                  <a:pt x="0" y="0"/>
                </a:lnTo>
                <a:lnTo>
                  <a:pt x="0" y="275094"/>
                </a:lnTo>
                <a:lnTo>
                  <a:pt x="3780002" y="275094"/>
                </a:lnTo>
                <a:lnTo>
                  <a:pt x="378000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09966" y="611509"/>
            <a:ext cx="16370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0" spc="15" dirty="0">
                <a:solidFill>
                  <a:srgbClr val="231F20"/>
                </a:solidFill>
                <a:latin typeface="Gotham Book"/>
                <a:cs typeface="Gotham Book"/>
              </a:rPr>
              <a:t>UNIVERSITY</a:t>
            </a:r>
            <a:r>
              <a:rPr sz="700" b="0" spc="18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700" b="0" spc="-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ILLINOIS</a:t>
            </a:r>
            <a:r>
              <a:rPr sz="700" b="0" spc="-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endParaRPr sz="7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4573" y="7668983"/>
            <a:ext cx="2450840" cy="23894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7300" y="1194437"/>
            <a:ext cx="4452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solidFill>
                  <a:srgbClr val="0456A5"/>
                </a:solidFill>
                <a:latin typeface="Gotham Bold"/>
                <a:cs typeface="Gotham Bold"/>
              </a:rPr>
              <a:t>WORKERS’</a:t>
            </a:r>
            <a:r>
              <a:rPr sz="2400" b="1" spc="-120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95" dirty="0">
                <a:solidFill>
                  <a:srgbClr val="0456A5"/>
                </a:solidFill>
                <a:latin typeface="Gotham Bold"/>
                <a:cs typeface="Gotham Bold"/>
              </a:rPr>
              <a:t>COMPENSATION</a:t>
            </a:r>
            <a:endParaRPr sz="2400">
              <a:latin typeface="Gotham Bold"/>
              <a:cs typeface="Gotham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937" y="2023607"/>
            <a:ext cx="6301740" cy="6032421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Workers’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Compensation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Employers’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Liability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designed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provide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satisfactory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way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address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medical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economic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aspects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employment-related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 injuries.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Workers’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Compensation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not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based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legal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concept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negligence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but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pays</a:t>
            </a:r>
            <a:r>
              <a:rPr sz="1100" b="0" spc="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without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regard</a:t>
            </a:r>
            <a:r>
              <a:rPr sz="1100" b="0" spc="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who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1100" b="0" spc="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at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fault</a:t>
            </a:r>
            <a:r>
              <a:rPr sz="1100" b="0" spc="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as</a:t>
            </a:r>
            <a:r>
              <a:rPr sz="1100" b="0" spc="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long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as</a:t>
            </a:r>
            <a:r>
              <a:rPr sz="1100" b="0" spc="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injury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or</a:t>
            </a:r>
            <a:r>
              <a:rPr sz="1100" b="0" spc="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occupational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illness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arises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out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course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scope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employment.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Workers’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Compensation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includes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four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types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benefits –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disability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(loss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income),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medical,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rehabilitation,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survivor </a:t>
            </a:r>
            <a:r>
              <a:rPr sz="1100" b="0" spc="-25" dirty="0">
                <a:solidFill>
                  <a:srgbClr val="231F20"/>
                </a:solidFill>
                <a:latin typeface="Gotham Book"/>
                <a:cs typeface="Gotham Book"/>
              </a:rPr>
              <a:t>(death).</a:t>
            </a:r>
            <a:endParaRPr sz="1100" dirty="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</a:pPr>
            <a:endParaRPr sz="1000" dirty="0">
              <a:latin typeface="Gotham Book"/>
              <a:cs typeface="Gotham Book"/>
            </a:endParaRPr>
          </a:p>
          <a:p>
            <a:pPr marL="12700" marR="220345">
              <a:lnSpc>
                <a:spcPts val="1200"/>
              </a:lnSpc>
            </a:pP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has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been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self-insured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its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workers’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compensation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liabilities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since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1918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has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self-administered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its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claims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since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that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time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well.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Workers’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Compensation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exposure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funded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through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three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mechanisms -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internal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allocation,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payroll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assessments, and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needed,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“recovery”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accounts.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With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exception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single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year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1970’s,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has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not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purchased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commercial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excess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coverage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its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workers’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 compensation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self-insurance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program.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In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FY20,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Risk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Management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investigated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possibility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purchasing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commercial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excess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as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well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as third-party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claims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administration.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20" dirty="0">
                <a:solidFill>
                  <a:srgbClr val="231F20"/>
                </a:solidFill>
                <a:latin typeface="Gotham Book"/>
                <a:cs typeface="Gotham Book"/>
              </a:rPr>
              <a:t>However,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neither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option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proved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20" dirty="0">
                <a:solidFill>
                  <a:srgbClr val="231F20"/>
                </a:solidFill>
                <a:latin typeface="Gotham Book"/>
                <a:cs typeface="Gotham Book"/>
              </a:rPr>
              <a:t>cost-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effective.</a:t>
            </a:r>
            <a:endParaRPr sz="1100" dirty="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</a:pPr>
            <a:endParaRPr sz="1000" dirty="0">
              <a:latin typeface="Gotham Book"/>
              <a:cs typeface="Gotham Book"/>
            </a:endParaRPr>
          </a:p>
          <a:p>
            <a:pPr marL="12700" marR="9525">
              <a:lnSpc>
                <a:spcPts val="1200"/>
              </a:lnSpc>
            </a:pP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</a:t>
            </a:r>
            <a:r>
              <a:rPr sz="1100" b="0" spc="3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annual</a:t>
            </a:r>
            <a:r>
              <a:rPr sz="1100" b="0" spc="3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internal</a:t>
            </a:r>
            <a:r>
              <a:rPr sz="1100" b="0" spc="3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allocation</a:t>
            </a:r>
            <a:r>
              <a:rPr sz="1100" b="0" spc="3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provides</a:t>
            </a:r>
            <a:r>
              <a:rPr sz="1100" b="0" spc="3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funding</a:t>
            </a:r>
            <a:r>
              <a:rPr sz="1100" b="0" spc="3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spc="3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claims</a:t>
            </a:r>
            <a:r>
              <a:rPr sz="1100" b="0" spc="3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3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injured</a:t>
            </a:r>
            <a:r>
              <a:rPr sz="1100" b="0" spc="3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employees</a:t>
            </a:r>
            <a:r>
              <a:rPr sz="1100" b="0" spc="3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whose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wage sources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are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state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funds.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Payroll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assessments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provide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funding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 for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claim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payments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injured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employees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whose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wage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sources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are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“local”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or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“grant/gift”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accounts.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Separate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claim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payment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accounts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are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maintained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state,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auxiliary,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grant/gift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wage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sources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at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each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universities.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separate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account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maintained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UIC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hospital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exposure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as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well.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In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addition,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“recovery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funds”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were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established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early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1990’s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incentive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increased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safety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workplace.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These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charges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are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assessed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“state”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“auxiliary”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wage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sources.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Because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employing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department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charged 49%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cost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wages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and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settlements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paid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by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workers’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compensation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funds,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they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have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incentive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return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employees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work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as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soon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as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possible.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In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addition,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claim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payments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recovered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from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negligent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third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parties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(subrogation)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are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deposited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“recovery”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accounts. The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accumulated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account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balance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recovery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accounts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was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$24.6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as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June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30,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2021.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This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balance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serves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contingency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source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funds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event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catastrophic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loss. 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total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all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workers’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compensation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fund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balances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was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15" dirty="0">
                <a:solidFill>
                  <a:srgbClr val="231F20"/>
                </a:solidFill>
                <a:latin typeface="Gotham Book"/>
                <a:cs typeface="Gotham Book"/>
              </a:rPr>
              <a:t>$44.8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20" dirty="0">
                <a:solidFill>
                  <a:srgbClr val="231F20"/>
                </a:solidFill>
                <a:latin typeface="Gotham Book"/>
                <a:cs typeface="Gotham Book"/>
              </a:rPr>
              <a:t>year-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end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FY2021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compared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$43.1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year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prior.</a:t>
            </a:r>
            <a:endParaRPr sz="1100" dirty="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</a:pPr>
            <a:endParaRPr sz="1000" dirty="0">
              <a:latin typeface="Gotham Book"/>
              <a:cs typeface="Gotham Book"/>
            </a:endParaRPr>
          </a:p>
          <a:p>
            <a:pPr marL="12700" marR="237490">
              <a:lnSpc>
                <a:spcPts val="1200"/>
              </a:lnSpc>
            </a:pP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annually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obtains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 actuarial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analysis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its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workers’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compensation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self-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program.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report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estimates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ultimate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outstanding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losses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expenses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(liabilities)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discounted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basis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various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confidence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levels.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uses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75th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percentile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confidence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level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determine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its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outstanding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liabilities.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Funding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liabilities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adjusted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smooth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contributions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using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five-year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amortization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fund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surpluses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or</a:t>
            </a:r>
            <a:r>
              <a:rPr lang="en-US"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deficits. When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compared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program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assets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there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funding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surplus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roughly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$6.3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 representing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amortized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amount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about </a:t>
            </a:r>
            <a:r>
              <a:rPr sz="1100" b="0" spc="20" dirty="0">
                <a:solidFill>
                  <a:srgbClr val="231F20"/>
                </a:solidFill>
                <a:latin typeface="Gotham Book"/>
                <a:cs typeface="Gotham Book"/>
              </a:rPr>
              <a:t>$1.2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million.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The actuarial firm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also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determines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amount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needed</a:t>
            </a:r>
            <a:r>
              <a:rPr sz="1100" b="0" spc="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set</a:t>
            </a:r>
            <a:r>
              <a:rPr sz="1100" b="0" spc="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aside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spc="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funding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claims</a:t>
            </a:r>
            <a:r>
              <a:rPr sz="1100" b="0" spc="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that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occur</a:t>
            </a:r>
            <a:r>
              <a:rPr sz="1100" b="0" spc="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during</a:t>
            </a:r>
            <a:r>
              <a:rPr sz="1100" b="0" spc="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each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new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fiscal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20" dirty="0">
                <a:solidFill>
                  <a:srgbClr val="231F20"/>
                </a:solidFill>
                <a:latin typeface="Gotham Book"/>
                <a:cs typeface="Gotham Book"/>
              </a:rPr>
              <a:t>year.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combined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total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normal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indicated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funding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contribution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$10 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million.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With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cost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administration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added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total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FY2021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funding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requirement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approximately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$10.7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This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amount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represents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roughly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8%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increase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from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prior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year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funding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requirement.</a:t>
            </a:r>
            <a:endParaRPr sz="1100" dirty="0">
              <a:latin typeface="Gotham Book"/>
              <a:cs typeface="Gotham Book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72693" y="540004"/>
            <a:ext cx="899794" cy="275590"/>
          </a:xfrm>
          <a:custGeom>
            <a:avLst/>
            <a:gdLst/>
            <a:ahLst/>
            <a:cxnLst/>
            <a:rect l="l" t="t" r="r" b="b"/>
            <a:pathLst>
              <a:path w="899795" h="275590">
                <a:moveTo>
                  <a:pt x="899706" y="0"/>
                </a:moveTo>
                <a:lnTo>
                  <a:pt x="0" y="0"/>
                </a:lnTo>
                <a:lnTo>
                  <a:pt x="0" y="275094"/>
                </a:lnTo>
                <a:lnTo>
                  <a:pt x="899706" y="275094"/>
                </a:lnTo>
                <a:lnTo>
                  <a:pt x="899706" y="0"/>
                </a:lnTo>
                <a:close/>
              </a:path>
            </a:pathLst>
          </a:custGeom>
          <a:solidFill>
            <a:srgbClr val="204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03999" y="540004"/>
            <a:ext cx="231413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0" spc="10" dirty="0">
                <a:solidFill>
                  <a:srgbClr val="FFFFFF"/>
                </a:solidFill>
                <a:latin typeface="Gotham Book"/>
                <a:cs typeface="Gotham Book"/>
              </a:rPr>
              <a:t>11</a:t>
            </a:r>
            <a:endParaRPr sz="950" dirty="0">
              <a:latin typeface="Gotham Book"/>
              <a:cs typeface="Gotham Book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40004"/>
            <a:ext cx="2898140" cy="275590"/>
          </a:xfrm>
          <a:custGeom>
            <a:avLst/>
            <a:gdLst/>
            <a:ahLst/>
            <a:cxnLst/>
            <a:rect l="l" t="t" r="r" b="b"/>
            <a:pathLst>
              <a:path w="2898140" h="275590">
                <a:moveTo>
                  <a:pt x="2898000" y="0"/>
                </a:moveTo>
                <a:lnTo>
                  <a:pt x="0" y="0"/>
                </a:lnTo>
                <a:lnTo>
                  <a:pt x="0" y="275094"/>
                </a:lnTo>
                <a:lnTo>
                  <a:pt x="2898000" y="275094"/>
                </a:lnTo>
                <a:lnTo>
                  <a:pt x="289800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611509"/>
            <a:ext cx="1094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231F20"/>
                </a:solidFill>
                <a:latin typeface="Gotham Bold"/>
                <a:cs typeface="Gotham Bold"/>
              </a:rPr>
              <a:t>ANNUAL</a:t>
            </a:r>
            <a:r>
              <a:rPr sz="700" b="1" spc="-4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1" spc="-5" dirty="0">
                <a:solidFill>
                  <a:srgbClr val="231F20"/>
                </a:solidFill>
                <a:latin typeface="Gotham Bold"/>
                <a:cs typeface="Gotham Bold"/>
              </a:rPr>
              <a:t>REPORT</a:t>
            </a:r>
            <a:r>
              <a:rPr sz="700" b="1" spc="-4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0" spc="5" dirty="0">
                <a:solidFill>
                  <a:srgbClr val="231F20"/>
                </a:solidFill>
                <a:latin typeface="Gotham Book"/>
                <a:cs typeface="Gotham Book"/>
              </a:rPr>
              <a:t>2021</a:t>
            </a:r>
            <a:endParaRPr sz="700">
              <a:latin typeface="Gotham Book"/>
              <a:cs typeface="Gotham Book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8000" y="540004"/>
            <a:ext cx="3975100" cy="275590"/>
          </a:xfrm>
          <a:custGeom>
            <a:avLst/>
            <a:gdLst/>
            <a:ahLst/>
            <a:cxnLst/>
            <a:rect l="l" t="t" r="r" b="b"/>
            <a:pathLst>
              <a:path w="3975100" h="275590">
                <a:moveTo>
                  <a:pt x="3974706" y="0"/>
                </a:moveTo>
                <a:lnTo>
                  <a:pt x="0" y="0"/>
                </a:lnTo>
                <a:lnTo>
                  <a:pt x="0" y="275094"/>
                </a:lnTo>
                <a:lnTo>
                  <a:pt x="3974706" y="275094"/>
                </a:lnTo>
                <a:lnTo>
                  <a:pt x="397470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29090" y="611509"/>
            <a:ext cx="15405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OFFICE</a:t>
            </a:r>
            <a:r>
              <a:rPr sz="700" b="0" spc="-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700" b="0" spc="18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RISK</a:t>
            </a:r>
            <a:r>
              <a:rPr sz="700" b="0" spc="-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MANAGEMENT</a:t>
            </a:r>
            <a:endParaRPr sz="7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512" y="981469"/>
            <a:ext cx="6443345" cy="69850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750"/>
              </a:spcBef>
            </a:pPr>
            <a:r>
              <a:rPr sz="2400" b="1" spc="-75" dirty="0">
                <a:solidFill>
                  <a:srgbClr val="0456A5"/>
                </a:solidFill>
                <a:latin typeface="Gotham Bold"/>
                <a:cs typeface="Gotham Bold"/>
              </a:rPr>
              <a:t>WORKERS’</a:t>
            </a:r>
            <a:r>
              <a:rPr sz="2400" b="1" spc="-70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90" dirty="0">
                <a:solidFill>
                  <a:srgbClr val="0456A5"/>
                </a:solidFill>
                <a:latin typeface="Gotham Bold"/>
                <a:cs typeface="Gotham Bold"/>
              </a:rPr>
              <a:t>COMPENSATION,</a:t>
            </a:r>
            <a:r>
              <a:rPr sz="2400" b="1" spc="-70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75" dirty="0">
                <a:solidFill>
                  <a:srgbClr val="0456A5"/>
                </a:solidFill>
                <a:latin typeface="Gotham Bold"/>
                <a:cs typeface="Gotham Bold"/>
              </a:rPr>
              <a:t>continued</a:t>
            </a:r>
            <a:endParaRPr sz="2400">
              <a:latin typeface="Gotham Bold"/>
              <a:cs typeface="Gotham Bold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200" b="1" spc="-40" dirty="0">
                <a:solidFill>
                  <a:srgbClr val="231F20"/>
                </a:solidFill>
                <a:latin typeface="Gotham Bold"/>
                <a:cs typeface="Gotham Bold"/>
              </a:rPr>
              <a:t>Worker’s</a:t>
            </a:r>
            <a:r>
              <a:rPr sz="1200" b="1" spc="35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Compensation</a:t>
            </a:r>
            <a:r>
              <a:rPr sz="1200" b="1" spc="-2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Self-Insurance</a:t>
            </a:r>
            <a:r>
              <a:rPr sz="1200" b="1" spc="-2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Funding</a:t>
            </a:r>
            <a:r>
              <a:rPr sz="1200" b="1" spc="-2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Projected</a:t>
            </a:r>
            <a:r>
              <a:rPr sz="1200" b="1" spc="-2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at</a:t>
            </a:r>
            <a:r>
              <a:rPr sz="1200" b="1" spc="-2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Beginning</a:t>
            </a:r>
            <a:r>
              <a:rPr sz="1200" b="1" spc="-2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of</a:t>
            </a:r>
            <a:r>
              <a:rPr sz="1200" b="1" spc="-2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Gotham Bold"/>
                <a:cs typeface="Gotham Bold"/>
              </a:rPr>
              <a:t>FY2021</a:t>
            </a:r>
            <a:endParaRPr sz="1200">
              <a:latin typeface="Gotham Bold"/>
              <a:cs typeface="Gotham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2137" y="6000331"/>
            <a:ext cx="3867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5" dirty="0">
                <a:solidFill>
                  <a:srgbClr val="231F20"/>
                </a:solidFill>
                <a:latin typeface="Gotham Bold"/>
                <a:cs typeface="Gotham Bold"/>
              </a:rPr>
              <a:t>Total</a:t>
            </a:r>
            <a:r>
              <a:rPr sz="1200" b="1" spc="-4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Medical </a:t>
            </a:r>
            <a:r>
              <a:rPr sz="1200" b="1" spc="-30" dirty="0">
                <a:solidFill>
                  <a:srgbClr val="231F20"/>
                </a:solidFill>
                <a:latin typeface="Gotham Bold"/>
                <a:cs typeface="Gotham Bold"/>
              </a:rPr>
              <a:t>Expenses,</a:t>
            </a:r>
            <a:r>
              <a:rPr sz="1200" b="1" spc="-4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Fiscal </a:t>
            </a:r>
            <a:r>
              <a:rPr sz="1200" b="1" spc="-55" dirty="0">
                <a:solidFill>
                  <a:srgbClr val="231F20"/>
                </a:solidFill>
                <a:latin typeface="Gotham Bold"/>
                <a:cs typeface="Gotham Bold"/>
              </a:rPr>
              <a:t>Years</a:t>
            </a:r>
            <a:r>
              <a:rPr sz="1200" b="1" spc="-4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Gotham Bold"/>
                <a:cs typeface="Gotham Bold"/>
              </a:rPr>
              <a:t>2017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Gotham Bold"/>
                <a:cs typeface="Gotham Bold"/>
              </a:rPr>
              <a:t>to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Gotham Bold"/>
                <a:cs typeface="Gotham Bold"/>
              </a:rPr>
              <a:t>2021</a:t>
            </a:r>
            <a:endParaRPr sz="1200">
              <a:latin typeface="Gotham Bold"/>
              <a:cs typeface="Gotham Bold"/>
            </a:endParaRPr>
          </a:p>
        </p:txBody>
      </p:sp>
      <p:pic>
        <p:nvPicPr>
          <p:cNvPr id="4" name="object 4" descr="Total medical expenses at $2.62M in FY17, $2.97M in FY18, $3.30M in FY19, $2.67M in FY20 and $2.87M in FY21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7397" y="6262192"/>
            <a:ext cx="3308667" cy="33572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31998" y="7639795"/>
            <a:ext cx="220979" cy="60134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b="0" spc="5" dirty="0">
                <a:solidFill>
                  <a:srgbClr val="231F20"/>
                </a:solidFill>
                <a:latin typeface="Gotham Medium"/>
                <a:cs typeface="Gotham Medium"/>
              </a:rPr>
              <a:t>M</a:t>
            </a:r>
            <a:r>
              <a:rPr sz="1200" b="0" spc="-10" dirty="0">
                <a:solidFill>
                  <a:srgbClr val="231F20"/>
                </a:solidFill>
                <a:latin typeface="Gotham Medium"/>
                <a:cs typeface="Gotham Medium"/>
              </a:rPr>
              <a:t>ill</a:t>
            </a:r>
            <a:r>
              <a:rPr sz="1200" b="0" spc="-5" dirty="0">
                <a:solidFill>
                  <a:srgbClr val="231F20"/>
                </a:solidFill>
                <a:latin typeface="Gotham Medium"/>
                <a:cs typeface="Gotham Medium"/>
              </a:rPr>
              <a:t>i</a:t>
            </a:r>
            <a:r>
              <a:rPr sz="1200" b="0" dirty="0">
                <a:solidFill>
                  <a:srgbClr val="231F20"/>
                </a:solidFill>
                <a:latin typeface="Gotham Medium"/>
                <a:cs typeface="Gotham Medium"/>
              </a:rPr>
              <a:t>ons</a:t>
            </a:r>
            <a:endParaRPr sz="1200">
              <a:latin typeface="Gotham Medium"/>
              <a:cs typeface="Gotham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23300" y="7284017"/>
            <a:ext cx="1404620" cy="12798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231F20"/>
                </a:solidFill>
                <a:latin typeface="Gotham Bold"/>
                <a:cs typeface="Gotham Bold"/>
              </a:rPr>
              <a:t>M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e</a:t>
            </a:r>
            <a:r>
              <a:rPr sz="1200" b="1" spc="-30" dirty="0">
                <a:solidFill>
                  <a:srgbClr val="231F20"/>
                </a:solidFill>
                <a:latin typeface="Gotham Bold"/>
                <a:cs typeface="Gotham Bold"/>
              </a:rPr>
              <a:t>d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ic</a:t>
            </a:r>
            <a:r>
              <a:rPr sz="1200" b="1" spc="-30" dirty="0">
                <a:solidFill>
                  <a:srgbClr val="231F20"/>
                </a:solidFill>
                <a:latin typeface="Gotham Bold"/>
                <a:cs typeface="Gotham Bold"/>
              </a:rPr>
              <a:t>a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l </a:t>
            </a:r>
            <a:r>
              <a:rPr sz="1200" b="1" spc="-25" dirty="0">
                <a:solidFill>
                  <a:srgbClr val="231F20"/>
                </a:solidFill>
                <a:latin typeface="Gotham Bold"/>
                <a:cs typeface="Gotham Bold"/>
              </a:rPr>
              <a:t>E</a:t>
            </a:r>
            <a:r>
              <a:rPr sz="1200" b="1" spc="-40" dirty="0">
                <a:solidFill>
                  <a:srgbClr val="231F20"/>
                </a:solidFill>
                <a:latin typeface="Gotham Bold"/>
                <a:cs typeface="Gotham Bold"/>
              </a:rPr>
              <a:t>x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pe</a:t>
            </a:r>
            <a:r>
              <a:rPr sz="1200" b="1" spc="-30" dirty="0">
                <a:solidFill>
                  <a:srgbClr val="231F20"/>
                </a:solidFill>
                <a:latin typeface="Gotham Bold"/>
                <a:cs typeface="Gotham Bold"/>
              </a:rPr>
              <a:t>ns</a:t>
            </a:r>
            <a:r>
              <a:rPr sz="1200" b="1" spc="-45" dirty="0">
                <a:solidFill>
                  <a:srgbClr val="231F20"/>
                </a:solidFill>
                <a:latin typeface="Gotham Bold"/>
                <a:cs typeface="Gotham Bold"/>
              </a:rPr>
              <a:t>e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s</a:t>
            </a:r>
            <a:endParaRPr sz="1200" dirty="0">
              <a:latin typeface="Gotham Bold"/>
              <a:cs typeface="Gotham Bold"/>
            </a:endParaRPr>
          </a:p>
          <a:p>
            <a:pPr>
              <a:lnSpc>
                <a:spcPct val="100000"/>
              </a:lnSpc>
            </a:pPr>
            <a:endParaRPr sz="1200" dirty="0">
              <a:latin typeface="Gotham Bold"/>
              <a:cs typeface="Gotham Bold"/>
            </a:endParaRPr>
          </a:p>
          <a:p>
            <a:pPr marL="12700" marR="376555" algn="just">
              <a:lnSpc>
                <a:spcPts val="1400"/>
              </a:lnSpc>
            </a:pPr>
            <a:r>
              <a:rPr sz="1200" b="1" spc="-5" dirty="0">
                <a:solidFill>
                  <a:srgbClr val="231F20"/>
                </a:solidFill>
                <a:latin typeface="Gotham Bold"/>
                <a:cs typeface="Gotham Bold"/>
              </a:rPr>
              <a:t>F</a:t>
            </a:r>
            <a:r>
              <a:rPr sz="1200" b="1" spc="-10" dirty="0">
                <a:solidFill>
                  <a:srgbClr val="231F20"/>
                </a:solidFill>
                <a:latin typeface="Gotham Bold"/>
                <a:cs typeface="Gotham Bold"/>
              </a:rPr>
              <a:t>Y</a:t>
            </a:r>
            <a:r>
              <a:rPr sz="1200" b="1" spc="-55" dirty="0">
                <a:solidFill>
                  <a:srgbClr val="231F20"/>
                </a:solidFill>
                <a:latin typeface="Gotham Bold"/>
                <a:cs typeface="Gotham Bold"/>
              </a:rPr>
              <a:t>1</a:t>
            </a:r>
            <a:r>
              <a:rPr sz="1200" b="1" spc="-40" dirty="0">
                <a:solidFill>
                  <a:srgbClr val="231F20"/>
                </a:solidFill>
                <a:latin typeface="Gotham Bold"/>
                <a:cs typeface="Gotham Bold"/>
              </a:rPr>
              <a:t>7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0" spc="-15" dirty="0">
                <a:solidFill>
                  <a:srgbClr val="231F20"/>
                </a:solidFill>
                <a:latin typeface="Gotham Book"/>
                <a:cs typeface="Gotham Book"/>
              </a:rPr>
              <a:t>$</a:t>
            </a:r>
            <a:r>
              <a:rPr sz="1200" b="0" spc="15" dirty="0">
                <a:solidFill>
                  <a:srgbClr val="231F20"/>
                </a:solidFill>
                <a:latin typeface="Gotham Book"/>
                <a:cs typeface="Gotham Book"/>
              </a:rPr>
              <a:t>2</a:t>
            </a:r>
            <a:r>
              <a:rPr sz="1200" b="0" spc="5" dirty="0">
                <a:solidFill>
                  <a:srgbClr val="231F20"/>
                </a:solidFill>
                <a:latin typeface="Gotham Book"/>
                <a:cs typeface="Gotham Book"/>
              </a:rPr>
              <a:t>.</a:t>
            </a:r>
            <a:r>
              <a:rPr sz="1200" b="0" spc="-15" dirty="0">
                <a:solidFill>
                  <a:srgbClr val="231F20"/>
                </a:solidFill>
                <a:latin typeface="Gotham Book"/>
                <a:cs typeface="Gotham Book"/>
              </a:rPr>
              <a:t>6</a:t>
            </a:r>
            <a:r>
              <a:rPr sz="1200" b="0" dirty="0">
                <a:solidFill>
                  <a:srgbClr val="231F20"/>
                </a:solidFill>
                <a:latin typeface="Gotham Book"/>
                <a:cs typeface="Gotham Book"/>
              </a:rPr>
              <a:t>2M  </a:t>
            </a:r>
            <a:r>
              <a:rPr sz="1200" b="1" spc="-20" dirty="0">
                <a:solidFill>
                  <a:srgbClr val="231F20"/>
                </a:solidFill>
                <a:latin typeface="Gotham Bold"/>
                <a:cs typeface="Gotham Bold"/>
              </a:rPr>
              <a:t>FY18 </a:t>
            </a:r>
            <a:r>
              <a:rPr sz="1200" b="0" spc="-10" dirty="0">
                <a:solidFill>
                  <a:srgbClr val="231F20"/>
                </a:solidFill>
                <a:latin typeface="Gotham Book"/>
                <a:cs typeface="Gotham Book"/>
              </a:rPr>
              <a:t>$2.97M </a:t>
            </a:r>
            <a:r>
              <a:rPr sz="1200" b="0" spc="-34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200" b="1" spc="-5" dirty="0">
                <a:solidFill>
                  <a:srgbClr val="231F20"/>
                </a:solidFill>
                <a:latin typeface="Gotham Bold"/>
                <a:cs typeface="Gotham Bold"/>
              </a:rPr>
              <a:t>F</a:t>
            </a:r>
            <a:r>
              <a:rPr sz="1200" b="1" spc="-10" dirty="0">
                <a:solidFill>
                  <a:srgbClr val="231F20"/>
                </a:solidFill>
                <a:latin typeface="Gotham Bold"/>
                <a:cs typeface="Gotham Bold"/>
              </a:rPr>
              <a:t>Y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19 </a:t>
            </a:r>
            <a:r>
              <a:rPr sz="1200" b="0" dirty="0">
                <a:solidFill>
                  <a:srgbClr val="231F20"/>
                </a:solidFill>
                <a:latin typeface="Gotham Book"/>
                <a:cs typeface="Gotham Book"/>
              </a:rPr>
              <a:t>$</a:t>
            </a:r>
            <a:r>
              <a:rPr sz="1200" b="0" spc="20" dirty="0">
                <a:solidFill>
                  <a:srgbClr val="231F20"/>
                </a:solidFill>
                <a:latin typeface="Gotham Book"/>
                <a:cs typeface="Gotham Book"/>
              </a:rPr>
              <a:t>3</a:t>
            </a:r>
            <a:r>
              <a:rPr sz="1200" b="0" spc="30" dirty="0">
                <a:solidFill>
                  <a:srgbClr val="231F20"/>
                </a:solidFill>
                <a:latin typeface="Gotham Book"/>
                <a:cs typeface="Gotham Book"/>
              </a:rPr>
              <a:t>.</a:t>
            </a:r>
            <a:r>
              <a:rPr sz="1200" b="0" spc="-5" dirty="0">
                <a:solidFill>
                  <a:srgbClr val="231F20"/>
                </a:solidFill>
                <a:latin typeface="Gotham Book"/>
                <a:cs typeface="Gotham Book"/>
              </a:rPr>
              <a:t>3</a:t>
            </a:r>
            <a:r>
              <a:rPr sz="1200" b="0" spc="15" dirty="0">
                <a:solidFill>
                  <a:srgbClr val="231F20"/>
                </a:solidFill>
                <a:latin typeface="Gotham Book"/>
                <a:cs typeface="Gotham Book"/>
              </a:rPr>
              <a:t>0</a:t>
            </a:r>
            <a:r>
              <a:rPr sz="1200" b="0" dirty="0">
                <a:solidFill>
                  <a:srgbClr val="231F20"/>
                </a:solidFill>
                <a:latin typeface="Gotham Book"/>
                <a:cs typeface="Gotham Book"/>
              </a:rPr>
              <a:t>M  </a:t>
            </a:r>
            <a:r>
              <a:rPr sz="1200" b="1" spc="-5" dirty="0">
                <a:solidFill>
                  <a:srgbClr val="231F20"/>
                </a:solidFill>
                <a:latin typeface="Gotham Bold"/>
                <a:cs typeface="Gotham Bold"/>
              </a:rPr>
              <a:t>F</a:t>
            </a:r>
            <a:r>
              <a:rPr sz="1200" b="1" spc="-60" dirty="0">
                <a:solidFill>
                  <a:srgbClr val="231F20"/>
                </a:solidFill>
                <a:latin typeface="Gotham Bold"/>
                <a:cs typeface="Gotham Bold"/>
              </a:rPr>
              <a:t>Y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20 </a:t>
            </a:r>
            <a:r>
              <a:rPr sz="1200" b="0" spc="-15" dirty="0">
                <a:solidFill>
                  <a:srgbClr val="231F20"/>
                </a:solidFill>
                <a:latin typeface="Gotham Book"/>
                <a:cs typeface="Gotham Book"/>
              </a:rPr>
              <a:t>$</a:t>
            </a:r>
            <a:r>
              <a:rPr sz="1200" b="0" spc="15" dirty="0">
                <a:solidFill>
                  <a:srgbClr val="231F20"/>
                </a:solidFill>
                <a:latin typeface="Gotham Book"/>
                <a:cs typeface="Gotham Book"/>
              </a:rPr>
              <a:t>2</a:t>
            </a:r>
            <a:r>
              <a:rPr sz="1200" b="0" spc="5" dirty="0">
                <a:solidFill>
                  <a:srgbClr val="231F20"/>
                </a:solidFill>
                <a:latin typeface="Gotham Book"/>
                <a:cs typeface="Gotham Book"/>
              </a:rPr>
              <a:t>.</a:t>
            </a:r>
            <a:r>
              <a:rPr sz="1200" b="0" spc="-15" dirty="0">
                <a:solidFill>
                  <a:srgbClr val="231F20"/>
                </a:solidFill>
                <a:latin typeface="Gotham Book"/>
                <a:cs typeface="Gotham Book"/>
              </a:rPr>
              <a:t>67M  </a:t>
            </a:r>
            <a:r>
              <a:rPr sz="1200" b="1" spc="-5" dirty="0">
                <a:solidFill>
                  <a:srgbClr val="231F20"/>
                </a:solidFill>
                <a:latin typeface="Gotham Bold"/>
                <a:cs typeface="Gotham Bold"/>
              </a:rPr>
              <a:t>F</a:t>
            </a:r>
            <a:r>
              <a:rPr sz="1200" b="1" spc="-60" dirty="0">
                <a:solidFill>
                  <a:srgbClr val="231F20"/>
                </a:solidFill>
                <a:latin typeface="Gotham Bold"/>
                <a:cs typeface="Gotham Bold"/>
              </a:rPr>
              <a:t>Y</a:t>
            </a:r>
            <a:r>
              <a:rPr sz="1200" b="1" spc="-40" dirty="0">
                <a:solidFill>
                  <a:srgbClr val="231F20"/>
                </a:solidFill>
                <a:latin typeface="Gotham Bold"/>
                <a:cs typeface="Gotham Bold"/>
              </a:rPr>
              <a:t>2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1</a:t>
            </a:r>
            <a:r>
              <a:rPr lang="en-US"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        </a:t>
            </a:r>
            <a:r>
              <a:rPr sz="1200" b="0" spc="-15" dirty="0">
                <a:solidFill>
                  <a:srgbClr val="231F20"/>
                </a:solidFill>
                <a:latin typeface="Gotham Book"/>
                <a:cs typeface="Gotham Book"/>
              </a:rPr>
              <a:t>$</a:t>
            </a:r>
            <a:r>
              <a:rPr sz="1200" b="0" spc="15" dirty="0">
                <a:solidFill>
                  <a:srgbClr val="231F20"/>
                </a:solidFill>
                <a:latin typeface="Gotham Book"/>
                <a:cs typeface="Gotham Book"/>
              </a:rPr>
              <a:t>2</a:t>
            </a:r>
            <a:r>
              <a:rPr sz="1200" b="0" spc="30" dirty="0">
                <a:solidFill>
                  <a:srgbClr val="231F20"/>
                </a:solidFill>
                <a:latin typeface="Gotham Book"/>
                <a:cs typeface="Gotham Book"/>
              </a:rPr>
              <a:t>.</a:t>
            </a:r>
            <a:r>
              <a:rPr sz="1200" b="0" spc="-25" dirty="0">
                <a:solidFill>
                  <a:srgbClr val="231F20"/>
                </a:solidFill>
                <a:latin typeface="Gotham Book"/>
                <a:cs typeface="Gotham Book"/>
              </a:rPr>
              <a:t>8</a:t>
            </a:r>
            <a:r>
              <a:rPr sz="1200" b="0" spc="-15" dirty="0">
                <a:solidFill>
                  <a:srgbClr val="231F20"/>
                </a:solidFill>
                <a:latin typeface="Gotham Book"/>
                <a:cs typeface="Gotham Book"/>
              </a:rPr>
              <a:t>7M</a:t>
            </a:r>
            <a:endParaRPr sz="1200" dirty="0">
              <a:latin typeface="Gotham Book"/>
              <a:cs typeface="Gotham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5300" y="9643358"/>
            <a:ext cx="3689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31F20"/>
                </a:solidFill>
                <a:latin typeface="Gotham Bold"/>
                <a:cs typeface="Gotham Bold"/>
              </a:rPr>
              <a:t>F</a:t>
            </a:r>
            <a:r>
              <a:rPr sz="1100" b="1" spc="-10" dirty="0">
                <a:solidFill>
                  <a:srgbClr val="231F20"/>
                </a:solidFill>
                <a:latin typeface="Gotham Bold"/>
                <a:cs typeface="Gotham Bold"/>
              </a:rPr>
              <a:t>Y</a:t>
            </a:r>
            <a:r>
              <a:rPr sz="1100" b="1" spc="-45" dirty="0">
                <a:solidFill>
                  <a:srgbClr val="231F20"/>
                </a:solidFill>
                <a:latin typeface="Gotham Bold"/>
                <a:cs typeface="Gotham Bold"/>
              </a:rPr>
              <a:t>1</a:t>
            </a:r>
            <a:r>
              <a:rPr sz="1100" b="1" spc="-30" dirty="0">
                <a:solidFill>
                  <a:srgbClr val="231F20"/>
                </a:solidFill>
                <a:latin typeface="Gotham Bold"/>
                <a:cs typeface="Gotham Bold"/>
              </a:rPr>
              <a:t>7</a:t>
            </a:r>
            <a:endParaRPr sz="1100">
              <a:latin typeface="Gotham Bold"/>
              <a:cs typeface="Gotham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46295" y="9643358"/>
            <a:ext cx="85216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5" dirty="0">
                <a:solidFill>
                  <a:srgbClr val="231F20"/>
                </a:solidFill>
                <a:latin typeface="Gotham Bold"/>
                <a:cs typeface="Gotham Bold"/>
              </a:rPr>
              <a:t>FY18</a:t>
            </a:r>
            <a:r>
              <a:rPr sz="1100" b="1" spc="54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100" b="1" spc="-15" dirty="0">
                <a:solidFill>
                  <a:srgbClr val="231F20"/>
                </a:solidFill>
                <a:latin typeface="Gotham Bold"/>
                <a:cs typeface="Gotham Bold"/>
              </a:rPr>
              <a:t>FY19</a:t>
            </a:r>
            <a:endParaRPr sz="1100">
              <a:latin typeface="Gotham Bold"/>
              <a:cs typeface="Gotham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40218" y="9643358"/>
            <a:ext cx="8750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30" dirty="0">
                <a:solidFill>
                  <a:srgbClr val="231F20"/>
                </a:solidFill>
                <a:latin typeface="Gotham Bold"/>
                <a:cs typeface="Gotham Bold"/>
              </a:rPr>
              <a:t>FY20</a:t>
            </a:r>
            <a:r>
              <a:rPr sz="1100" b="1" spc="56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100" b="1" spc="-30" dirty="0">
                <a:solidFill>
                  <a:srgbClr val="231F20"/>
                </a:solidFill>
                <a:latin typeface="Gotham Bold"/>
                <a:cs typeface="Gotham Bold"/>
              </a:rPr>
              <a:t>FY21</a:t>
            </a:r>
            <a:endParaRPr sz="1100">
              <a:latin typeface="Gotham Bold"/>
              <a:cs typeface="Gotham Bold"/>
            </a:endParaRPr>
          </a:p>
        </p:txBody>
      </p:sp>
      <p:pic>
        <p:nvPicPr>
          <p:cNvPr id="10" name="object 10" descr="Funding required for claims for FY2021 is $11,292,947 and for FY2020 is $11,150,069.&#10;Total funding needed for FY2021 is $10,695,712 and for FY2020 is $9,907,770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047" y="1854873"/>
            <a:ext cx="6068511" cy="3925525"/>
          </a:xfrm>
          <a:prstGeom prst="rect">
            <a:avLst/>
          </a:prstGeom>
        </p:spPr>
      </p:pic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40004"/>
            <a:ext cx="899794" cy="275590"/>
          </a:xfrm>
          <a:custGeom>
            <a:avLst/>
            <a:gdLst/>
            <a:ahLst/>
            <a:cxnLst/>
            <a:rect l="l" t="t" r="r" b="b"/>
            <a:pathLst>
              <a:path w="899794" h="275590">
                <a:moveTo>
                  <a:pt x="899706" y="0"/>
                </a:moveTo>
                <a:lnTo>
                  <a:pt x="0" y="0"/>
                </a:lnTo>
                <a:lnTo>
                  <a:pt x="0" y="275094"/>
                </a:lnTo>
                <a:lnTo>
                  <a:pt x="899706" y="275094"/>
                </a:lnTo>
                <a:lnTo>
                  <a:pt x="899706" y="0"/>
                </a:lnTo>
                <a:close/>
              </a:path>
            </a:pathLst>
          </a:custGeom>
          <a:solidFill>
            <a:srgbClr val="204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26671" y="583459"/>
            <a:ext cx="14287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0" spc="5" dirty="0">
                <a:solidFill>
                  <a:srgbClr val="FFFFFF"/>
                </a:solidFill>
                <a:latin typeface="Gotham Book"/>
                <a:cs typeface="Gotham Book"/>
              </a:rPr>
              <a:t>12</a:t>
            </a:r>
            <a:endParaRPr sz="950">
              <a:latin typeface="Gotham Book"/>
              <a:cs typeface="Gotham Book"/>
            </a:endParaRPr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9706" y="540004"/>
            <a:ext cx="3093085" cy="275590"/>
          </a:xfrm>
          <a:custGeom>
            <a:avLst/>
            <a:gdLst/>
            <a:ahLst/>
            <a:cxnLst/>
            <a:rect l="l" t="t" r="r" b="b"/>
            <a:pathLst>
              <a:path w="3093085" h="275590">
                <a:moveTo>
                  <a:pt x="3092704" y="0"/>
                </a:moveTo>
                <a:lnTo>
                  <a:pt x="0" y="0"/>
                </a:lnTo>
                <a:lnTo>
                  <a:pt x="0" y="275094"/>
                </a:lnTo>
                <a:lnTo>
                  <a:pt x="3092704" y="275094"/>
                </a:lnTo>
                <a:lnTo>
                  <a:pt x="309270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03000" y="611509"/>
            <a:ext cx="1094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231F20"/>
                </a:solidFill>
                <a:latin typeface="Gotham Bold"/>
                <a:cs typeface="Gotham Bold"/>
              </a:rPr>
              <a:t>ANNUAL</a:t>
            </a:r>
            <a:r>
              <a:rPr sz="700" b="1" spc="-4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1" spc="-5" dirty="0">
                <a:solidFill>
                  <a:srgbClr val="231F20"/>
                </a:solidFill>
                <a:latin typeface="Gotham Bold"/>
                <a:cs typeface="Gotham Bold"/>
              </a:rPr>
              <a:t>REPORT</a:t>
            </a:r>
            <a:r>
              <a:rPr sz="700" b="1" spc="-4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0" spc="5" dirty="0">
                <a:solidFill>
                  <a:srgbClr val="231F20"/>
                </a:solidFill>
                <a:latin typeface="Gotham Book"/>
                <a:cs typeface="Gotham Book"/>
              </a:rPr>
              <a:t>2021</a:t>
            </a:r>
            <a:endParaRPr sz="700">
              <a:latin typeface="Gotham Book"/>
              <a:cs typeface="Gotham Book"/>
            </a:endParaRP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92397" y="540004"/>
            <a:ext cx="3780154" cy="275590"/>
          </a:xfrm>
          <a:custGeom>
            <a:avLst/>
            <a:gdLst/>
            <a:ahLst/>
            <a:cxnLst/>
            <a:rect l="l" t="t" r="r" b="b"/>
            <a:pathLst>
              <a:path w="3780154" h="275590">
                <a:moveTo>
                  <a:pt x="3780002" y="0"/>
                </a:moveTo>
                <a:lnTo>
                  <a:pt x="0" y="0"/>
                </a:lnTo>
                <a:lnTo>
                  <a:pt x="0" y="275094"/>
                </a:lnTo>
                <a:lnTo>
                  <a:pt x="3780002" y="275094"/>
                </a:lnTo>
                <a:lnTo>
                  <a:pt x="378000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609966" y="611509"/>
            <a:ext cx="16370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0" spc="15" dirty="0">
                <a:solidFill>
                  <a:srgbClr val="231F20"/>
                </a:solidFill>
                <a:latin typeface="Gotham Book"/>
                <a:cs typeface="Gotham Book"/>
              </a:rPr>
              <a:t>UNIVERSITY</a:t>
            </a:r>
            <a:r>
              <a:rPr sz="700" b="0" spc="18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700" b="0" spc="-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ILLINOIS</a:t>
            </a:r>
            <a:r>
              <a:rPr sz="700" b="0" spc="-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endParaRPr sz="7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057" y="2336359"/>
            <a:ext cx="6425197" cy="22860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6912" y="1872830"/>
            <a:ext cx="3827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Funding</a:t>
            </a:r>
            <a:r>
              <a:rPr sz="1200" b="1" spc="-4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0" dirty="0">
                <a:solidFill>
                  <a:srgbClr val="231F20"/>
                </a:solidFill>
                <a:latin typeface="Gotham Bold"/>
                <a:cs typeface="Gotham Bold"/>
              </a:rPr>
              <a:t>and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 Liabilities, Fiscal </a:t>
            </a:r>
            <a:r>
              <a:rPr sz="1200" b="1" spc="-55" dirty="0">
                <a:solidFill>
                  <a:srgbClr val="231F20"/>
                </a:solidFill>
                <a:latin typeface="Gotham Bold"/>
                <a:cs typeface="Gotham Bold"/>
              </a:rPr>
              <a:t>Years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Gotham Bold"/>
                <a:cs typeface="Gotham Bold"/>
              </a:rPr>
              <a:t>2017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Gotham Bold"/>
                <a:cs typeface="Gotham Bold"/>
              </a:rPr>
              <a:t>to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Gotham Bold"/>
                <a:cs typeface="Gotham Bold"/>
              </a:rPr>
              <a:t>2021</a:t>
            </a:r>
            <a:endParaRPr sz="1200">
              <a:latin typeface="Gotham Bold"/>
              <a:cs typeface="Gotham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700" y="4781458"/>
            <a:ext cx="6040120" cy="105092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2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cost</a:t>
            </a:r>
            <a:r>
              <a:rPr sz="1100" b="0" spc="2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2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medical</a:t>
            </a:r>
            <a:r>
              <a:rPr sz="1100" b="0" spc="3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payments</a:t>
            </a:r>
            <a:r>
              <a:rPr sz="1100" b="0" spc="2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spc="2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FY21</a:t>
            </a:r>
            <a:r>
              <a:rPr sz="1100" b="0" spc="2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continued</a:t>
            </a:r>
            <a:r>
              <a:rPr sz="1100" b="0" spc="3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2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trend</a:t>
            </a:r>
            <a:r>
              <a:rPr sz="1100" b="0" spc="2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upwards.</a:t>
            </a:r>
            <a:r>
              <a:rPr sz="1100" b="0" spc="2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This</a:t>
            </a:r>
            <a:r>
              <a:rPr sz="1100" b="0" spc="3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1100" b="0" spc="2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due</a:t>
            </a:r>
            <a:r>
              <a:rPr lang="en-US"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large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part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increase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medical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treatment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costs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within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worker’s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compensation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environment.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Funding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and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liabilities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increased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as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well,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due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mostly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COVID-19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claims.</a:t>
            </a:r>
            <a:endParaRPr sz="1100" dirty="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 dirty="0">
              <a:latin typeface="Gotham Book"/>
              <a:cs typeface="Gotham Book"/>
            </a:endParaRPr>
          </a:p>
          <a:p>
            <a:pPr marL="109220" marR="1123950">
              <a:lnSpc>
                <a:spcPts val="1400"/>
              </a:lnSpc>
              <a:spcBef>
                <a:spcPts val="5"/>
              </a:spcBef>
            </a:pPr>
            <a:r>
              <a:rPr sz="1200" b="1" spc="-45" dirty="0">
                <a:solidFill>
                  <a:srgbClr val="231F20"/>
                </a:solidFill>
                <a:latin typeface="Gotham Bold"/>
                <a:cs typeface="Gotham Bold"/>
              </a:rPr>
              <a:t>Workers’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 Compensation</a:t>
            </a:r>
            <a:r>
              <a:rPr sz="1200" b="1" spc="-3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Gotham Bold"/>
                <a:cs typeface="Gotham Bold"/>
              </a:rPr>
              <a:t>Wage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 Replacement</a:t>
            </a:r>
            <a:r>
              <a:rPr sz="1200" b="1" spc="-30" dirty="0">
                <a:solidFill>
                  <a:srgbClr val="231F20"/>
                </a:solidFill>
                <a:latin typeface="Gotham Bold"/>
                <a:cs typeface="Gotham Bold"/>
              </a:rPr>
              <a:t> and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0" dirty="0">
                <a:solidFill>
                  <a:srgbClr val="231F20"/>
                </a:solidFill>
                <a:latin typeface="Gotham Bold"/>
                <a:cs typeface="Gotham Bold"/>
              </a:rPr>
              <a:t>Settlements, </a:t>
            </a:r>
            <a:r>
              <a:rPr sz="1200" b="1" spc="-37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Fiscal</a:t>
            </a:r>
            <a:r>
              <a:rPr sz="1200" b="1" spc="-4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55" dirty="0">
                <a:solidFill>
                  <a:srgbClr val="231F20"/>
                </a:solidFill>
                <a:latin typeface="Gotham Bold"/>
                <a:cs typeface="Gotham Bold"/>
              </a:rPr>
              <a:t>Years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Gotham Bold"/>
                <a:cs typeface="Gotham Bold"/>
              </a:rPr>
              <a:t>2017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Gotham Bold"/>
                <a:cs typeface="Gotham Bold"/>
              </a:rPr>
              <a:t>to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Gotham Bold"/>
                <a:cs typeface="Gotham Bold"/>
              </a:rPr>
              <a:t>2021</a:t>
            </a:r>
            <a:endParaRPr sz="1200" dirty="0">
              <a:latin typeface="Gotham Bold"/>
              <a:cs typeface="Gotham 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656" y="5890452"/>
            <a:ext cx="6120383" cy="224333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1512" y="8385833"/>
            <a:ext cx="6017895" cy="49244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period ending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6/30/2021,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total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workers’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compensation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wage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and indemnity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payments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increased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significantly.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Some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this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increase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due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number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claims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settled,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particularly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those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over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$100,000.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In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addition,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several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payments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were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made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COVID-19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related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death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claims.</a:t>
            </a:r>
            <a:endParaRPr sz="1100" dirty="0">
              <a:latin typeface="Gotham Book"/>
              <a:cs typeface="Gotham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0900" y="1121535"/>
            <a:ext cx="6189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solidFill>
                  <a:srgbClr val="0456A5"/>
                </a:solidFill>
                <a:latin typeface="Gotham Bold"/>
                <a:cs typeface="Gotham Bold"/>
              </a:rPr>
              <a:t>WORKERS’ </a:t>
            </a:r>
            <a:r>
              <a:rPr sz="2400" b="1" spc="-90" dirty="0">
                <a:solidFill>
                  <a:srgbClr val="0456A5"/>
                </a:solidFill>
                <a:latin typeface="Gotham Bold"/>
                <a:cs typeface="Gotham Bold"/>
              </a:rPr>
              <a:t>COMPENSATION,</a:t>
            </a:r>
            <a:r>
              <a:rPr sz="2400" b="1" spc="-70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75" dirty="0">
                <a:solidFill>
                  <a:srgbClr val="0456A5"/>
                </a:solidFill>
                <a:latin typeface="Gotham Bold"/>
                <a:cs typeface="Gotham Bold"/>
              </a:rPr>
              <a:t>continued</a:t>
            </a:r>
            <a:endParaRPr sz="2400">
              <a:latin typeface="Gotham Bold"/>
              <a:cs typeface="Gotham Bold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72693" y="540004"/>
            <a:ext cx="899794" cy="275590"/>
          </a:xfrm>
          <a:custGeom>
            <a:avLst/>
            <a:gdLst/>
            <a:ahLst/>
            <a:cxnLst/>
            <a:rect l="l" t="t" r="r" b="b"/>
            <a:pathLst>
              <a:path w="899795" h="275590">
                <a:moveTo>
                  <a:pt x="899706" y="0"/>
                </a:moveTo>
                <a:lnTo>
                  <a:pt x="0" y="0"/>
                </a:lnTo>
                <a:lnTo>
                  <a:pt x="0" y="275094"/>
                </a:lnTo>
                <a:lnTo>
                  <a:pt x="899706" y="275094"/>
                </a:lnTo>
                <a:lnTo>
                  <a:pt x="899706" y="0"/>
                </a:lnTo>
                <a:close/>
              </a:path>
            </a:pathLst>
          </a:custGeom>
          <a:solidFill>
            <a:srgbClr val="204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04000" y="583459"/>
            <a:ext cx="14351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0" dirty="0">
                <a:solidFill>
                  <a:srgbClr val="FFFFFF"/>
                </a:solidFill>
                <a:latin typeface="Gotham Book"/>
                <a:cs typeface="Gotham Book"/>
              </a:rPr>
              <a:t>13</a:t>
            </a:r>
            <a:endParaRPr sz="950" dirty="0">
              <a:latin typeface="Gotham Book"/>
              <a:cs typeface="Gotham Book"/>
            </a:endParaRP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40004"/>
            <a:ext cx="2898140" cy="275590"/>
          </a:xfrm>
          <a:custGeom>
            <a:avLst/>
            <a:gdLst/>
            <a:ahLst/>
            <a:cxnLst/>
            <a:rect l="l" t="t" r="r" b="b"/>
            <a:pathLst>
              <a:path w="2898140" h="275590">
                <a:moveTo>
                  <a:pt x="2898000" y="0"/>
                </a:moveTo>
                <a:lnTo>
                  <a:pt x="0" y="0"/>
                </a:lnTo>
                <a:lnTo>
                  <a:pt x="0" y="275094"/>
                </a:lnTo>
                <a:lnTo>
                  <a:pt x="2898000" y="275094"/>
                </a:lnTo>
                <a:lnTo>
                  <a:pt x="289800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300" y="611509"/>
            <a:ext cx="1094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231F20"/>
                </a:solidFill>
                <a:latin typeface="Gotham Bold"/>
                <a:cs typeface="Gotham Bold"/>
              </a:rPr>
              <a:t>ANNUAL</a:t>
            </a:r>
            <a:r>
              <a:rPr sz="700" b="1" spc="-4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1" spc="-5" dirty="0">
                <a:solidFill>
                  <a:srgbClr val="231F20"/>
                </a:solidFill>
                <a:latin typeface="Gotham Bold"/>
                <a:cs typeface="Gotham Bold"/>
              </a:rPr>
              <a:t>REPORT</a:t>
            </a:r>
            <a:r>
              <a:rPr sz="700" b="1" spc="-4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0" spc="5" dirty="0">
                <a:solidFill>
                  <a:srgbClr val="231F20"/>
                </a:solidFill>
                <a:latin typeface="Gotham Book"/>
                <a:cs typeface="Gotham Book"/>
              </a:rPr>
              <a:t>2021</a:t>
            </a:r>
            <a:endParaRPr sz="700" dirty="0">
              <a:latin typeface="Gotham Book"/>
              <a:cs typeface="Gotham Book"/>
            </a:endParaRP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8000" y="540004"/>
            <a:ext cx="3975100" cy="275590"/>
          </a:xfrm>
          <a:custGeom>
            <a:avLst/>
            <a:gdLst/>
            <a:ahLst/>
            <a:cxnLst/>
            <a:rect l="l" t="t" r="r" b="b"/>
            <a:pathLst>
              <a:path w="3975100" h="275590">
                <a:moveTo>
                  <a:pt x="3974706" y="0"/>
                </a:moveTo>
                <a:lnTo>
                  <a:pt x="0" y="0"/>
                </a:lnTo>
                <a:lnTo>
                  <a:pt x="0" y="275094"/>
                </a:lnTo>
                <a:lnTo>
                  <a:pt x="3974706" y="275094"/>
                </a:lnTo>
                <a:lnTo>
                  <a:pt x="397470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29090" y="611509"/>
            <a:ext cx="15405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OFFICE</a:t>
            </a:r>
            <a:r>
              <a:rPr sz="700" b="0" spc="-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700" b="0" spc="18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RISK</a:t>
            </a:r>
            <a:r>
              <a:rPr sz="700" b="0" spc="-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MANAGEMENT</a:t>
            </a:r>
            <a:endParaRPr sz="700" dirty="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599" y="1841558"/>
            <a:ext cx="6979284" cy="388824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120650">
              <a:lnSpc>
                <a:spcPts val="1200"/>
              </a:lnSpc>
              <a:spcBef>
                <a:spcPts val="240"/>
              </a:spcBef>
            </a:pP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University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Illinois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System,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along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with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other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members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Illinois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Public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Higher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Education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Cooperative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(IPHEC)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purchasing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group,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procures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its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property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through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Midwestern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Higher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Education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Compact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(MHEC).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Policy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coverage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terms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are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determined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on a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group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basis, 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all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limits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are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shared.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FY2021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University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Illinois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purchased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limits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15" dirty="0">
                <a:solidFill>
                  <a:srgbClr val="231F20"/>
                </a:solidFill>
                <a:latin typeface="Gotham Book"/>
                <a:cs typeface="Gotham Book"/>
              </a:rPr>
              <a:t>$1.5 </a:t>
            </a:r>
            <a:r>
              <a:rPr sz="1100" b="0" spc="2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billion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per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occurrence.</a:t>
            </a:r>
            <a:endParaRPr sz="1100" dirty="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</a:pPr>
            <a:endParaRPr sz="1000" dirty="0">
              <a:latin typeface="Gotham Book"/>
              <a:cs typeface="Gotham Book"/>
            </a:endParaRPr>
          </a:p>
          <a:p>
            <a:pPr marL="12700" marR="128270">
              <a:lnSpc>
                <a:spcPts val="1200"/>
              </a:lnSpc>
            </a:pP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Property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protects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system’s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buildings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contents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from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direct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physical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loss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or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damage.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Perils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covered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include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fire,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windstorm,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hail,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water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smoke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damage,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explosion,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theft,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flood,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earthquake.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policy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written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scheduled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basis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cover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buildings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contents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includes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business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income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expense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(including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tuition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&amp;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20" dirty="0">
                <a:solidFill>
                  <a:srgbClr val="231F20"/>
                </a:solidFill>
                <a:latin typeface="Gotham Book"/>
                <a:cs typeface="Gotham Book"/>
              </a:rPr>
              <a:t>fees),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well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as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builder’s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risk.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policy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includes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flood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 earthquake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coverage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all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buildings,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but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coverage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sub-limits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$100 </a:t>
            </a:r>
            <a:r>
              <a:rPr sz="1100" b="0" spc="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apply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both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flood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earthquake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losses.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All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buildings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have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boiler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machinery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coverage.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The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policy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deductible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$500,000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per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occurrence.</a:t>
            </a:r>
            <a:endParaRPr sz="1100" dirty="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</a:pPr>
            <a:endParaRPr sz="1000" dirty="0">
              <a:latin typeface="Gotham Book"/>
              <a:cs typeface="Gotham Book"/>
            </a:endParaRPr>
          </a:p>
          <a:p>
            <a:pPr marL="12700" marR="31750">
              <a:lnSpc>
                <a:spcPts val="1200"/>
              </a:lnSpc>
            </a:pP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Several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 years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ago, a deductible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buy-down program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was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established. In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event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 loss, Schedule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I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properties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pay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$25,000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monies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collected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property deductible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buy-down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account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will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fund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difference.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Schedule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II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properties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pay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$100,000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loss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funds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buy-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down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account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pays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difference.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In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property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coverage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summary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below,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buildings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financed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by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bond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issue;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auxiliary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enterprise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buildings;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gift-buildings;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etc.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are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referred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as Schedule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I.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Academic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buildings are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referred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as Schedule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II.</a:t>
            </a:r>
            <a:endParaRPr sz="1100" dirty="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</a:pPr>
            <a:endParaRPr sz="1000" dirty="0">
              <a:latin typeface="Gotham Book"/>
              <a:cs typeface="Gotham Book"/>
            </a:endParaRPr>
          </a:p>
          <a:p>
            <a:pPr marL="12700" marR="5080">
              <a:lnSpc>
                <a:spcPts val="1200"/>
              </a:lnSpc>
            </a:pP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also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insures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its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library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collections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purchases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rare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books 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fine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arts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policy</a:t>
            </a:r>
            <a:r>
              <a:rPr sz="1100" b="0" spc="3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cover</a:t>
            </a:r>
            <a:r>
              <a:rPr sz="110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valuable</a:t>
            </a:r>
            <a:r>
              <a:rPr sz="110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contents</a:t>
            </a:r>
            <a:r>
              <a:rPr sz="1100" b="0" spc="3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Krannert</a:t>
            </a:r>
            <a:r>
              <a:rPr sz="110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Art</a:t>
            </a:r>
            <a:r>
              <a:rPr sz="110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Museum</a:t>
            </a:r>
            <a:r>
              <a:rPr sz="1100" b="0" spc="3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(KAM),</a:t>
            </a:r>
            <a:r>
              <a:rPr sz="110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Spurlock</a:t>
            </a:r>
            <a:r>
              <a:rPr sz="110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Museum,</a:t>
            </a:r>
            <a:r>
              <a:rPr sz="110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system’s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main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library’s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special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collections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rare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books.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cost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divided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between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15" dirty="0">
                <a:solidFill>
                  <a:srgbClr val="231F20"/>
                </a:solidFill>
                <a:latin typeface="Gotham Book"/>
                <a:cs typeface="Gotham Book"/>
              </a:rPr>
              <a:t>UIUC,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main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library,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Spurlock, and </a:t>
            </a:r>
            <a:r>
              <a:rPr sz="1100" b="0" spc="15" dirty="0">
                <a:solidFill>
                  <a:srgbClr val="231F20"/>
                </a:solidFill>
                <a:latin typeface="Gotham Book"/>
                <a:cs typeface="Gotham Book"/>
              </a:rPr>
              <a:t>KAM.</a:t>
            </a:r>
            <a:endParaRPr sz="1100" dirty="0">
              <a:latin typeface="Gotham Book"/>
              <a:cs typeface="Gotham Book"/>
            </a:endParaRPr>
          </a:p>
          <a:p>
            <a:pPr marL="22225">
              <a:lnSpc>
                <a:spcPct val="100000"/>
              </a:lnSpc>
              <a:spcBef>
                <a:spcPts val="1005"/>
              </a:spcBef>
            </a:pPr>
            <a:endParaRPr lang="en-US" sz="1200" b="1" spc="-30" dirty="0">
              <a:solidFill>
                <a:srgbClr val="231F20"/>
              </a:solidFill>
              <a:latin typeface="Gotham Bold"/>
              <a:cs typeface="Gotham Bold"/>
            </a:endParaRPr>
          </a:p>
          <a:p>
            <a:pPr marL="22225">
              <a:lnSpc>
                <a:spcPct val="100000"/>
              </a:lnSpc>
              <a:spcBef>
                <a:spcPts val="1005"/>
              </a:spcBef>
            </a:pPr>
            <a:r>
              <a:rPr sz="1200" b="1" spc="-30" dirty="0">
                <a:solidFill>
                  <a:srgbClr val="231F20"/>
                </a:solidFill>
                <a:latin typeface="Gotham Bold"/>
                <a:cs typeface="Gotham Bold"/>
              </a:rPr>
              <a:t>Property</a:t>
            </a:r>
            <a:r>
              <a:rPr sz="1200" b="1" spc="-4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Gotham Bold"/>
                <a:cs typeface="Gotham Bold"/>
              </a:rPr>
              <a:t>Coverage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 Policy</a:t>
            </a:r>
            <a:r>
              <a:rPr sz="1200" b="1" spc="-4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55" dirty="0">
                <a:solidFill>
                  <a:srgbClr val="231F20"/>
                </a:solidFill>
                <a:latin typeface="Gotham Bold"/>
                <a:cs typeface="Gotham Bold"/>
              </a:rPr>
              <a:t>Term: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55" dirty="0">
                <a:solidFill>
                  <a:srgbClr val="231F20"/>
                </a:solidFill>
                <a:latin typeface="Gotham Bold"/>
                <a:cs typeface="Gotham Bold"/>
              </a:rPr>
              <a:t>7/1/2020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Gotham Bold"/>
                <a:cs typeface="Gotham Bold"/>
              </a:rPr>
              <a:t>to </a:t>
            </a:r>
            <a:r>
              <a:rPr sz="1200" b="1" spc="-55" dirty="0">
                <a:solidFill>
                  <a:srgbClr val="231F20"/>
                </a:solidFill>
                <a:latin typeface="Gotham Bold"/>
                <a:cs typeface="Gotham Bold"/>
              </a:rPr>
              <a:t>7/1/2021</a:t>
            </a:r>
            <a:endParaRPr sz="1200" dirty="0">
              <a:latin typeface="Gotham Bold"/>
              <a:cs typeface="Gotham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9299" y="1016537"/>
            <a:ext cx="1760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P</a:t>
            </a:r>
            <a:r>
              <a:rPr sz="2400" b="1" spc="-90" dirty="0">
                <a:solidFill>
                  <a:srgbClr val="0456A5"/>
                </a:solidFill>
                <a:latin typeface="Gotham Bold"/>
                <a:cs typeface="Gotham Bold"/>
              </a:rPr>
              <a:t>R</a:t>
            </a:r>
            <a:r>
              <a:rPr sz="2400" b="1" spc="-70" dirty="0">
                <a:solidFill>
                  <a:srgbClr val="0456A5"/>
                </a:solidFill>
                <a:latin typeface="Gotham Bold"/>
                <a:cs typeface="Gotham Bold"/>
              </a:rPr>
              <a:t>OP</a:t>
            </a:r>
            <a:r>
              <a:rPr sz="2400" b="1" spc="-35" dirty="0">
                <a:solidFill>
                  <a:srgbClr val="0456A5"/>
                </a:solidFill>
                <a:latin typeface="Gotham Bold"/>
                <a:cs typeface="Gotham Bold"/>
              </a:rPr>
              <a:t>E</a:t>
            </a:r>
            <a:r>
              <a:rPr sz="2400" b="1" spc="-70" dirty="0">
                <a:solidFill>
                  <a:srgbClr val="0456A5"/>
                </a:solidFill>
                <a:latin typeface="Gotham Bold"/>
                <a:cs typeface="Gotham Bold"/>
              </a:rPr>
              <a:t>R</a:t>
            </a:r>
            <a:r>
              <a:rPr sz="2400" b="1" spc="-5" dirty="0">
                <a:solidFill>
                  <a:srgbClr val="0456A5"/>
                </a:solidFill>
                <a:latin typeface="Gotham Bold"/>
                <a:cs typeface="Gotham Bold"/>
              </a:rPr>
              <a:t>T</a:t>
            </a: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Y</a:t>
            </a:r>
            <a:endParaRPr sz="2400">
              <a:latin typeface="Gotham Bold"/>
              <a:cs typeface="Gotham 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583" y="6380880"/>
            <a:ext cx="6230124" cy="17038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68" y="8628960"/>
            <a:ext cx="5315722" cy="65836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13562" y="8273630"/>
            <a:ext cx="2269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Commercial</a:t>
            </a:r>
            <a:r>
              <a:rPr sz="1200" b="1" spc="-6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Insurance</a:t>
            </a:r>
            <a:r>
              <a:rPr sz="1200" b="1" spc="-5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Limits</a:t>
            </a:r>
            <a:endParaRPr sz="1200">
              <a:latin typeface="Gotham Bold"/>
              <a:cs typeface="Gotham Bold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40004"/>
            <a:ext cx="899794" cy="275590"/>
          </a:xfrm>
          <a:custGeom>
            <a:avLst/>
            <a:gdLst/>
            <a:ahLst/>
            <a:cxnLst/>
            <a:rect l="l" t="t" r="r" b="b"/>
            <a:pathLst>
              <a:path w="899794" h="275590">
                <a:moveTo>
                  <a:pt x="899706" y="0"/>
                </a:moveTo>
                <a:lnTo>
                  <a:pt x="0" y="0"/>
                </a:lnTo>
                <a:lnTo>
                  <a:pt x="0" y="275094"/>
                </a:lnTo>
                <a:lnTo>
                  <a:pt x="899706" y="275094"/>
                </a:lnTo>
                <a:lnTo>
                  <a:pt x="899706" y="0"/>
                </a:lnTo>
                <a:close/>
              </a:path>
            </a:pathLst>
          </a:custGeom>
          <a:solidFill>
            <a:srgbClr val="204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8021" y="583459"/>
            <a:ext cx="15176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0" spc="5" dirty="0">
                <a:solidFill>
                  <a:srgbClr val="FFFFFF"/>
                </a:solidFill>
                <a:latin typeface="Gotham Book"/>
                <a:cs typeface="Gotham Book"/>
              </a:rPr>
              <a:t>14</a:t>
            </a:r>
            <a:endParaRPr sz="950">
              <a:latin typeface="Gotham Book"/>
              <a:cs typeface="Gotham Book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9706" y="540004"/>
            <a:ext cx="3093085" cy="275590"/>
          </a:xfrm>
          <a:custGeom>
            <a:avLst/>
            <a:gdLst/>
            <a:ahLst/>
            <a:cxnLst/>
            <a:rect l="l" t="t" r="r" b="b"/>
            <a:pathLst>
              <a:path w="3093085" h="275590">
                <a:moveTo>
                  <a:pt x="3092704" y="0"/>
                </a:moveTo>
                <a:lnTo>
                  <a:pt x="0" y="0"/>
                </a:lnTo>
                <a:lnTo>
                  <a:pt x="0" y="275094"/>
                </a:lnTo>
                <a:lnTo>
                  <a:pt x="3092704" y="275094"/>
                </a:lnTo>
                <a:lnTo>
                  <a:pt x="309270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03000" y="611509"/>
            <a:ext cx="1094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231F20"/>
                </a:solidFill>
                <a:latin typeface="Gotham Bold"/>
                <a:cs typeface="Gotham Bold"/>
              </a:rPr>
              <a:t>ANNUAL</a:t>
            </a:r>
            <a:r>
              <a:rPr sz="700" b="1" spc="-4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1" spc="-5" dirty="0">
                <a:solidFill>
                  <a:srgbClr val="231F20"/>
                </a:solidFill>
                <a:latin typeface="Gotham Bold"/>
                <a:cs typeface="Gotham Bold"/>
              </a:rPr>
              <a:t>REPORT</a:t>
            </a:r>
            <a:r>
              <a:rPr sz="700" b="1" spc="-4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0" spc="5" dirty="0">
                <a:solidFill>
                  <a:srgbClr val="231F20"/>
                </a:solidFill>
                <a:latin typeface="Gotham Book"/>
                <a:cs typeface="Gotham Book"/>
              </a:rPr>
              <a:t>2021</a:t>
            </a:r>
            <a:endParaRPr sz="700">
              <a:latin typeface="Gotham Book"/>
              <a:cs typeface="Gotham Book"/>
            </a:endParaRPr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92397" y="540004"/>
            <a:ext cx="3780154" cy="275590"/>
          </a:xfrm>
          <a:custGeom>
            <a:avLst/>
            <a:gdLst/>
            <a:ahLst/>
            <a:cxnLst/>
            <a:rect l="l" t="t" r="r" b="b"/>
            <a:pathLst>
              <a:path w="3780154" h="275590">
                <a:moveTo>
                  <a:pt x="3780002" y="0"/>
                </a:moveTo>
                <a:lnTo>
                  <a:pt x="0" y="0"/>
                </a:lnTo>
                <a:lnTo>
                  <a:pt x="0" y="275094"/>
                </a:lnTo>
                <a:lnTo>
                  <a:pt x="3780002" y="275094"/>
                </a:lnTo>
                <a:lnTo>
                  <a:pt x="378000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609966" y="611509"/>
            <a:ext cx="16370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0" spc="15" dirty="0">
                <a:solidFill>
                  <a:srgbClr val="231F20"/>
                </a:solidFill>
                <a:latin typeface="Gotham Book"/>
                <a:cs typeface="Gotham Book"/>
              </a:rPr>
              <a:t>UNIVERSITY</a:t>
            </a:r>
            <a:r>
              <a:rPr sz="700" b="0" spc="18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700" b="0" spc="-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ILLINOIS</a:t>
            </a:r>
            <a:r>
              <a:rPr sz="700" b="0" spc="-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endParaRPr sz="7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312" y="1057337"/>
            <a:ext cx="6982459" cy="802783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0320" marR="1262380">
              <a:lnSpc>
                <a:spcPts val="2600"/>
              </a:lnSpc>
              <a:spcBef>
                <a:spcPts val="420"/>
              </a:spcBef>
            </a:pPr>
            <a:r>
              <a:rPr sz="2400" b="1" spc="-35" dirty="0">
                <a:solidFill>
                  <a:srgbClr val="0456A5"/>
                </a:solidFill>
                <a:latin typeface="Gotham Bold"/>
                <a:cs typeface="Gotham Bold"/>
              </a:rPr>
              <a:t>F</a:t>
            </a:r>
            <a:r>
              <a:rPr sz="2400" b="1" spc="-150" dirty="0">
                <a:solidFill>
                  <a:srgbClr val="0456A5"/>
                </a:solidFill>
                <a:latin typeface="Gotham Bold"/>
                <a:cs typeface="Gotham Bold"/>
              </a:rPr>
              <a:t>Y</a:t>
            </a:r>
            <a:r>
              <a:rPr sz="2400" b="1" spc="-110" dirty="0">
                <a:solidFill>
                  <a:srgbClr val="0456A5"/>
                </a:solidFill>
                <a:latin typeface="Gotham Bold"/>
                <a:cs typeface="Gotham Bold"/>
              </a:rPr>
              <a:t>2</a:t>
            </a: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1</a:t>
            </a:r>
            <a:r>
              <a:rPr sz="2400" b="1" spc="-114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75" dirty="0">
                <a:solidFill>
                  <a:srgbClr val="0456A5"/>
                </a:solidFill>
                <a:latin typeface="Gotham Bold"/>
                <a:cs typeface="Gotham Bold"/>
              </a:rPr>
              <a:t>E</a:t>
            </a:r>
            <a:r>
              <a:rPr sz="2400" b="1" spc="-190" dirty="0">
                <a:solidFill>
                  <a:srgbClr val="0456A5"/>
                </a:solidFill>
                <a:latin typeface="Gotham Bold"/>
                <a:cs typeface="Gotham Bold"/>
              </a:rPr>
              <a:t>X</a:t>
            </a:r>
            <a:r>
              <a:rPr sz="2400" b="1" spc="-110" dirty="0">
                <a:solidFill>
                  <a:srgbClr val="0456A5"/>
                </a:solidFill>
                <a:latin typeface="Gotham Bold"/>
                <a:cs typeface="Gotham Bold"/>
              </a:rPr>
              <a:t>C</a:t>
            </a:r>
            <a:r>
              <a:rPr sz="2400" b="1" spc="-80" dirty="0">
                <a:solidFill>
                  <a:srgbClr val="0456A5"/>
                </a:solidFill>
                <a:latin typeface="Gotham Bold"/>
                <a:cs typeface="Gotham Bold"/>
              </a:rPr>
              <a:t>E</a:t>
            </a:r>
            <a:r>
              <a:rPr sz="2400" b="1" spc="-100" dirty="0">
                <a:solidFill>
                  <a:srgbClr val="0456A5"/>
                </a:solidFill>
                <a:latin typeface="Gotham Bold"/>
                <a:cs typeface="Gotham Bold"/>
              </a:rPr>
              <a:t>S</a:t>
            </a: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S</a:t>
            </a:r>
            <a:r>
              <a:rPr sz="2400" b="1" spc="-114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90" dirty="0">
                <a:solidFill>
                  <a:srgbClr val="0456A5"/>
                </a:solidFill>
                <a:latin typeface="Gotham Bold"/>
                <a:cs typeface="Gotham Bold"/>
              </a:rPr>
              <a:t>I</a:t>
            </a:r>
            <a:r>
              <a:rPr sz="2400" b="1" spc="-80" dirty="0">
                <a:solidFill>
                  <a:srgbClr val="0456A5"/>
                </a:solidFill>
                <a:latin typeface="Gotham Bold"/>
                <a:cs typeface="Gotham Bold"/>
              </a:rPr>
              <a:t>N</a:t>
            </a:r>
            <a:r>
              <a:rPr sz="2400" b="1" spc="-85" dirty="0">
                <a:solidFill>
                  <a:srgbClr val="0456A5"/>
                </a:solidFill>
                <a:latin typeface="Gotham Bold"/>
                <a:cs typeface="Gotham Bold"/>
              </a:rPr>
              <a:t>S</a:t>
            </a:r>
            <a:r>
              <a:rPr sz="2400" b="1" spc="-75" dirty="0">
                <a:solidFill>
                  <a:srgbClr val="0456A5"/>
                </a:solidFill>
                <a:latin typeface="Gotham Bold"/>
                <a:cs typeface="Gotham Bold"/>
              </a:rPr>
              <a:t>U</a:t>
            </a:r>
            <a:r>
              <a:rPr sz="2400" b="1" spc="-45" dirty="0">
                <a:solidFill>
                  <a:srgbClr val="0456A5"/>
                </a:solidFill>
                <a:latin typeface="Gotham Bold"/>
                <a:cs typeface="Gotham Bold"/>
              </a:rPr>
              <a:t>R</a:t>
            </a:r>
            <a:r>
              <a:rPr sz="2400" b="1" spc="-105" dirty="0">
                <a:solidFill>
                  <a:srgbClr val="0456A5"/>
                </a:solidFill>
                <a:latin typeface="Gotham Bold"/>
                <a:cs typeface="Gotham Bold"/>
              </a:rPr>
              <a:t>A</a:t>
            </a:r>
            <a:r>
              <a:rPr sz="2400" b="1" spc="-85" dirty="0">
                <a:solidFill>
                  <a:srgbClr val="0456A5"/>
                </a:solidFill>
                <a:latin typeface="Gotham Bold"/>
                <a:cs typeface="Gotham Bold"/>
              </a:rPr>
              <a:t>N</a:t>
            </a:r>
            <a:r>
              <a:rPr sz="2400" b="1" spc="-110" dirty="0">
                <a:solidFill>
                  <a:srgbClr val="0456A5"/>
                </a:solidFill>
                <a:latin typeface="Gotham Bold"/>
                <a:cs typeface="Gotham Bold"/>
              </a:rPr>
              <a:t>C</a:t>
            </a: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E</a:t>
            </a:r>
            <a:r>
              <a:rPr sz="2400" b="1" spc="-114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100" dirty="0">
                <a:solidFill>
                  <a:srgbClr val="0456A5"/>
                </a:solidFill>
                <a:latin typeface="Gotham Bold"/>
                <a:cs typeface="Gotham Bold"/>
              </a:rPr>
              <a:t>C</a:t>
            </a:r>
            <a:r>
              <a:rPr sz="2400" b="1" spc="-105" dirty="0">
                <a:solidFill>
                  <a:srgbClr val="0456A5"/>
                </a:solidFill>
                <a:latin typeface="Gotham Bold"/>
                <a:cs typeface="Gotham Bold"/>
              </a:rPr>
              <a:t>A</a:t>
            </a:r>
            <a:r>
              <a:rPr sz="2400" b="1" spc="-80" dirty="0">
                <a:solidFill>
                  <a:srgbClr val="0456A5"/>
                </a:solidFill>
                <a:latin typeface="Gotham Bold"/>
                <a:cs typeface="Gotham Bold"/>
              </a:rPr>
              <a:t>R</a:t>
            </a:r>
            <a:r>
              <a:rPr sz="2400" b="1" spc="-90" dirty="0">
                <a:solidFill>
                  <a:srgbClr val="0456A5"/>
                </a:solidFill>
                <a:latin typeface="Gotham Bold"/>
                <a:cs typeface="Gotham Bold"/>
              </a:rPr>
              <a:t>RI</a:t>
            </a: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E</a:t>
            </a:r>
            <a:r>
              <a:rPr sz="2400" b="1" spc="-95" dirty="0">
                <a:solidFill>
                  <a:srgbClr val="0456A5"/>
                </a:solidFill>
                <a:latin typeface="Gotham Bold"/>
                <a:cs typeface="Gotham Bold"/>
              </a:rPr>
              <a:t>R</a:t>
            </a:r>
            <a:r>
              <a:rPr sz="2400" b="1" spc="-45" dirty="0">
                <a:solidFill>
                  <a:srgbClr val="0456A5"/>
                </a:solidFill>
                <a:latin typeface="Gotham Bold"/>
                <a:cs typeface="Gotham Bold"/>
              </a:rPr>
              <a:t>S  </a:t>
            </a:r>
            <a:r>
              <a:rPr sz="2400" b="1" spc="-105" dirty="0">
                <a:solidFill>
                  <a:srgbClr val="0456A5"/>
                </a:solidFill>
                <a:latin typeface="Gotham Bold"/>
                <a:cs typeface="Gotham Bold"/>
              </a:rPr>
              <a:t>A</a:t>
            </a:r>
            <a:r>
              <a:rPr sz="2400" b="1" spc="-75" dirty="0">
                <a:solidFill>
                  <a:srgbClr val="0456A5"/>
                </a:solidFill>
                <a:latin typeface="Gotham Bold"/>
                <a:cs typeface="Gotham Bold"/>
              </a:rPr>
              <a:t>N</a:t>
            </a: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D</a:t>
            </a:r>
            <a:r>
              <a:rPr sz="2400" b="1" spc="-114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160" dirty="0">
                <a:solidFill>
                  <a:srgbClr val="0456A5"/>
                </a:solidFill>
                <a:latin typeface="Gotham Bold"/>
                <a:cs typeface="Gotham Bold"/>
              </a:rPr>
              <a:t>C</a:t>
            </a:r>
            <a:r>
              <a:rPr sz="2400" b="1" spc="-120" dirty="0">
                <a:solidFill>
                  <a:srgbClr val="0456A5"/>
                </a:solidFill>
                <a:latin typeface="Gotham Bold"/>
                <a:cs typeface="Gotham Bold"/>
              </a:rPr>
              <a:t>O</a:t>
            </a:r>
            <a:r>
              <a:rPr sz="2400" b="1" spc="-100" dirty="0">
                <a:solidFill>
                  <a:srgbClr val="0456A5"/>
                </a:solidFill>
                <a:latin typeface="Gotham Bold"/>
                <a:cs typeface="Gotham Bold"/>
              </a:rPr>
              <a:t>ST</a:t>
            </a: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S</a:t>
            </a:r>
            <a:endParaRPr sz="2400" dirty="0">
              <a:latin typeface="Gotham Bold"/>
              <a:cs typeface="Gotham Bold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1100" b="1" spc="-30" dirty="0">
                <a:solidFill>
                  <a:srgbClr val="0456A5"/>
                </a:solidFill>
                <a:latin typeface="Gotham Bold"/>
                <a:cs typeface="Gotham Bold"/>
              </a:rPr>
              <a:t>Medical Professional/ </a:t>
            </a:r>
            <a:r>
              <a:rPr sz="1100" b="1" spc="-25" dirty="0">
                <a:solidFill>
                  <a:srgbClr val="0456A5"/>
                </a:solidFill>
                <a:latin typeface="Gotham Bold"/>
                <a:cs typeface="Gotham Bold"/>
              </a:rPr>
              <a:t>Hospital</a:t>
            </a:r>
            <a:r>
              <a:rPr sz="1100" b="1" spc="-30" dirty="0">
                <a:solidFill>
                  <a:srgbClr val="0456A5"/>
                </a:solidFill>
                <a:latin typeface="Gotham Bold"/>
                <a:cs typeface="Gotham Bold"/>
              </a:rPr>
              <a:t> Professional</a:t>
            </a:r>
            <a:endParaRPr sz="1100" dirty="0">
              <a:latin typeface="Gotham Bold"/>
              <a:cs typeface="Gotham Bold"/>
            </a:endParaRPr>
          </a:p>
          <a:p>
            <a:pPr marL="12700" marR="5715">
              <a:lnSpc>
                <a:spcPts val="1200"/>
              </a:lnSpc>
              <a:spcBef>
                <a:spcPts val="1220"/>
              </a:spcBef>
            </a:pP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FY2021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purchased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claims-made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policies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with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various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companies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with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Berkley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Med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as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lead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carrier.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25" dirty="0">
                <a:solidFill>
                  <a:srgbClr val="231F20"/>
                </a:solidFill>
                <a:latin typeface="Gotham Book"/>
                <a:cs typeface="Gotham Book"/>
              </a:rPr>
              <a:t>We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retain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an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$11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per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occurrence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retention,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with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$9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per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occurrence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/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$15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inner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aggregate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25" dirty="0">
                <a:solidFill>
                  <a:srgbClr val="231F20"/>
                </a:solidFill>
                <a:latin typeface="Gotham Book"/>
                <a:cs typeface="Gotham Book"/>
              </a:rPr>
              <a:t>layer.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Should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exhaust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$15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inner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aggregate,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Berkley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other</a:t>
            </a:r>
            <a:r>
              <a:rPr sz="1100" b="0" spc="4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companies</a:t>
            </a:r>
            <a:r>
              <a:rPr sz="110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will</a:t>
            </a:r>
            <a:r>
              <a:rPr sz="1100" b="0" spc="4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cover</a:t>
            </a:r>
            <a:r>
              <a:rPr sz="110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claims</a:t>
            </a:r>
            <a:r>
              <a:rPr sz="110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costs</a:t>
            </a:r>
            <a:r>
              <a:rPr sz="1100" b="0" spc="4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above</a:t>
            </a:r>
            <a:r>
              <a:rPr sz="110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4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self-insured</a:t>
            </a:r>
            <a:r>
              <a:rPr sz="110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retention.</a:t>
            </a:r>
            <a:r>
              <a:rPr sz="110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25" dirty="0">
                <a:solidFill>
                  <a:srgbClr val="231F20"/>
                </a:solidFill>
                <a:latin typeface="Gotham Book"/>
                <a:cs typeface="Gotham Book"/>
              </a:rPr>
              <a:t>We</a:t>
            </a:r>
            <a:r>
              <a:rPr sz="1100" b="0" spc="4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annually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review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self-insured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retention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levels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with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our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consulting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actuary,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Milliman,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ensure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cost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risk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transfer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less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than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cost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assume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financial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risk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within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self-insurance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fund.</a:t>
            </a:r>
            <a:endParaRPr sz="1100" dirty="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</a:pPr>
            <a:endParaRPr sz="1000" dirty="0">
              <a:latin typeface="Gotham Book"/>
              <a:cs typeface="Gotham Book"/>
            </a:endParaRPr>
          </a:p>
          <a:p>
            <a:pPr marL="12700" marR="266065">
              <a:lnSpc>
                <a:spcPts val="1200"/>
              </a:lnSpc>
            </a:pPr>
            <a:r>
              <a:rPr sz="1100" b="0" spc="-25" dirty="0">
                <a:solidFill>
                  <a:srgbClr val="231F20"/>
                </a:solidFill>
                <a:latin typeface="Gotham Book"/>
                <a:cs typeface="Gotham Book"/>
              </a:rPr>
              <a:t>Total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limits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liability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purchased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are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$95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above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self-insured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retention,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with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Berkley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providing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$15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million.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Sompo,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Medical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Protective,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Markel,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TDC,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Arch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Specialty,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Chubb, 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QBE </a:t>
            </a:r>
            <a:r>
              <a:rPr sz="1100" b="0" spc="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provide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remaining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$80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liability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coverage.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Defense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costs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are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not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included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within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layers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commercial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coverage.</a:t>
            </a:r>
            <a:endParaRPr sz="1100" dirty="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100" b="1" spc="-35" dirty="0">
                <a:solidFill>
                  <a:srgbClr val="231F20"/>
                </a:solidFill>
                <a:latin typeface="Gotham Bold"/>
                <a:cs typeface="Gotham Bold"/>
              </a:rPr>
              <a:t>Cost</a:t>
            </a:r>
            <a:r>
              <a:rPr sz="1100" b="1" spc="-4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100" b="1" spc="-30" dirty="0">
                <a:solidFill>
                  <a:srgbClr val="231F20"/>
                </a:solidFill>
                <a:latin typeface="Gotham Bold"/>
                <a:cs typeface="Gotham Bold"/>
              </a:rPr>
              <a:t>of</a:t>
            </a:r>
            <a:r>
              <a:rPr sz="1100" b="1" spc="-3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100" b="1" spc="-30" dirty="0">
                <a:solidFill>
                  <a:srgbClr val="231F20"/>
                </a:solidFill>
                <a:latin typeface="Gotham Bold"/>
                <a:cs typeface="Gotham Bold"/>
              </a:rPr>
              <a:t>risk</a:t>
            </a:r>
            <a:r>
              <a:rPr sz="1100" b="1" spc="-3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100" b="1" spc="-30" dirty="0">
                <a:solidFill>
                  <a:srgbClr val="231F20"/>
                </a:solidFill>
                <a:latin typeface="Gotham Bold"/>
                <a:cs typeface="Gotham Bold"/>
              </a:rPr>
              <a:t>transfer:</a:t>
            </a:r>
            <a:r>
              <a:rPr sz="1100" b="1" spc="-3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100" b="1" spc="-20" dirty="0">
                <a:solidFill>
                  <a:srgbClr val="231F20"/>
                </a:solidFill>
                <a:latin typeface="Gotham Bold"/>
                <a:cs typeface="Gotham Bold"/>
              </a:rPr>
              <a:t>$3,234,790</a:t>
            </a:r>
            <a:endParaRPr sz="1100" dirty="0">
              <a:latin typeface="Gotham Bold"/>
              <a:cs typeface="Gotham Bold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100" b="1" spc="-30" dirty="0">
                <a:solidFill>
                  <a:srgbClr val="0456A5"/>
                </a:solidFill>
                <a:latin typeface="Gotham Bold"/>
                <a:cs typeface="Gotham Bold"/>
              </a:rPr>
              <a:t>Medical</a:t>
            </a:r>
            <a:r>
              <a:rPr sz="1100" b="1" spc="-25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1100" b="1" spc="-30" dirty="0">
                <a:solidFill>
                  <a:srgbClr val="0456A5"/>
                </a:solidFill>
                <a:latin typeface="Gotham Bold"/>
                <a:cs typeface="Gotham Bold"/>
              </a:rPr>
              <a:t>Professional/Hospital</a:t>
            </a:r>
            <a:r>
              <a:rPr sz="1100" b="1" spc="-20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1100" b="1" spc="-30" dirty="0">
                <a:solidFill>
                  <a:srgbClr val="0456A5"/>
                </a:solidFill>
                <a:latin typeface="Gotham Bold"/>
                <a:cs typeface="Gotham Bold"/>
              </a:rPr>
              <a:t>Professional</a:t>
            </a:r>
            <a:r>
              <a:rPr sz="1100" b="1" spc="-20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1100" b="1" spc="-25" dirty="0">
                <a:solidFill>
                  <a:srgbClr val="0456A5"/>
                </a:solidFill>
                <a:latin typeface="Gotham Bold"/>
                <a:cs typeface="Gotham Bold"/>
              </a:rPr>
              <a:t>“Offsite”</a:t>
            </a:r>
            <a:endParaRPr sz="1100" dirty="0">
              <a:latin typeface="Gotham Bold"/>
              <a:cs typeface="Gotham Bold"/>
            </a:endParaRPr>
          </a:p>
          <a:p>
            <a:pPr marL="12700" marR="93980">
              <a:lnSpc>
                <a:spcPts val="1200"/>
              </a:lnSpc>
              <a:spcBef>
                <a:spcPts val="1220"/>
              </a:spcBef>
            </a:pP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FY2021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we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purchased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excess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coverage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from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Ascot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Medpro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$15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over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retention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limit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$1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dollars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UIC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College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Medicine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Physicians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practicing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facilities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not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owned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or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operated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by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“system”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or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University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Illinois.</a:t>
            </a:r>
            <a:endParaRPr sz="1100" dirty="0">
              <a:latin typeface="Gotham Book"/>
              <a:cs typeface="Gotham Book"/>
            </a:endParaRPr>
          </a:p>
          <a:p>
            <a:pPr marL="12700" marR="4674235">
              <a:lnSpc>
                <a:spcPts val="2400"/>
              </a:lnSpc>
              <a:spcBef>
                <a:spcPts val="240"/>
              </a:spcBef>
            </a:pPr>
            <a:r>
              <a:rPr sz="1100" b="1" spc="-35" dirty="0">
                <a:solidFill>
                  <a:srgbClr val="231F20"/>
                </a:solidFill>
                <a:latin typeface="Gotham Bold"/>
                <a:cs typeface="Gotham Bold"/>
              </a:rPr>
              <a:t>Cost </a:t>
            </a:r>
            <a:r>
              <a:rPr sz="1100" b="1" spc="-30" dirty="0">
                <a:solidFill>
                  <a:srgbClr val="231F20"/>
                </a:solidFill>
                <a:latin typeface="Gotham Bold"/>
                <a:cs typeface="Gotham Bold"/>
              </a:rPr>
              <a:t>of risk transfer: </a:t>
            </a:r>
            <a:r>
              <a:rPr sz="1100" b="1" spc="-35" dirty="0">
                <a:solidFill>
                  <a:srgbClr val="231F20"/>
                </a:solidFill>
                <a:latin typeface="Gotham Bold"/>
                <a:cs typeface="Gotham Bold"/>
              </a:rPr>
              <a:t>$1,191,114 </a:t>
            </a:r>
            <a:r>
              <a:rPr sz="1100" b="1" spc="-3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endParaRPr lang="en-US" sz="1100" b="1" spc="-30" dirty="0">
              <a:solidFill>
                <a:srgbClr val="231F20"/>
              </a:solidFill>
              <a:latin typeface="Gotham Bold"/>
              <a:cs typeface="Gotham Bold"/>
            </a:endParaRPr>
          </a:p>
          <a:p>
            <a:pPr marL="12700" marR="4674235">
              <a:lnSpc>
                <a:spcPts val="2400"/>
              </a:lnSpc>
              <a:spcBef>
                <a:spcPts val="240"/>
              </a:spcBef>
            </a:pPr>
            <a:r>
              <a:rPr sz="1100" b="1" spc="-30" dirty="0">
                <a:solidFill>
                  <a:srgbClr val="0456A5"/>
                </a:solidFill>
                <a:latin typeface="Gotham Bold"/>
                <a:cs typeface="Gotham Bold"/>
              </a:rPr>
              <a:t>Public</a:t>
            </a:r>
            <a:r>
              <a:rPr sz="1100" b="1" spc="-40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1100" b="1" spc="-25" dirty="0">
                <a:solidFill>
                  <a:srgbClr val="0456A5"/>
                </a:solidFill>
                <a:latin typeface="Gotham Bold"/>
                <a:cs typeface="Gotham Bold"/>
              </a:rPr>
              <a:t>and</a:t>
            </a:r>
            <a:r>
              <a:rPr sz="1100" b="1" spc="-35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1100" b="1" spc="-30" dirty="0">
                <a:solidFill>
                  <a:srgbClr val="0456A5"/>
                </a:solidFill>
                <a:latin typeface="Gotham Bold"/>
                <a:cs typeface="Gotham Bold"/>
              </a:rPr>
              <a:t>Board</a:t>
            </a:r>
            <a:r>
              <a:rPr sz="1100" b="1" spc="-35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1100" b="1" spc="-25" dirty="0">
                <a:solidFill>
                  <a:srgbClr val="0456A5"/>
                </a:solidFill>
                <a:latin typeface="Gotham Bold"/>
                <a:cs typeface="Gotham Bold"/>
              </a:rPr>
              <a:t>Legal</a:t>
            </a:r>
            <a:r>
              <a:rPr sz="1100" b="1" spc="-35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1100" b="1" spc="-30" dirty="0">
                <a:solidFill>
                  <a:srgbClr val="0456A5"/>
                </a:solidFill>
                <a:latin typeface="Gotham Bold"/>
                <a:cs typeface="Gotham Bold"/>
              </a:rPr>
              <a:t>Liability</a:t>
            </a:r>
            <a:endParaRPr sz="1100" dirty="0">
              <a:latin typeface="Gotham Bold"/>
              <a:cs typeface="Gotham Bold"/>
            </a:endParaRPr>
          </a:p>
          <a:p>
            <a:pPr marL="12700" marR="121920">
              <a:lnSpc>
                <a:spcPts val="1200"/>
              </a:lnSpc>
              <a:spcBef>
                <a:spcPts val="960"/>
              </a:spcBef>
            </a:pP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FY2021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system’s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commercial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excess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was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provided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through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United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Educators,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company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known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higher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education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institutions.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purchases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public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liability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with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$40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per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occurrence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limit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and </a:t>
            </a:r>
            <a:r>
              <a:rPr sz="1100" b="0" spc="15" dirty="0">
                <a:solidFill>
                  <a:srgbClr val="231F20"/>
                </a:solidFill>
                <a:latin typeface="Gotham Book"/>
                <a:cs typeface="Gotham Book"/>
              </a:rPr>
              <a:t>$44.5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general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aggregate,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subject</a:t>
            </a:r>
            <a:r>
              <a:rPr sz="1100" b="0" spc="5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5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1100" b="0" spc="5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$500,000</a:t>
            </a:r>
            <a:r>
              <a:rPr sz="1100" b="0" spc="5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self-insured</a:t>
            </a:r>
            <a:r>
              <a:rPr sz="1100" b="0" spc="5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retention.</a:t>
            </a:r>
            <a:r>
              <a:rPr sz="1100" b="0" spc="5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In</a:t>
            </a:r>
            <a:r>
              <a:rPr sz="1100" b="0" spc="5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addition,</a:t>
            </a:r>
            <a:r>
              <a:rPr sz="1100" b="0" spc="5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r>
              <a:rPr sz="1100" b="0" spc="5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purchases</a:t>
            </a:r>
            <a:r>
              <a:rPr sz="1100" b="0" spc="5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board</a:t>
            </a:r>
            <a:r>
              <a:rPr sz="1100" b="0" spc="5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legal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liability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with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$40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occurrence/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aggregate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limit,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subject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$1million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self-insured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retention.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Defense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costs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are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included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within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each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policy’s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limits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liability.</a:t>
            </a:r>
            <a:endParaRPr sz="1100" dirty="0">
              <a:latin typeface="Gotham Book"/>
              <a:cs typeface="Gotham Book"/>
            </a:endParaRPr>
          </a:p>
          <a:p>
            <a:pPr marL="12700" marR="4328160">
              <a:lnSpc>
                <a:spcPts val="2400"/>
              </a:lnSpc>
              <a:spcBef>
                <a:spcPts val="240"/>
              </a:spcBef>
            </a:pPr>
            <a:r>
              <a:rPr sz="1100" b="1" spc="-35" dirty="0">
                <a:solidFill>
                  <a:srgbClr val="231F20"/>
                </a:solidFill>
                <a:latin typeface="Gotham Bold"/>
                <a:cs typeface="Gotham Bold"/>
              </a:rPr>
              <a:t>Cost </a:t>
            </a:r>
            <a:r>
              <a:rPr sz="1100" b="1" spc="-30" dirty="0">
                <a:solidFill>
                  <a:srgbClr val="231F20"/>
                </a:solidFill>
                <a:latin typeface="Gotham Bold"/>
                <a:cs typeface="Gotham Bold"/>
              </a:rPr>
              <a:t>of risk transfer: </a:t>
            </a:r>
            <a:r>
              <a:rPr sz="1100" b="1" spc="-20" dirty="0">
                <a:solidFill>
                  <a:srgbClr val="231F20"/>
                </a:solidFill>
                <a:latin typeface="Gotham Bold"/>
                <a:cs typeface="Gotham Bold"/>
              </a:rPr>
              <a:t>$2,294,327 </a:t>
            </a:r>
            <a:r>
              <a:rPr sz="1100" b="1" spc="-1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endParaRPr lang="en-US" sz="1100" b="1" spc="-15" dirty="0">
              <a:solidFill>
                <a:srgbClr val="231F20"/>
              </a:solidFill>
              <a:latin typeface="Gotham Bold"/>
              <a:cs typeface="Gotham Bold"/>
            </a:endParaRPr>
          </a:p>
          <a:p>
            <a:pPr marL="12700" marR="4328160">
              <a:lnSpc>
                <a:spcPts val="2400"/>
              </a:lnSpc>
              <a:spcBef>
                <a:spcPts val="240"/>
              </a:spcBef>
            </a:pPr>
            <a:r>
              <a:rPr sz="1100" b="1" spc="-35" dirty="0">
                <a:solidFill>
                  <a:srgbClr val="0456A5"/>
                </a:solidFill>
                <a:latin typeface="Gotham Bold"/>
                <a:cs typeface="Gotham Bold"/>
              </a:rPr>
              <a:t>Cyber</a:t>
            </a:r>
            <a:r>
              <a:rPr sz="1100" b="1" spc="-30" dirty="0">
                <a:solidFill>
                  <a:srgbClr val="0456A5"/>
                </a:solidFill>
                <a:latin typeface="Gotham Bold"/>
                <a:cs typeface="Gotham Bold"/>
              </a:rPr>
              <a:t> Liability</a:t>
            </a:r>
            <a:r>
              <a:rPr sz="1100" b="1" spc="-25" dirty="0">
                <a:solidFill>
                  <a:srgbClr val="0456A5"/>
                </a:solidFill>
                <a:latin typeface="Gotham Bold"/>
                <a:cs typeface="Gotham Bold"/>
              </a:rPr>
              <a:t> and </a:t>
            </a:r>
            <a:r>
              <a:rPr sz="1100" b="1" spc="-30" dirty="0">
                <a:solidFill>
                  <a:srgbClr val="0456A5"/>
                </a:solidFill>
                <a:latin typeface="Gotham Bold"/>
                <a:cs typeface="Gotham Bold"/>
              </a:rPr>
              <a:t>Breach</a:t>
            </a:r>
            <a:r>
              <a:rPr sz="1100" b="1" spc="-25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1100" b="1" spc="-30" dirty="0">
                <a:solidFill>
                  <a:srgbClr val="0456A5"/>
                </a:solidFill>
                <a:latin typeface="Gotham Bold"/>
                <a:cs typeface="Gotham Bold"/>
              </a:rPr>
              <a:t>Response</a:t>
            </a:r>
            <a:endParaRPr sz="1100" dirty="0">
              <a:latin typeface="Gotham Bold"/>
              <a:cs typeface="Gotham Bold"/>
            </a:endParaRPr>
          </a:p>
          <a:p>
            <a:pPr marL="12700" marR="8255">
              <a:lnSpc>
                <a:spcPts val="1200"/>
              </a:lnSpc>
              <a:spcBef>
                <a:spcPts val="960"/>
              </a:spcBef>
            </a:pP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FY2021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purchased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cyber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liability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breach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response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through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AIG/Axis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amount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$20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with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$500,000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self-insured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retention.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Defense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costs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erode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limit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liability.</a:t>
            </a:r>
            <a:endParaRPr sz="1100" dirty="0">
              <a:latin typeface="Gotham Book"/>
              <a:cs typeface="Gotham Book"/>
            </a:endParaRPr>
          </a:p>
          <a:p>
            <a:pPr marL="12700" marR="4795520">
              <a:lnSpc>
                <a:spcPts val="2400"/>
              </a:lnSpc>
              <a:spcBef>
                <a:spcPts val="240"/>
              </a:spcBef>
            </a:pPr>
            <a:r>
              <a:rPr sz="1100" b="1" spc="-35" dirty="0">
                <a:solidFill>
                  <a:srgbClr val="231F20"/>
                </a:solidFill>
                <a:latin typeface="Gotham Bold"/>
                <a:cs typeface="Gotham Bold"/>
              </a:rPr>
              <a:t>Cost </a:t>
            </a:r>
            <a:r>
              <a:rPr sz="1100" b="1" spc="-30" dirty="0">
                <a:solidFill>
                  <a:srgbClr val="231F20"/>
                </a:solidFill>
                <a:latin typeface="Gotham Bold"/>
                <a:cs typeface="Gotham Bold"/>
              </a:rPr>
              <a:t>of risk transfer: $395,452</a:t>
            </a:r>
            <a:endParaRPr lang="en-US" sz="1100" b="1" spc="-30" dirty="0">
              <a:solidFill>
                <a:srgbClr val="231F20"/>
              </a:solidFill>
              <a:latin typeface="Gotham Bold"/>
              <a:cs typeface="Gotham Bold"/>
            </a:endParaRPr>
          </a:p>
          <a:p>
            <a:pPr marL="12700" marR="4795520">
              <a:lnSpc>
                <a:spcPts val="2400"/>
              </a:lnSpc>
              <a:spcBef>
                <a:spcPts val="240"/>
              </a:spcBef>
            </a:pPr>
            <a:r>
              <a:rPr sz="1100" b="1" spc="-3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100" b="1" spc="-34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100" b="1" spc="-25" dirty="0">
                <a:solidFill>
                  <a:srgbClr val="0456A5"/>
                </a:solidFill>
                <a:latin typeface="Gotham Bold"/>
                <a:cs typeface="Gotham Bold"/>
              </a:rPr>
              <a:t>Property</a:t>
            </a:r>
            <a:r>
              <a:rPr sz="1100" b="1" spc="-35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1100" b="1" spc="-30" dirty="0">
                <a:solidFill>
                  <a:srgbClr val="0456A5"/>
                </a:solidFill>
                <a:latin typeface="Gotham Bold"/>
                <a:cs typeface="Gotham Bold"/>
              </a:rPr>
              <a:t>Insurance</a:t>
            </a:r>
            <a:endParaRPr sz="1100" dirty="0">
              <a:latin typeface="Gotham Bold"/>
              <a:cs typeface="Gotham Bold"/>
            </a:endParaRPr>
          </a:p>
          <a:p>
            <a:pPr marL="12700" marR="78740">
              <a:lnSpc>
                <a:spcPts val="1200"/>
              </a:lnSpc>
              <a:spcBef>
                <a:spcPts val="960"/>
              </a:spcBef>
            </a:pP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FY2021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purchased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property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through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Midwestern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Higher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Education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Compact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(MHEC).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Zurich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Alternus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combined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provide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$100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primary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layer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various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carriers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provided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excess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layers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totaling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15" dirty="0">
                <a:solidFill>
                  <a:srgbClr val="231F20"/>
                </a:solidFill>
                <a:latin typeface="Gotham Book"/>
                <a:cs typeface="Gotham Book"/>
              </a:rPr>
              <a:t>$1.5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billion.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deductible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endParaRPr sz="1100" dirty="0">
              <a:latin typeface="Gotham Book"/>
              <a:cs typeface="Gotham Book"/>
            </a:endParaRPr>
          </a:p>
          <a:p>
            <a:pPr marL="12700">
              <a:lnSpc>
                <a:spcPts val="1180"/>
              </a:lnSpc>
            </a:pP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$500,000</a:t>
            </a:r>
            <a:r>
              <a:rPr sz="1100" b="0" spc="-2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per</a:t>
            </a:r>
            <a:r>
              <a:rPr sz="1100" b="0" spc="-2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occurrence.</a:t>
            </a:r>
            <a:endParaRPr sz="1100" dirty="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100" b="1" spc="-35" dirty="0">
                <a:solidFill>
                  <a:srgbClr val="231F20"/>
                </a:solidFill>
                <a:latin typeface="Gotham Bold"/>
                <a:cs typeface="Gotham Bold"/>
              </a:rPr>
              <a:t>Cost </a:t>
            </a:r>
            <a:r>
              <a:rPr sz="1100" b="1" spc="-30" dirty="0">
                <a:solidFill>
                  <a:srgbClr val="231F20"/>
                </a:solidFill>
                <a:latin typeface="Gotham Bold"/>
                <a:cs typeface="Gotham Bold"/>
              </a:rPr>
              <a:t>of</a:t>
            </a:r>
            <a:r>
              <a:rPr sz="1100" b="1" spc="-3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100" b="1" spc="-30" dirty="0">
                <a:solidFill>
                  <a:srgbClr val="231F20"/>
                </a:solidFill>
                <a:latin typeface="Gotham Bold"/>
                <a:cs typeface="Gotham Bold"/>
              </a:rPr>
              <a:t>risk transfer:</a:t>
            </a:r>
            <a:r>
              <a:rPr sz="1100" b="1" spc="-3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100" b="1" spc="-30" dirty="0">
                <a:solidFill>
                  <a:srgbClr val="231F20"/>
                </a:solidFill>
                <a:latin typeface="Gotham Bold"/>
                <a:cs typeface="Gotham Bold"/>
              </a:rPr>
              <a:t>$4,829,073</a:t>
            </a:r>
            <a:endParaRPr sz="1100" dirty="0">
              <a:latin typeface="Gotham Bold"/>
              <a:cs typeface="Gotham Bold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72693" y="540004"/>
            <a:ext cx="899794" cy="275590"/>
          </a:xfrm>
          <a:custGeom>
            <a:avLst/>
            <a:gdLst/>
            <a:ahLst/>
            <a:cxnLst/>
            <a:rect l="l" t="t" r="r" b="b"/>
            <a:pathLst>
              <a:path w="899795" h="275590">
                <a:moveTo>
                  <a:pt x="899706" y="0"/>
                </a:moveTo>
                <a:lnTo>
                  <a:pt x="0" y="0"/>
                </a:lnTo>
                <a:lnTo>
                  <a:pt x="0" y="275094"/>
                </a:lnTo>
                <a:lnTo>
                  <a:pt x="899706" y="275094"/>
                </a:lnTo>
                <a:lnTo>
                  <a:pt x="899706" y="0"/>
                </a:lnTo>
                <a:close/>
              </a:path>
            </a:pathLst>
          </a:custGeom>
          <a:solidFill>
            <a:srgbClr val="204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04000" y="583459"/>
            <a:ext cx="14668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0" spc="15" dirty="0">
                <a:solidFill>
                  <a:srgbClr val="FFFFFF"/>
                </a:solidFill>
                <a:latin typeface="Gotham Book"/>
                <a:cs typeface="Gotham Book"/>
              </a:rPr>
              <a:t>15</a:t>
            </a:r>
            <a:endParaRPr sz="950">
              <a:latin typeface="Gotham Book"/>
              <a:cs typeface="Gotham Book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40004"/>
            <a:ext cx="2898140" cy="275590"/>
          </a:xfrm>
          <a:custGeom>
            <a:avLst/>
            <a:gdLst/>
            <a:ahLst/>
            <a:cxnLst/>
            <a:rect l="l" t="t" r="r" b="b"/>
            <a:pathLst>
              <a:path w="2898140" h="275590">
                <a:moveTo>
                  <a:pt x="2898000" y="0"/>
                </a:moveTo>
                <a:lnTo>
                  <a:pt x="0" y="0"/>
                </a:lnTo>
                <a:lnTo>
                  <a:pt x="0" y="275094"/>
                </a:lnTo>
                <a:lnTo>
                  <a:pt x="2898000" y="275094"/>
                </a:lnTo>
                <a:lnTo>
                  <a:pt x="289800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300" y="611509"/>
            <a:ext cx="1094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231F20"/>
                </a:solidFill>
                <a:latin typeface="Gotham Bold"/>
                <a:cs typeface="Gotham Bold"/>
              </a:rPr>
              <a:t>ANNUAL</a:t>
            </a:r>
            <a:r>
              <a:rPr sz="700" b="1" spc="-4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1" spc="-5" dirty="0">
                <a:solidFill>
                  <a:srgbClr val="231F20"/>
                </a:solidFill>
                <a:latin typeface="Gotham Bold"/>
                <a:cs typeface="Gotham Bold"/>
              </a:rPr>
              <a:t>REPORT</a:t>
            </a:r>
            <a:r>
              <a:rPr sz="700" b="1" spc="-4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0" spc="5" dirty="0">
                <a:solidFill>
                  <a:srgbClr val="231F20"/>
                </a:solidFill>
                <a:latin typeface="Gotham Book"/>
                <a:cs typeface="Gotham Book"/>
              </a:rPr>
              <a:t>2021</a:t>
            </a:r>
            <a:endParaRPr sz="700">
              <a:latin typeface="Gotham Book"/>
              <a:cs typeface="Gotham Book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8000" y="540004"/>
            <a:ext cx="3975100" cy="275590"/>
          </a:xfrm>
          <a:custGeom>
            <a:avLst/>
            <a:gdLst/>
            <a:ahLst/>
            <a:cxnLst/>
            <a:rect l="l" t="t" r="r" b="b"/>
            <a:pathLst>
              <a:path w="3975100" h="275590">
                <a:moveTo>
                  <a:pt x="3974706" y="0"/>
                </a:moveTo>
                <a:lnTo>
                  <a:pt x="0" y="0"/>
                </a:lnTo>
                <a:lnTo>
                  <a:pt x="0" y="275094"/>
                </a:lnTo>
                <a:lnTo>
                  <a:pt x="3974706" y="275094"/>
                </a:lnTo>
                <a:lnTo>
                  <a:pt x="397470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29090" y="611509"/>
            <a:ext cx="15405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OFFICE</a:t>
            </a:r>
            <a:r>
              <a:rPr sz="700" b="0" spc="-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700" b="0" spc="18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RISK</a:t>
            </a:r>
            <a:r>
              <a:rPr sz="700" b="0" spc="-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MANAGEMENT</a:t>
            </a:r>
            <a:endParaRPr sz="7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9037" y="1034261"/>
            <a:ext cx="5780405" cy="7213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</a:pPr>
            <a:r>
              <a:rPr sz="2400" b="1" spc="-35" dirty="0">
                <a:solidFill>
                  <a:srgbClr val="0456A5"/>
                </a:solidFill>
                <a:latin typeface="Gotham Bold"/>
                <a:cs typeface="Gotham Bold"/>
              </a:rPr>
              <a:t>F</a:t>
            </a:r>
            <a:r>
              <a:rPr sz="2400" b="1" spc="-150" dirty="0">
                <a:solidFill>
                  <a:srgbClr val="0456A5"/>
                </a:solidFill>
                <a:latin typeface="Gotham Bold"/>
                <a:cs typeface="Gotham Bold"/>
              </a:rPr>
              <a:t>Y</a:t>
            </a:r>
            <a:r>
              <a:rPr sz="2400" b="1" spc="-95" dirty="0">
                <a:solidFill>
                  <a:srgbClr val="0456A5"/>
                </a:solidFill>
                <a:latin typeface="Gotham Bold"/>
                <a:cs typeface="Gotham Bold"/>
              </a:rPr>
              <a:t>2</a:t>
            </a: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2</a:t>
            </a:r>
            <a:r>
              <a:rPr sz="2400" b="1" spc="-114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75" dirty="0">
                <a:solidFill>
                  <a:srgbClr val="0456A5"/>
                </a:solidFill>
                <a:latin typeface="Gotham Bold"/>
                <a:cs typeface="Gotham Bold"/>
              </a:rPr>
              <a:t>E</a:t>
            </a:r>
            <a:r>
              <a:rPr sz="2400" b="1" spc="-190" dirty="0">
                <a:solidFill>
                  <a:srgbClr val="0456A5"/>
                </a:solidFill>
                <a:latin typeface="Gotham Bold"/>
                <a:cs typeface="Gotham Bold"/>
              </a:rPr>
              <a:t>X</a:t>
            </a:r>
            <a:r>
              <a:rPr sz="2400" b="1" spc="-110" dirty="0">
                <a:solidFill>
                  <a:srgbClr val="0456A5"/>
                </a:solidFill>
                <a:latin typeface="Gotham Bold"/>
                <a:cs typeface="Gotham Bold"/>
              </a:rPr>
              <a:t>C</a:t>
            </a:r>
            <a:r>
              <a:rPr sz="2400" b="1" spc="-80" dirty="0">
                <a:solidFill>
                  <a:srgbClr val="0456A5"/>
                </a:solidFill>
                <a:latin typeface="Gotham Bold"/>
                <a:cs typeface="Gotham Bold"/>
              </a:rPr>
              <a:t>E</a:t>
            </a:r>
            <a:r>
              <a:rPr sz="2400" b="1" spc="-100" dirty="0">
                <a:solidFill>
                  <a:srgbClr val="0456A5"/>
                </a:solidFill>
                <a:latin typeface="Gotham Bold"/>
                <a:cs typeface="Gotham Bold"/>
              </a:rPr>
              <a:t>S</a:t>
            </a: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S</a:t>
            </a:r>
            <a:r>
              <a:rPr sz="2400" b="1" spc="-114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90" dirty="0">
                <a:solidFill>
                  <a:srgbClr val="0456A5"/>
                </a:solidFill>
                <a:latin typeface="Gotham Bold"/>
                <a:cs typeface="Gotham Bold"/>
              </a:rPr>
              <a:t>I</a:t>
            </a:r>
            <a:r>
              <a:rPr sz="2400" b="1" spc="-80" dirty="0">
                <a:solidFill>
                  <a:srgbClr val="0456A5"/>
                </a:solidFill>
                <a:latin typeface="Gotham Bold"/>
                <a:cs typeface="Gotham Bold"/>
              </a:rPr>
              <a:t>N</a:t>
            </a:r>
            <a:r>
              <a:rPr sz="2400" b="1" spc="-85" dirty="0">
                <a:solidFill>
                  <a:srgbClr val="0456A5"/>
                </a:solidFill>
                <a:latin typeface="Gotham Bold"/>
                <a:cs typeface="Gotham Bold"/>
              </a:rPr>
              <a:t>S</a:t>
            </a:r>
            <a:r>
              <a:rPr sz="2400" b="1" spc="-75" dirty="0">
                <a:solidFill>
                  <a:srgbClr val="0456A5"/>
                </a:solidFill>
                <a:latin typeface="Gotham Bold"/>
                <a:cs typeface="Gotham Bold"/>
              </a:rPr>
              <a:t>U</a:t>
            </a:r>
            <a:r>
              <a:rPr sz="2400" b="1" spc="-45" dirty="0">
                <a:solidFill>
                  <a:srgbClr val="0456A5"/>
                </a:solidFill>
                <a:latin typeface="Gotham Bold"/>
                <a:cs typeface="Gotham Bold"/>
              </a:rPr>
              <a:t>R</a:t>
            </a:r>
            <a:r>
              <a:rPr sz="2400" b="1" spc="-105" dirty="0">
                <a:solidFill>
                  <a:srgbClr val="0456A5"/>
                </a:solidFill>
                <a:latin typeface="Gotham Bold"/>
                <a:cs typeface="Gotham Bold"/>
              </a:rPr>
              <a:t>A</a:t>
            </a:r>
            <a:r>
              <a:rPr sz="2400" b="1" spc="-85" dirty="0">
                <a:solidFill>
                  <a:srgbClr val="0456A5"/>
                </a:solidFill>
                <a:latin typeface="Gotham Bold"/>
                <a:cs typeface="Gotham Bold"/>
              </a:rPr>
              <a:t>N</a:t>
            </a:r>
            <a:r>
              <a:rPr sz="2400" b="1" spc="-110" dirty="0">
                <a:solidFill>
                  <a:srgbClr val="0456A5"/>
                </a:solidFill>
                <a:latin typeface="Gotham Bold"/>
                <a:cs typeface="Gotham Bold"/>
              </a:rPr>
              <a:t>C</a:t>
            </a: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E</a:t>
            </a:r>
            <a:r>
              <a:rPr sz="2400" b="1" spc="-114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100" dirty="0">
                <a:solidFill>
                  <a:srgbClr val="0456A5"/>
                </a:solidFill>
                <a:latin typeface="Gotham Bold"/>
                <a:cs typeface="Gotham Bold"/>
              </a:rPr>
              <a:t>C</a:t>
            </a:r>
            <a:r>
              <a:rPr sz="2400" b="1" spc="-105" dirty="0">
                <a:solidFill>
                  <a:srgbClr val="0456A5"/>
                </a:solidFill>
                <a:latin typeface="Gotham Bold"/>
                <a:cs typeface="Gotham Bold"/>
              </a:rPr>
              <a:t>A</a:t>
            </a:r>
            <a:r>
              <a:rPr sz="2400" b="1" spc="-80" dirty="0">
                <a:solidFill>
                  <a:srgbClr val="0456A5"/>
                </a:solidFill>
                <a:latin typeface="Gotham Bold"/>
                <a:cs typeface="Gotham Bold"/>
              </a:rPr>
              <a:t>R</a:t>
            </a:r>
            <a:r>
              <a:rPr sz="2400" b="1" spc="-90" dirty="0">
                <a:solidFill>
                  <a:srgbClr val="0456A5"/>
                </a:solidFill>
                <a:latin typeface="Gotham Bold"/>
                <a:cs typeface="Gotham Bold"/>
              </a:rPr>
              <a:t>RI</a:t>
            </a: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E</a:t>
            </a:r>
            <a:r>
              <a:rPr sz="2400" b="1" spc="-95" dirty="0">
                <a:solidFill>
                  <a:srgbClr val="0456A5"/>
                </a:solidFill>
                <a:latin typeface="Gotham Bold"/>
                <a:cs typeface="Gotham Bold"/>
              </a:rPr>
              <a:t>R</a:t>
            </a:r>
            <a:r>
              <a:rPr sz="2400" b="1" spc="-45" dirty="0">
                <a:solidFill>
                  <a:srgbClr val="0456A5"/>
                </a:solidFill>
                <a:latin typeface="Gotham Bold"/>
                <a:cs typeface="Gotham Bold"/>
              </a:rPr>
              <a:t>S  </a:t>
            </a:r>
            <a:r>
              <a:rPr sz="2400" b="1" spc="-105" dirty="0">
                <a:solidFill>
                  <a:srgbClr val="0456A5"/>
                </a:solidFill>
                <a:latin typeface="Gotham Bold"/>
                <a:cs typeface="Gotham Bold"/>
              </a:rPr>
              <a:t>A</a:t>
            </a:r>
            <a:r>
              <a:rPr sz="2400" b="1" spc="-75" dirty="0">
                <a:solidFill>
                  <a:srgbClr val="0456A5"/>
                </a:solidFill>
                <a:latin typeface="Gotham Bold"/>
                <a:cs typeface="Gotham Bold"/>
              </a:rPr>
              <a:t>N</a:t>
            </a: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D</a:t>
            </a:r>
            <a:r>
              <a:rPr sz="2400" b="1" spc="-114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160" dirty="0">
                <a:solidFill>
                  <a:srgbClr val="0456A5"/>
                </a:solidFill>
                <a:latin typeface="Gotham Bold"/>
                <a:cs typeface="Gotham Bold"/>
              </a:rPr>
              <a:t>C</a:t>
            </a:r>
            <a:r>
              <a:rPr sz="2400" b="1" spc="-120" dirty="0">
                <a:solidFill>
                  <a:srgbClr val="0456A5"/>
                </a:solidFill>
                <a:latin typeface="Gotham Bold"/>
                <a:cs typeface="Gotham Bold"/>
              </a:rPr>
              <a:t>O</a:t>
            </a:r>
            <a:r>
              <a:rPr sz="2400" b="1" spc="-100" dirty="0">
                <a:solidFill>
                  <a:srgbClr val="0456A5"/>
                </a:solidFill>
                <a:latin typeface="Gotham Bold"/>
                <a:cs typeface="Gotham Bold"/>
              </a:rPr>
              <a:t>ST</a:t>
            </a: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S</a:t>
            </a:r>
            <a:endParaRPr sz="2400">
              <a:latin typeface="Gotham Bold"/>
              <a:cs typeface="Gotham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9337" y="2099677"/>
            <a:ext cx="6893559" cy="59016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30" dirty="0">
                <a:solidFill>
                  <a:srgbClr val="0456A5"/>
                </a:solidFill>
                <a:latin typeface="Gotham Bold"/>
                <a:cs typeface="Gotham Bold"/>
              </a:rPr>
              <a:t>Medical Professional/ </a:t>
            </a:r>
            <a:r>
              <a:rPr sz="1100" b="1" spc="-25" dirty="0">
                <a:solidFill>
                  <a:srgbClr val="0456A5"/>
                </a:solidFill>
                <a:latin typeface="Gotham Bold"/>
                <a:cs typeface="Gotham Bold"/>
              </a:rPr>
              <a:t>Hospital</a:t>
            </a:r>
            <a:r>
              <a:rPr sz="1100" b="1" spc="-30" dirty="0">
                <a:solidFill>
                  <a:srgbClr val="0456A5"/>
                </a:solidFill>
                <a:latin typeface="Gotham Bold"/>
                <a:cs typeface="Gotham Bold"/>
              </a:rPr>
              <a:t> Professional</a:t>
            </a:r>
            <a:endParaRPr sz="1100" dirty="0">
              <a:latin typeface="Gotham Bold"/>
              <a:cs typeface="Gotham Bold"/>
            </a:endParaRPr>
          </a:p>
          <a:p>
            <a:pPr marL="12700" marR="176530">
              <a:lnSpc>
                <a:spcPts val="1200"/>
              </a:lnSpc>
              <a:spcBef>
                <a:spcPts val="1220"/>
              </a:spcBef>
            </a:pPr>
            <a:r>
              <a:rPr sz="1100" b="0" spc="-25" dirty="0">
                <a:solidFill>
                  <a:srgbClr val="231F20"/>
                </a:solidFill>
                <a:latin typeface="Gotham Book"/>
                <a:cs typeface="Gotham Book"/>
              </a:rPr>
              <a:t>Total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limits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liability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purchased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are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$95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above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self-insured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retention,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with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Berkley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providing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$15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Sompo,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Medical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Protective,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Markel,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TDC,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Arch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Specialty,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CapSpecialty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provide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remaining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$80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liability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coverage.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Defense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costs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are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not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included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within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layers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commercial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coverage.</a:t>
            </a:r>
            <a:endParaRPr sz="1100" dirty="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100" b="1" spc="-35" dirty="0">
                <a:solidFill>
                  <a:srgbClr val="231F20"/>
                </a:solidFill>
                <a:latin typeface="Gotham Bold"/>
                <a:cs typeface="Gotham Bold"/>
              </a:rPr>
              <a:t>Cost</a:t>
            </a:r>
            <a:r>
              <a:rPr sz="1100" b="1" spc="-30" dirty="0">
                <a:solidFill>
                  <a:srgbClr val="231F20"/>
                </a:solidFill>
                <a:latin typeface="Gotham Bold"/>
                <a:cs typeface="Gotham Bold"/>
              </a:rPr>
              <a:t> of risk</a:t>
            </a:r>
            <a:r>
              <a:rPr sz="1100" b="1" spc="-2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100" b="1" spc="-30" dirty="0">
                <a:solidFill>
                  <a:srgbClr val="231F20"/>
                </a:solidFill>
                <a:latin typeface="Gotham Bold"/>
                <a:cs typeface="Gotham Bold"/>
              </a:rPr>
              <a:t>transfer: </a:t>
            </a:r>
            <a:r>
              <a:rPr sz="1100" b="1" spc="-25" dirty="0">
                <a:solidFill>
                  <a:srgbClr val="231F20"/>
                </a:solidFill>
                <a:latin typeface="Gotham Bold"/>
                <a:cs typeface="Gotham Bold"/>
              </a:rPr>
              <a:t>$3,631,300</a:t>
            </a:r>
            <a:endParaRPr sz="1100" dirty="0">
              <a:latin typeface="Gotham Bold"/>
              <a:cs typeface="Gotham Bold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100" b="1" spc="-30" dirty="0">
                <a:solidFill>
                  <a:srgbClr val="0456A5"/>
                </a:solidFill>
                <a:latin typeface="Gotham Bold"/>
                <a:cs typeface="Gotham Bold"/>
              </a:rPr>
              <a:t>Medical</a:t>
            </a:r>
            <a:r>
              <a:rPr sz="1100" b="1" spc="-25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1100" b="1" spc="-30" dirty="0">
                <a:solidFill>
                  <a:srgbClr val="0456A5"/>
                </a:solidFill>
                <a:latin typeface="Gotham Bold"/>
                <a:cs typeface="Gotham Bold"/>
              </a:rPr>
              <a:t>Professional/Hospital</a:t>
            </a:r>
            <a:r>
              <a:rPr sz="1100" b="1" spc="-20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1100" b="1" spc="-30" dirty="0">
                <a:solidFill>
                  <a:srgbClr val="0456A5"/>
                </a:solidFill>
                <a:latin typeface="Gotham Bold"/>
                <a:cs typeface="Gotham Bold"/>
              </a:rPr>
              <a:t>Professional</a:t>
            </a:r>
            <a:r>
              <a:rPr sz="1100" b="1" spc="-20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1100" b="1" spc="-25" dirty="0">
                <a:solidFill>
                  <a:srgbClr val="0456A5"/>
                </a:solidFill>
                <a:latin typeface="Gotham Bold"/>
                <a:cs typeface="Gotham Bold"/>
              </a:rPr>
              <a:t>“Offsite”</a:t>
            </a:r>
            <a:endParaRPr sz="1100" dirty="0">
              <a:latin typeface="Gotham Bold"/>
              <a:cs typeface="Gotham Bold"/>
            </a:endParaRPr>
          </a:p>
          <a:p>
            <a:pPr marL="12700" marR="5080">
              <a:lnSpc>
                <a:spcPts val="1200"/>
              </a:lnSpc>
              <a:spcBef>
                <a:spcPts val="1220"/>
              </a:spcBef>
            </a:pP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FY2022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we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purchased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excess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coverage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from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Ascot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Medpro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$15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over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retention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limit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$1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dollars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UIC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College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Medicine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Physicians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practicing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facilities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not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owned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or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operated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by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“system”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or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University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Illinois.</a:t>
            </a:r>
            <a:endParaRPr sz="1100" dirty="0">
              <a:latin typeface="Gotham Book"/>
              <a:cs typeface="Gotham Book"/>
            </a:endParaRPr>
          </a:p>
          <a:p>
            <a:pPr marL="12700" marR="4565015">
              <a:lnSpc>
                <a:spcPts val="2400"/>
              </a:lnSpc>
              <a:spcBef>
                <a:spcPts val="240"/>
              </a:spcBef>
            </a:pPr>
            <a:r>
              <a:rPr sz="1100" b="1" spc="-35" dirty="0">
                <a:solidFill>
                  <a:srgbClr val="231F20"/>
                </a:solidFill>
                <a:latin typeface="Gotham Bold"/>
                <a:cs typeface="Gotham Bold"/>
              </a:rPr>
              <a:t>Cost </a:t>
            </a:r>
            <a:r>
              <a:rPr sz="1100" b="1" spc="-30" dirty="0">
                <a:solidFill>
                  <a:srgbClr val="231F20"/>
                </a:solidFill>
                <a:latin typeface="Gotham Bold"/>
                <a:cs typeface="Gotham Bold"/>
              </a:rPr>
              <a:t>of risk transfer: </a:t>
            </a:r>
            <a:r>
              <a:rPr sz="1100" b="1" spc="-25" dirty="0">
                <a:solidFill>
                  <a:srgbClr val="231F20"/>
                </a:solidFill>
                <a:latin typeface="Gotham Bold"/>
                <a:cs typeface="Gotham Bold"/>
              </a:rPr>
              <a:t>$1,632,000 </a:t>
            </a:r>
            <a:r>
              <a:rPr sz="1100" b="1" spc="-34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endParaRPr lang="en-US" sz="1100" b="1" spc="-345" dirty="0">
              <a:solidFill>
                <a:srgbClr val="231F20"/>
              </a:solidFill>
              <a:latin typeface="Gotham Bold"/>
              <a:cs typeface="Gotham Bold"/>
            </a:endParaRPr>
          </a:p>
          <a:p>
            <a:pPr marL="12700" marR="4565015">
              <a:lnSpc>
                <a:spcPts val="2400"/>
              </a:lnSpc>
              <a:spcBef>
                <a:spcPts val="240"/>
              </a:spcBef>
            </a:pPr>
            <a:r>
              <a:rPr lang="en-US" sz="1100" b="1" spc="-30" dirty="0">
                <a:solidFill>
                  <a:srgbClr val="0456A5"/>
                </a:solidFill>
                <a:latin typeface="Gotham Bold"/>
                <a:cs typeface="Gotham Bold"/>
              </a:rPr>
              <a:t>Public</a:t>
            </a:r>
            <a:r>
              <a:rPr lang="en-US" sz="1100" b="1" spc="-35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1100" b="1" spc="-25" dirty="0">
                <a:solidFill>
                  <a:srgbClr val="0456A5"/>
                </a:solidFill>
                <a:latin typeface="Gotham Bold"/>
                <a:cs typeface="Gotham Bold"/>
              </a:rPr>
              <a:t>and</a:t>
            </a:r>
            <a:r>
              <a:rPr sz="1100" b="1" spc="-35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1100" b="1" spc="-30" dirty="0">
                <a:solidFill>
                  <a:srgbClr val="0456A5"/>
                </a:solidFill>
                <a:latin typeface="Gotham Bold"/>
                <a:cs typeface="Gotham Bold"/>
              </a:rPr>
              <a:t>Board</a:t>
            </a:r>
            <a:r>
              <a:rPr sz="1100" b="1" spc="-35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1100" b="1" spc="-25" dirty="0">
                <a:solidFill>
                  <a:srgbClr val="0456A5"/>
                </a:solidFill>
                <a:latin typeface="Gotham Bold"/>
                <a:cs typeface="Gotham Bold"/>
              </a:rPr>
              <a:t>Legal</a:t>
            </a:r>
            <a:r>
              <a:rPr sz="1100" b="1" spc="-35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1100" b="1" spc="-30" dirty="0">
                <a:solidFill>
                  <a:srgbClr val="0456A5"/>
                </a:solidFill>
                <a:latin typeface="Gotham Bold"/>
                <a:cs typeface="Gotham Bold"/>
              </a:rPr>
              <a:t>Liability</a:t>
            </a:r>
            <a:endParaRPr sz="1100" dirty="0">
              <a:latin typeface="Gotham Bold"/>
              <a:cs typeface="Gotham Bold"/>
            </a:endParaRPr>
          </a:p>
          <a:p>
            <a:pPr marL="12700" marR="203835">
              <a:lnSpc>
                <a:spcPts val="1200"/>
              </a:lnSpc>
              <a:spcBef>
                <a:spcPts val="960"/>
              </a:spcBef>
            </a:pP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FY2022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system’s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commercial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excess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purchased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through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United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Educators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Insurance.</a:t>
            </a:r>
            <a:r>
              <a:rPr sz="1100" b="0" spc="2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Public</a:t>
            </a:r>
            <a:r>
              <a:rPr sz="1100" b="0" spc="3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Liability</a:t>
            </a:r>
            <a:r>
              <a:rPr sz="1100" b="0" spc="2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-</a:t>
            </a:r>
            <a:r>
              <a:rPr sz="1100" b="0" spc="3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$30,000,000.</a:t>
            </a:r>
            <a:r>
              <a:rPr sz="1100" b="0" spc="2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Defense</a:t>
            </a:r>
            <a:r>
              <a:rPr sz="1100" b="0" spc="3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costs</a:t>
            </a:r>
            <a:r>
              <a:rPr sz="1100" b="0" spc="2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are</a:t>
            </a:r>
            <a:r>
              <a:rPr sz="1100" b="0" spc="3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included</a:t>
            </a:r>
            <a:r>
              <a:rPr sz="1100" b="0" spc="2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within</a:t>
            </a:r>
            <a:r>
              <a:rPr sz="1100" b="0" spc="3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each</a:t>
            </a:r>
            <a:r>
              <a:rPr sz="1100" b="0" spc="2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policy’s</a:t>
            </a:r>
            <a:r>
              <a:rPr sz="1100" b="0" spc="3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limit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liability.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Legal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Liability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-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$30,000,000.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Defense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costs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are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included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within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each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policy’s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limit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liability.</a:t>
            </a:r>
            <a:endParaRPr sz="1100" dirty="0">
              <a:latin typeface="Gotham Book"/>
              <a:cs typeface="Gotham Book"/>
            </a:endParaRPr>
          </a:p>
          <a:p>
            <a:pPr marL="12700" marR="4239260">
              <a:lnSpc>
                <a:spcPts val="2400"/>
              </a:lnSpc>
              <a:spcBef>
                <a:spcPts val="240"/>
              </a:spcBef>
            </a:pPr>
            <a:r>
              <a:rPr sz="1100" b="1" spc="-35" dirty="0">
                <a:solidFill>
                  <a:srgbClr val="231F20"/>
                </a:solidFill>
                <a:latin typeface="Gotham Bold"/>
                <a:cs typeface="Gotham Bold"/>
              </a:rPr>
              <a:t>Cost</a:t>
            </a:r>
            <a:r>
              <a:rPr sz="1100" b="1" spc="-30" dirty="0">
                <a:solidFill>
                  <a:srgbClr val="231F20"/>
                </a:solidFill>
                <a:latin typeface="Gotham Bold"/>
                <a:cs typeface="Gotham Bold"/>
              </a:rPr>
              <a:t> of risk transfer: </a:t>
            </a:r>
            <a:r>
              <a:rPr sz="1100" b="1" spc="-25" dirty="0">
                <a:solidFill>
                  <a:srgbClr val="231F20"/>
                </a:solidFill>
                <a:latin typeface="Gotham Bold"/>
                <a:cs typeface="Gotham Bold"/>
              </a:rPr>
              <a:t>$2,358,195 </a:t>
            </a:r>
            <a:r>
              <a:rPr sz="1100" b="1" spc="-2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endParaRPr lang="en-US" sz="1100" b="1" spc="-20" dirty="0">
              <a:solidFill>
                <a:srgbClr val="231F20"/>
              </a:solidFill>
              <a:latin typeface="Gotham Bold"/>
              <a:cs typeface="Gotham Bold"/>
            </a:endParaRPr>
          </a:p>
          <a:p>
            <a:pPr marL="12700" marR="4239260">
              <a:lnSpc>
                <a:spcPts val="2400"/>
              </a:lnSpc>
              <a:spcBef>
                <a:spcPts val="240"/>
              </a:spcBef>
            </a:pPr>
            <a:r>
              <a:rPr sz="1100" b="1" spc="-35" dirty="0">
                <a:solidFill>
                  <a:srgbClr val="0456A5"/>
                </a:solidFill>
                <a:latin typeface="Gotham Bold"/>
                <a:cs typeface="Gotham Bold"/>
              </a:rPr>
              <a:t>Cyber</a:t>
            </a:r>
            <a:r>
              <a:rPr sz="1100" b="1" spc="-30" dirty="0">
                <a:solidFill>
                  <a:srgbClr val="0456A5"/>
                </a:solidFill>
                <a:latin typeface="Gotham Bold"/>
                <a:cs typeface="Gotham Bold"/>
              </a:rPr>
              <a:t> Liability</a:t>
            </a:r>
            <a:r>
              <a:rPr sz="1100" b="1" spc="-25" dirty="0">
                <a:solidFill>
                  <a:srgbClr val="0456A5"/>
                </a:solidFill>
                <a:latin typeface="Gotham Bold"/>
                <a:cs typeface="Gotham Bold"/>
              </a:rPr>
              <a:t> and </a:t>
            </a:r>
            <a:r>
              <a:rPr sz="1100" b="1" spc="-30" dirty="0">
                <a:solidFill>
                  <a:srgbClr val="0456A5"/>
                </a:solidFill>
                <a:latin typeface="Gotham Bold"/>
                <a:cs typeface="Gotham Bold"/>
              </a:rPr>
              <a:t>Breach</a:t>
            </a:r>
            <a:r>
              <a:rPr sz="1100" b="1" spc="-25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1100" b="1" spc="-30" dirty="0">
                <a:solidFill>
                  <a:srgbClr val="0456A5"/>
                </a:solidFill>
                <a:latin typeface="Gotham Bold"/>
                <a:cs typeface="Gotham Bold"/>
              </a:rPr>
              <a:t>Response</a:t>
            </a:r>
            <a:endParaRPr sz="1100" dirty="0">
              <a:latin typeface="Gotham Bold"/>
              <a:cs typeface="Gotham Bold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FY2022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Cyber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Liability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Breach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Response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purchased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through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AIG/Axis.</a:t>
            </a:r>
            <a:endParaRPr sz="1100" dirty="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 dirty="0">
              <a:latin typeface="Gotham Book"/>
              <a:cs typeface="Gotham Book"/>
            </a:endParaRPr>
          </a:p>
          <a:p>
            <a:pPr marL="12700" marR="14604">
              <a:lnSpc>
                <a:spcPts val="1200"/>
              </a:lnSpc>
            </a:pPr>
            <a:r>
              <a:rPr sz="1100" b="1" spc="-35" dirty="0">
                <a:solidFill>
                  <a:srgbClr val="231F20"/>
                </a:solidFill>
                <a:latin typeface="Gotham Bold"/>
                <a:cs typeface="Gotham Bold"/>
              </a:rPr>
              <a:t>Cost</a:t>
            </a:r>
            <a:r>
              <a:rPr sz="1100" b="1" spc="-30" dirty="0">
                <a:solidFill>
                  <a:srgbClr val="231F20"/>
                </a:solidFill>
                <a:latin typeface="Gotham Bold"/>
                <a:cs typeface="Gotham Bold"/>
              </a:rPr>
              <a:t> of</a:t>
            </a:r>
            <a:r>
              <a:rPr sz="1100" b="1" spc="-2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100" b="1" spc="-30" dirty="0">
                <a:solidFill>
                  <a:srgbClr val="231F20"/>
                </a:solidFill>
                <a:latin typeface="Gotham Bold"/>
                <a:cs typeface="Gotham Bold"/>
              </a:rPr>
              <a:t>risk</a:t>
            </a:r>
            <a:r>
              <a:rPr sz="1100" b="1" spc="-2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100" b="1" spc="-30" dirty="0">
                <a:solidFill>
                  <a:srgbClr val="231F20"/>
                </a:solidFill>
                <a:latin typeface="Gotham Bold"/>
                <a:cs typeface="Gotham Bold"/>
              </a:rPr>
              <a:t>transfer: $395,452</a:t>
            </a:r>
            <a:r>
              <a:rPr sz="1100" b="1" spc="-2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100" b="1" spc="-30" dirty="0">
                <a:solidFill>
                  <a:srgbClr val="231F20"/>
                </a:solidFill>
                <a:latin typeface="Gotham Bold"/>
                <a:cs typeface="Gotham Bold"/>
              </a:rPr>
              <a:t>-</a:t>
            </a:r>
            <a:r>
              <a:rPr sz="1100" b="1" spc="-2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100" b="1" spc="-30" dirty="0">
                <a:solidFill>
                  <a:srgbClr val="231F20"/>
                </a:solidFill>
                <a:latin typeface="Gotham Bold"/>
                <a:cs typeface="Gotham Bold"/>
              </a:rPr>
              <a:t>Policy </a:t>
            </a:r>
            <a:r>
              <a:rPr sz="1100" b="1" spc="-35" dirty="0">
                <a:solidFill>
                  <a:srgbClr val="231F20"/>
                </a:solidFill>
                <a:latin typeface="Gotham Bold"/>
                <a:cs typeface="Gotham Bold"/>
              </a:rPr>
              <a:t>renews</a:t>
            </a:r>
            <a:r>
              <a:rPr sz="1100" b="1" spc="-2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100" b="1" spc="-20" dirty="0">
                <a:solidFill>
                  <a:srgbClr val="231F20"/>
                </a:solidFill>
                <a:latin typeface="Gotham Bold"/>
                <a:cs typeface="Gotham Bold"/>
              </a:rPr>
              <a:t>January</a:t>
            </a:r>
            <a:r>
              <a:rPr sz="1100" b="1" spc="-2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100" b="1" spc="-20" dirty="0">
                <a:solidFill>
                  <a:srgbClr val="231F20"/>
                </a:solidFill>
                <a:latin typeface="Gotham Bold"/>
                <a:cs typeface="Gotham Bold"/>
              </a:rPr>
              <a:t>1,</a:t>
            </a:r>
            <a:r>
              <a:rPr sz="1100" b="1" spc="-3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100" b="1" spc="-35" dirty="0">
                <a:solidFill>
                  <a:srgbClr val="231F20"/>
                </a:solidFill>
                <a:latin typeface="Gotham Bold"/>
                <a:cs typeface="Gotham Bold"/>
              </a:rPr>
              <a:t>2022</a:t>
            </a:r>
            <a:r>
              <a:rPr sz="1100" b="1" spc="-25" dirty="0">
                <a:solidFill>
                  <a:srgbClr val="231F20"/>
                </a:solidFill>
                <a:latin typeface="Gotham Bold"/>
                <a:cs typeface="Gotham Bold"/>
              </a:rPr>
              <a:t> and </a:t>
            </a:r>
            <a:r>
              <a:rPr sz="1100" b="1" spc="-40" dirty="0">
                <a:solidFill>
                  <a:srgbClr val="231F20"/>
                </a:solidFill>
                <a:latin typeface="Gotham Bold"/>
                <a:cs typeface="Gotham Bold"/>
              </a:rPr>
              <a:t>we</a:t>
            </a:r>
            <a:r>
              <a:rPr sz="1100" b="1" spc="-30" dirty="0">
                <a:solidFill>
                  <a:srgbClr val="231F20"/>
                </a:solidFill>
                <a:latin typeface="Gotham Bold"/>
                <a:cs typeface="Gotham Bold"/>
              </a:rPr>
              <a:t> expect</a:t>
            </a:r>
            <a:r>
              <a:rPr sz="1100" b="1" spc="-25" dirty="0">
                <a:solidFill>
                  <a:srgbClr val="231F20"/>
                </a:solidFill>
                <a:latin typeface="Gotham Bold"/>
                <a:cs typeface="Gotham Bold"/>
              </a:rPr>
              <a:t> an </a:t>
            </a:r>
            <a:r>
              <a:rPr sz="1100" b="1" spc="-30" dirty="0">
                <a:solidFill>
                  <a:srgbClr val="231F20"/>
                </a:solidFill>
                <a:latin typeface="Gotham Bold"/>
                <a:cs typeface="Gotham Bold"/>
              </a:rPr>
              <a:t>increase of</a:t>
            </a:r>
            <a:r>
              <a:rPr sz="1100" b="1" spc="-2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100" b="1" spc="-20" dirty="0">
                <a:solidFill>
                  <a:srgbClr val="231F20"/>
                </a:solidFill>
                <a:latin typeface="Gotham Bold"/>
                <a:cs typeface="Gotham Bold"/>
              </a:rPr>
              <a:t>35- </a:t>
            </a:r>
            <a:r>
              <a:rPr sz="1100" b="1" spc="-34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Gotham Bold"/>
                <a:cs typeface="Gotham Bold"/>
              </a:rPr>
              <a:t>50%</a:t>
            </a:r>
            <a:r>
              <a:rPr sz="1100" b="0" spc="-25" dirty="0">
                <a:solidFill>
                  <a:srgbClr val="231F20"/>
                </a:solidFill>
                <a:latin typeface="Gotham Book"/>
                <a:cs typeface="Gotham Book"/>
              </a:rPr>
              <a:t>.</a:t>
            </a:r>
            <a:endParaRPr sz="1100" dirty="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100" b="1" spc="-25" dirty="0">
                <a:solidFill>
                  <a:srgbClr val="0456A5"/>
                </a:solidFill>
                <a:latin typeface="Gotham Bold"/>
                <a:cs typeface="Gotham Bold"/>
              </a:rPr>
              <a:t>Property</a:t>
            </a:r>
            <a:r>
              <a:rPr sz="1100" b="1" spc="-65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1100" b="1" spc="-30" dirty="0">
                <a:solidFill>
                  <a:srgbClr val="0456A5"/>
                </a:solidFill>
                <a:latin typeface="Gotham Bold"/>
                <a:cs typeface="Gotham Bold"/>
              </a:rPr>
              <a:t>Insurance</a:t>
            </a:r>
            <a:endParaRPr sz="1100" dirty="0">
              <a:latin typeface="Gotham Bold"/>
              <a:cs typeface="Gotham Bold"/>
            </a:endParaRPr>
          </a:p>
          <a:p>
            <a:pPr marL="12700" marR="207645">
              <a:lnSpc>
                <a:spcPts val="1200"/>
              </a:lnSpc>
              <a:spcBef>
                <a:spcPts val="1220"/>
              </a:spcBef>
            </a:pP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FY2022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issued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Request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Proposal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Broker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awarded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contract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Alliant.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After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18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years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we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left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Midwestern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Higher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Education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Compact (MHEC)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program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and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joined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Alliant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Property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Program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(APIP)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better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policy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terms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premiums.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total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coverage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purchased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15" dirty="0">
                <a:solidFill>
                  <a:srgbClr val="231F20"/>
                </a:solidFill>
                <a:latin typeface="Gotham Book"/>
                <a:cs typeface="Gotham Book"/>
              </a:rPr>
              <a:t>$1.5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billion.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deductible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$500,000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per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occurrence.</a:t>
            </a:r>
            <a:endParaRPr sz="1100" dirty="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100" b="1" spc="-35" dirty="0">
                <a:solidFill>
                  <a:srgbClr val="231F20"/>
                </a:solidFill>
                <a:latin typeface="Gotham Bold"/>
                <a:cs typeface="Gotham Bold"/>
              </a:rPr>
              <a:t>Cost </a:t>
            </a:r>
            <a:r>
              <a:rPr sz="1100" b="1" spc="-30" dirty="0">
                <a:solidFill>
                  <a:srgbClr val="231F20"/>
                </a:solidFill>
                <a:latin typeface="Gotham Bold"/>
                <a:cs typeface="Gotham Bold"/>
              </a:rPr>
              <a:t>of</a:t>
            </a:r>
            <a:r>
              <a:rPr sz="1100" b="1" spc="-3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100" b="1" spc="-30" dirty="0">
                <a:solidFill>
                  <a:srgbClr val="231F20"/>
                </a:solidFill>
                <a:latin typeface="Gotham Bold"/>
                <a:cs typeface="Gotham Bold"/>
              </a:rPr>
              <a:t>risk transfer:</a:t>
            </a:r>
            <a:r>
              <a:rPr sz="1100" b="1" spc="-3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Gotham Bold"/>
                <a:cs typeface="Gotham Bold"/>
              </a:rPr>
              <a:t>$4,556,185</a:t>
            </a:r>
            <a:endParaRPr sz="1100" dirty="0">
              <a:latin typeface="Gotham Bold"/>
              <a:cs typeface="Gotham Bold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40004"/>
            <a:ext cx="899794" cy="275590"/>
          </a:xfrm>
          <a:custGeom>
            <a:avLst/>
            <a:gdLst/>
            <a:ahLst/>
            <a:cxnLst/>
            <a:rect l="l" t="t" r="r" b="b"/>
            <a:pathLst>
              <a:path w="899794" h="275590">
                <a:moveTo>
                  <a:pt x="899706" y="0"/>
                </a:moveTo>
                <a:lnTo>
                  <a:pt x="0" y="0"/>
                </a:lnTo>
                <a:lnTo>
                  <a:pt x="0" y="275094"/>
                </a:lnTo>
                <a:lnTo>
                  <a:pt x="899706" y="275094"/>
                </a:lnTo>
                <a:lnTo>
                  <a:pt x="899706" y="0"/>
                </a:lnTo>
                <a:close/>
              </a:path>
            </a:pathLst>
          </a:custGeom>
          <a:solidFill>
            <a:srgbClr val="204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8757" y="583459"/>
            <a:ext cx="15303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0" spc="20" dirty="0">
                <a:solidFill>
                  <a:srgbClr val="FFFFFF"/>
                </a:solidFill>
                <a:latin typeface="Gotham Book"/>
                <a:cs typeface="Gotham Book"/>
              </a:rPr>
              <a:t>16</a:t>
            </a:r>
            <a:endParaRPr sz="950">
              <a:latin typeface="Gotham Book"/>
              <a:cs typeface="Gotham Book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9706" y="540004"/>
            <a:ext cx="3093085" cy="275590"/>
          </a:xfrm>
          <a:custGeom>
            <a:avLst/>
            <a:gdLst/>
            <a:ahLst/>
            <a:cxnLst/>
            <a:rect l="l" t="t" r="r" b="b"/>
            <a:pathLst>
              <a:path w="3093085" h="275590">
                <a:moveTo>
                  <a:pt x="3092704" y="0"/>
                </a:moveTo>
                <a:lnTo>
                  <a:pt x="0" y="0"/>
                </a:lnTo>
                <a:lnTo>
                  <a:pt x="0" y="275094"/>
                </a:lnTo>
                <a:lnTo>
                  <a:pt x="3092704" y="275094"/>
                </a:lnTo>
                <a:lnTo>
                  <a:pt x="309270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03000" y="611509"/>
            <a:ext cx="1094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231F20"/>
                </a:solidFill>
                <a:latin typeface="Gotham Bold"/>
                <a:cs typeface="Gotham Bold"/>
              </a:rPr>
              <a:t>ANNUAL</a:t>
            </a:r>
            <a:r>
              <a:rPr sz="700" b="1" spc="-4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1" spc="-5" dirty="0">
                <a:solidFill>
                  <a:srgbClr val="231F20"/>
                </a:solidFill>
                <a:latin typeface="Gotham Bold"/>
                <a:cs typeface="Gotham Bold"/>
              </a:rPr>
              <a:t>REPORT</a:t>
            </a:r>
            <a:r>
              <a:rPr sz="700" b="1" spc="-4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0" spc="5" dirty="0">
                <a:solidFill>
                  <a:srgbClr val="231F20"/>
                </a:solidFill>
                <a:latin typeface="Gotham Book"/>
                <a:cs typeface="Gotham Book"/>
              </a:rPr>
              <a:t>2021</a:t>
            </a:r>
            <a:endParaRPr sz="700">
              <a:latin typeface="Gotham Book"/>
              <a:cs typeface="Gotham Book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92397" y="540004"/>
            <a:ext cx="3780154" cy="275590"/>
          </a:xfrm>
          <a:custGeom>
            <a:avLst/>
            <a:gdLst/>
            <a:ahLst/>
            <a:cxnLst/>
            <a:rect l="l" t="t" r="r" b="b"/>
            <a:pathLst>
              <a:path w="3780154" h="275590">
                <a:moveTo>
                  <a:pt x="3780002" y="0"/>
                </a:moveTo>
                <a:lnTo>
                  <a:pt x="0" y="0"/>
                </a:lnTo>
                <a:lnTo>
                  <a:pt x="0" y="275094"/>
                </a:lnTo>
                <a:lnTo>
                  <a:pt x="3780002" y="275094"/>
                </a:lnTo>
                <a:lnTo>
                  <a:pt x="378000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09966" y="611509"/>
            <a:ext cx="16370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0" spc="15" dirty="0">
                <a:solidFill>
                  <a:srgbClr val="231F20"/>
                </a:solidFill>
                <a:latin typeface="Gotham Book"/>
                <a:cs typeface="Gotham Book"/>
              </a:rPr>
              <a:t>UNIVERSITY</a:t>
            </a:r>
            <a:r>
              <a:rPr sz="700" b="0" spc="18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700" b="0" spc="-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ILLINOIS</a:t>
            </a:r>
            <a:r>
              <a:rPr sz="700" b="0" spc="-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endParaRPr sz="7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8030" y="7845647"/>
            <a:ext cx="2655834" cy="22127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7700" y="1237336"/>
            <a:ext cx="3435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0" dirty="0">
                <a:solidFill>
                  <a:srgbClr val="0456A5"/>
                </a:solidFill>
                <a:latin typeface="Gotham Bold"/>
                <a:cs typeface="Gotham Bold"/>
              </a:rPr>
              <a:t>G</a:t>
            </a:r>
            <a:r>
              <a:rPr sz="2400" b="1" spc="-140" dirty="0">
                <a:solidFill>
                  <a:srgbClr val="0456A5"/>
                </a:solidFill>
                <a:latin typeface="Gotham Bold"/>
                <a:cs typeface="Gotham Bold"/>
              </a:rPr>
              <a:t>L</a:t>
            </a:r>
            <a:r>
              <a:rPr sz="2400" b="1" spc="-120" dirty="0">
                <a:solidFill>
                  <a:srgbClr val="0456A5"/>
                </a:solidFill>
                <a:latin typeface="Gotham Bold"/>
                <a:cs typeface="Gotham Bold"/>
              </a:rPr>
              <a:t>O</a:t>
            </a:r>
            <a:r>
              <a:rPr sz="2400" b="1" spc="-100" dirty="0">
                <a:solidFill>
                  <a:srgbClr val="0456A5"/>
                </a:solidFill>
                <a:latin typeface="Gotham Bold"/>
                <a:cs typeface="Gotham Bold"/>
              </a:rPr>
              <a:t>S</a:t>
            </a:r>
            <a:r>
              <a:rPr sz="2400" b="1" spc="-135" dirty="0">
                <a:solidFill>
                  <a:srgbClr val="0456A5"/>
                </a:solidFill>
                <a:latin typeface="Gotham Bold"/>
                <a:cs typeface="Gotham Bold"/>
              </a:rPr>
              <a:t>S</a:t>
            </a:r>
            <a:r>
              <a:rPr sz="2400" b="1" spc="-105" dirty="0">
                <a:solidFill>
                  <a:srgbClr val="0456A5"/>
                </a:solidFill>
                <a:latin typeface="Gotham Bold"/>
                <a:cs typeface="Gotham Bold"/>
              </a:rPr>
              <a:t>A</a:t>
            </a:r>
            <a:r>
              <a:rPr sz="2400" b="1" spc="-160" dirty="0">
                <a:solidFill>
                  <a:srgbClr val="0456A5"/>
                </a:solidFill>
                <a:latin typeface="Gotham Bold"/>
                <a:cs typeface="Gotham Bold"/>
              </a:rPr>
              <a:t>R</a:t>
            </a: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Y</a:t>
            </a:r>
            <a:r>
              <a:rPr sz="2400" b="1" spc="-114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100" dirty="0">
                <a:solidFill>
                  <a:srgbClr val="0456A5"/>
                </a:solidFill>
                <a:latin typeface="Gotham Bold"/>
                <a:cs typeface="Gotham Bold"/>
              </a:rPr>
              <a:t>O</a:t>
            </a:r>
            <a:r>
              <a:rPr sz="2400" b="1" spc="-60" dirty="0">
                <a:solidFill>
                  <a:srgbClr val="0456A5"/>
                </a:solidFill>
                <a:latin typeface="Gotham Bold"/>
                <a:cs typeface="Gotham Bold"/>
              </a:rPr>
              <a:t>F</a:t>
            </a:r>
            <a:r>
              <a:rPr sz="2400" b="1" spc="-114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120" dirty="0">
                <a:solidFill>
                  <a:srgbClr val="0456A5"/>
                </a:solidFill>
                <a:latin typeface="Gotham Bold"/>
                <a:cs typeface="Gotham Bold"/>
              </a:rPr>
              <a:t>T</a:t>
            </a: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E</a:t>
            </a:r>
            <a:r>
              <a:rPr sz="2400" b="1" spc="-80" dirty="0">
                <a:solidFill>
                  <a:srgbClr val="0456A5"/>
                </a:solidFill>
                <a:latin typeface="Gotham Bold"/>
                <a:cs typeface="Gotham Bold"/>
              </a:rPr>
              <a:t>RM</a:t>
            </a: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S</a:t>
            </a:r>
            <a:endParaRPr sz="2400">
              <a:latin typeface="Gotham Bold"/>
              <a:cs typeface="Gotham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572" y="2074755"/>
            <a:ext cx="6602095" cy="702818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455930">
              <a:lnSpc>
                <a:spcPts val="1000"/>
              </a:lnSpc>
              <a:spcBef>
                <a:spcPts val="250"/>
              </a:spcBef>
            </a:pPr>
            <a:r>
              <a:rPr sz="950" b="0" dirty="0">
                <a:solidFill>
                  <a:srgbClr val="0555A4"/>
                </a:solidFill>
                <a:latin typeface="Gotham Medium"/>
                <a:cs typeface="Gotham Medium"/>
              </a:rPr>
              <a:t>ADMINiSTRATIVE</a:t>
            </a:r>
            <a:r>
              <a:rPr sz="950" b="0" spc="5" dirty="0">
                <a:solidFill>
                  <a:srgbClr val="0555A4"/>
                </a:solidFill>
                <a:latin typeface="Gotham Medium"/>
                <a:cs typeface="Gotham Medium"/>
              </a:rPr>
              <a:t> </a:t>
            </a:r>
            <a:r>
              <a:rPr sz="950" b="0" dirty="0">
                <a:solidFill>
                  <a:srgbClr val="0555A4"/>
                </a:solidFill>
                <a:latin typeface="Gotham Medium"/>
                <a:cs typeface="Gotham Medium"/>
              </a:rPr>
              <a:t>COSTS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–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In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this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document,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this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refers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costs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University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Risk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Management and </a:t>
            </a:r>
            <a:r>
              <a:rPr sz="950" b="0" spc="-27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University Legal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Services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provided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administer the insurance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programs.</a:t>
            </a:r>
            <a:endParaRPr sz="950" dirty="0">
              <a:latin typeface="Gotham Book"/>
              <a:cs typeface="Gotham Book"/>
            </a:endParaRPr>
          </a:p>
          <a:p>
            <a:pPr marL="12700" marR="224790">
              <a:lnSpc>
                <a:spcPts val="1000"/>
              </a:lnSpc>
              <a:spcBef>
                <a:spcPts val="1000"/>
              </a:spcBef>
            </a:pPr>
            <a:r>
              <a:rPr sz="950" b="0" spc="-5" dirty="0">
                <a:solidFill>
                  <a:srgbClr val="0555A4"/>
                </a:solidFill>
                <a:latin typeface="Gotham Medium"/>
                <a:cs typeface="Gotham Medium"/>
              </a:rPr>
              <a:t>AGGREGATE</a:t>
            </a:r>
            <a:r>
              <a:rPr sz="950" b="0" dirty="0">
                <a:solidFill>
                  <a:srgbClr val="0555A4"/>
                </a:solidFill>
                <a:latin typeface="Gotham Medium"/>
                <a:cs typeface="Gotham Medium"/>
              </a:rPr>
              <a:t> </a:t>
            </a:r>
            <a:r>
              <a:rPr sz="950" b="0" spc="5" dirty="0">
                <a:solidFill>
                  <a:srgbClr val="0555A4"/>
                </a:solidFill>
                <a:latin typeface="Gotham Medium"/>
                <a:cs typeface="Gotham Medium"/>
              </a:rPr>
              <a:t>LIMIT</a:t>
            </a:r>
            <a:r>
              <a:rPr sz="950" b="0" spc="-5" dirty="0">
                <a:solidFill>
                  <a:srgbClr val="0555A4"/>
                </a:solidFill>
                <a:latin typeface="Gotham Medium"/>
                <a:cs typeface="Gotham Medium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–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Indicates the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amount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coverage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the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insured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has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under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policy/contract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for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specific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period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time, usually the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policy/contract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period,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no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matter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how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many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separate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accidents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might </a:t>
            </a:r>
            <a:r>
              <a:rPr sz="950" b="0" spc="-27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Gotham Book"/>
                <a:cs typeface="Gotham Book"/>
              </a:rPr>
              <a:t>occur.</a:t>
            </a:r>
            <a:endParaRPr sz="950" dirty="0">
              <a:latin typeface="Gotham Book"/>
              <a:cs typeface="Gotham Book"/>
            </a:endParaRPr>
          </a:p>
          <a:p>
            <a:pPr marL="12700" marR="160020">
              <a:lnSpc>
                <a:spcPts val="1000"/>
              </a:lnSpc>
              <a:spcBef>
                <a:spcPts val="1000"/>
              </a:spcBef>
            </a:pPr>
            <a:r>
              <a:rPr sz="950" b="0" spc="10" dirty="0">
                <a:solidFill>
                  <a:srgbClr val="0555A4"/>
                </a:solidFill>
                <a:latin typeface="Gotham Medium"/>
                <a:cs typeface="Gotham Medium"/>
              </a:rPr>
              <a:t>BUFFER/INNER</a:t>
            </a:r>
            <a:r>
              <a:rPr sz="950" b="0" spc="5" dirty="0">
                <a:solidFill>
                  <a:srgbClr val="0555A4"/>
                </a:solidFill>
                <a:latin typeface="Gotham Medium"/>
                <a:cs typeface="Gotham Medium"/>
              </a:rPr>
              <a:t> </a:t>
            </a:r>
            <a:r>
              <a:rPr sz="950" b="0" spc="-5" dirty="0">
                <a:solidFill>
                  <a:srgbClr val="0555A4"/>
                </a:solidFill>
                <a:latin typeface="Gotham Medium"/>
                <a:cs typeface="Gotham Medium"/>
              </a:rPr>
              <a:t>AGGREGATE</a:t>
            </a:r>
            <a:r>
              <a:rPr sz="950" b="0" spc="10" dirty="0">
                <a:solidFill>
                  <a:srgbClr val="0555A4"/>
                </a:solidFill>
                <a:latin typeface="Gotham Medium"/>
                <a:cs typeface="Gotham Medium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Medium"/>
                <a:cs typeface="Gotham Medium"/>
              </a:rPr>
              <a:t>–</a:t>
            </a:r>
            <a:r>
              <a:rPr sz="950" b="0" spc="5" dirty="0">
                <a:solidFill>
                  <a:srgbClr val="231F20"/>
                </a:solidFill>
                <a:latin typeface="Gotham Medium"/>
                <a:cs typeface="Gotham Medium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Annual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per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occurrence/aggregate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amount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be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paid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when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claims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exceed </a:t>
            </a:r>
            <a:r>
              <a:rPr sz="950" b="0" spc="-27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 current self-insured retention.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Once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 buffer/inner aggregate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has been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exhausted the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excess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carrier 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policies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attach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above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the self-insured retention.</a:t>
            </a:r>
            <a:endParaRPr sz="950" dirty="0">
              <a:latin typeface="Gotham Book"/>
              <a:cs typeface="Gotham Book"/>
            </a:endParaRPr>
          </a:p>
          <a:p>
            <a:pPr marL="12700" marR="240665">
              <a:lnSpc>
                <a:spcPts val="1000"/>
              </a:lnSpc>
              <a:spcBef>
                <a:spcPts val="1000"/>
              </a:spcBef>
            </a:pPr>
            <a:r>
              <a:rPr sz="950" b="0" spc="10" dirty="0">
                <a:solidFill>
                  <a:srgbClr val="0456A5"/>
                </a:solidFill>
                <a:latin typeface="Gotham Medium"/>
                <a:cs typeface="Gotham Medium"/>
              </a:rPr>
              <a:t>CLAIMS</a:t>
            </a:r>
            <a:r>
              <a:rPr sz="950" b="0" spc="5" dirty="0">
                <a:solidFill>
                  <a:srgbClr val="0456A5"/>
                </a:solidFill>
                <a:latin typeface="Gotham Medium"/>
                <a:cs typeface="Gotham Medium"/>
              </a:rPr>
              <a:t> MADE POLICY</a:t>
            </a:r>
            <a:r>
              <a:rPr sz="950" b="0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–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Refers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policy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that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covers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claims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only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if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they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are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“made”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during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policy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period.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This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coverage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trigger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what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causes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“tail”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liability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exposure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claims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that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have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occurred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but </a:t>
            </a:r>
            <a:r>
              <a:rPr sz="950" b="0" spc="-27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have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not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been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reported.</a:t>
            </a:r>
            <a:endParaRPr sz="950" dirty="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950" b="0" spc="5" dirty="0">
                <a:solidFill>
                  <a:srgbClr val="0456A5"/>
                </a:solidFill>
                <a:latin typeface="Gotham Medium"/>
                <a:cs typeface="Gotham Medium"/>
              </a:rPr>
              <a:t>DISCOUNTED LIABILITIES</a:t>
            </a:r>
            <a:r>
              <a:rPr sz="950" b="0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–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Refers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present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value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further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expected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payout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or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liabilities.</a:t>
            </a:r>
            <a:endParaRPr sz="950" dirty="0">
              <a:latin typeface="Gotham Book"/>
              <a:cs typeface="Gotham Book"/>
            </a:endParaRPr>
          </a:p>
          <a:p>
            <a:pPr marL="12700" marR="88265">
              <a:lnSpc>
                <a:spcPts val="1000"/>
              </a:lnSpc>
              <a:spcBef>
                <a:spcPts val="1010"/>
              </a:spcBef>
            </a:pPr>
            <a:r>
              <a:rPr sz="950" b="0" spc="5" dirty="0">
                <a:solidFill>
                  <a:srgbClr val="0456A5"/>
                </a:solidFill>
                <a:latin typeface="Gotham Medium"/>
                <a:cs typeface="Gotham Medium"/>
              </a:rPr>
              <a:t>EXCESS </a:t>
            </a:r>
            <a:r>
              <a:rPr sz="950" b="0" spc="10" dirty="0">
                <a:solidFill>
                  <a:srgbClr val="0456A5"/>
                </a:solidFill>
                <a:latin typeface="Gotham Medium"/>
                <a:cs typeface="Gotham Medium"/>
              </a:rPr>
              <a:t>INSURANCE</a:t>
            </a:r>
            <a:r>
              <a:rPr sz="950" b="0" spc="5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–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Refers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policy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covering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insured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against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certain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hazards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and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applying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only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 </a:t>
            </a:r>
            <a:r>
              <a:rPr sz="950" b="0" spc="-27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loss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or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damage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in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excess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a stated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amount.</a:t>
            </a:r>
            <a:endParaRPr sz="950" dirty="0">
              <a:latin typeface="Gotham Book"/>
              <a:cs typeface="Gotham Book"/>
            </a:endParaRPr>
          </a:p>
          <a:p>
            <a:pPr marL="12700" marR="339090">
              <a:lnSpc>
                <a:spcPts val="1000"/>
              </a:lnSpc>
              <a:spcBef>
                <a:spcPts val="1000"/>
              </a:spcBef>
            </a:pPr>
            <a:r>
              <a:rPr sz="950" b="0" spc="5" dirty="0">
                <a:solidFill>
                  <a:srgbClr val="0456A5"/>
                </a:solidFill>
                <a:latin typeface="Gotham Medium"/>
                <a:cs typeface="Gotham Medium"/>
              </a:rPr>
              <a:t>EXCESS</a:t>
            </a:r>
            <a:r>
              <a:rPr sz="950" b="0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spc="15" dirty="0">
                <a:solidFill>
                  <a:srgbClr val="0456A5"/>
                </a:solidFill>
                <a:latin typeface="Gotham Medium"/>
                <a:cs typeface="Gotham Medium"/>
              </a:rPr>
              <a:t>INSURER’S</a:t>
            </a:r>
            <a:r>
              <a:rPr sz="950" b="0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– Refers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insurance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companies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who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provide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insurance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protection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over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sizable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retentions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or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deductibles.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They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price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their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product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under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assumption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most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claims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will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fall </a:t>
            </a:r>
            <a:r>
              <a:rPr sz="950" b="0" spc="-27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below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their point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attachment.</a:t>
            </a:r>
            <a:endParaRPr sz="950" dirty="0">
              <a:latin typeface="Gotham Book"/>
              <a:cs typeface="Gotham Book"/>
            </a:endParaRPr>
          </a:p>
          <a:p>
            <a:pPr marL="12700" marR="53975">
              <a:lnSpc>
                <a:spcPts val="1000"/>
              </a:lnSpc>
              <a:spcBef>
                <a:spcPts val="1000"/>
              </a:spcBef>
            </a:pPr>
            <a:r>
              <a:rPr sz="950" b="0" spc="5" dirty="0">
                <a:solidFill>
                  <a:srgbClr val="0456A5"/>
                </a:solidFill>
                <a:latin typeface="Gotham Medium"/>
                <a:cs typeface="Gotham Medium"/>
              </a:rPr>
              <a:t>EXCESS</a:t>
            </a:r>
            <a:r>
              <a:rPr sz="950" b="0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spc="5" dirty="0">
                <a:solidFill>
                  <a:srgbClr val="0456A5"/>
                </a:solidFill>
                <a:latin typeface="Gotham Medium"/>
                <a:cs typeface="Gotham Medium"/>
              </a:rPr>
              <a:t>OF </a:t>
            </a:r>
            <a:r>
              <a:rPr sz="950" b="0" spc="-5" dirty="0">
                <a:solidFill>
                  <a:srgbClr val="0456A5"/>
                </a:solidFill>
                <a:latin typeface="Gotham Medium"/>
                <a:cs typeface="Gotham Medium"/>
              </a:rPr>
              <a:t>LOSS</a:t>
            </a:r>
            <a:r>
              <a:rPr sz="950" b="0" spc="5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spc="10" dirty="0">
                <a:solidFill>
                  <a:srgbClr val="0456A5"/>
                </a:solidFill>
                <a:latin typeface="Gotham Medium"/>
                <a:cs typeface="Gotham Medium"/>
              </a:rPr>
              <a:t>REINSURANCE</a:t>
            </a:r>
            <a:r>
              <a:rPr sz="950" b="0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Medium"/>
                <a:cs typeface="Gotham Medium"/>
              </a:rPr>
              <a:t>–</a:t>
            </a:r>
            <a:r>
              <a:rPr sz="950" b="0" spc="5" dirty="0">
                <a:solidFill>
                  <a:srgbClr val="231F20"/>
                </a:solidFill>
                <a:latin typeface="Gotham Medium"/>
                <a:cs typeface="Gotham Medium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Triggered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if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 loss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suffered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by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 insurer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or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self-insurer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exceeds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a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set </a:t>
            </a:r>
            <a:r>
              <a:rPr sz="950" b="0" spc="-27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amount,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called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the retention.</a:t>
            </a:r>
            <a:endParaRPr sz="950" dirty="0">
              <a:latin typeface="Gotham Book"/>
              <a:cs typeface="Gotham Book"/>
            </a:endParaRPr>
          </a:p>
          <a:p>
            <a:pPr marL="12700" marR="404495">
              <a:lnSpc>
                <a:spcPts val="2000"/>
              </a:lnSpc>
              <a:spcBef>
                <a:spcPts val="200"/>
              </a:spcBef>
            </a:pPr>
            <a:r>
              <a:rPr sz="950" b="0" spc="10" dirty="0">
                <a:solidFill>
                  <a:srgbClr val="0456A5"/>
                </a:solidFill>
                <a:latin typeface="Gotham Medium"/>
                <a:cs typeface="Gotham Medium"/>
              </a:rPr>
              <a:t>EXPOSURE</a:t>
            </a:r>
            <a:r>
              <a:rPr sz="950" b="0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- Estimate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 probability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loss from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some hazard,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contingency,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or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circumstance.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10" dirty="0">
                <a:solidFill>
                  <a:srgbClr val="0456A5"/>
                </a:solidFill>
                <a:latin typeface="Gotham Book"/>
                <a:cs typeface="Gotham Book"/>
              </a:rPr>
              <a:t>H</a:t>
            </a:r>
            <a:r>
              <a:rPr sz="950" b="0" spc="10" dirty="0">
                <a:solidFill>
                  <a:srgbClr val="0456A5"/>
                </a:solidFill>
                <a:latin typeface="Gotham Medium"/>
                <a:cs typeface="Gotham Medium"/>
              </a:rPr>
              <a:t>AZARD</a:t>
            </a:r>
            <a:r>
              <a:rPr sz="950" b="0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-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The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conditions that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may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create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or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increase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 probability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 loss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from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given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peril.</a:t>
            </a:r>
            <a:endParaRPr sz="950" dirty="0">
              <a:latin typeface="Gotham Book"/>
              <a:cs typeface="Gotham Book"/>
            </a:endParaRPr>
          </a:p>
          <a:p>
            <a:pPr marL="12700" marR="404495">
              <a:lnSpc>
                <a:spcPts val="1000"/>
              </a:lnSpc>
              <a:spcBef>
                <a:spcPts val="800"/>
              </a:spcBef>
            </a:pPr>
            <a:r>
              <a:rPr sz="950" b="0" spc="5" dirty="0">
                <a:solidFill>
                  <a:srgbClr val="0456A5"/>
                </a:solidFill>
                <a:latin typeface="Gotham Medium"/>
                <a:cs typeface="Gotham Medium"/>
              </a:rPr>
              <a:t>HOLD </a:t>
            </a:r>
            <a:r>
              <a:rPr sz="950" b="0" spc="10" dirty="0">
                <a:solidFill>
                  <a:srgbClr val="0456A5"/>
                </a:solidFill>
                <a:latin typeface="Gotham Medium"/>
                <a:cs typeface="Gotham Medium"/>
              </a:rPr>
              <a:t>HARMLESS AGREEMENT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- A contract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under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which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one 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party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 contract assumes the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legal </a:t>
            </a:r>
            <a:r>
              <a:rPr sz="950" b="0" spc="-27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liability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 of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the other party.</a:t>
            </a:r>
            <a:endParaRPr sz="950" dirty="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950" b="0" spc="10" dirty="0">
                <a:solidFill>
                  <a:srgbClr val="0456A5"/>
                </a:solidFill>
                <a:latin typeface="Gotham Medium"/>
                <a:cs typeface="Gotham Medium"/>
              </a:rPr>
              <a:t>INCURRED</a:t>
            </a:r>
            <a:r>
              <a:rPr sz="950" b="0" spc="5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dirty="0">
                <a:solidFill>
                  <a:srgbClr val="0456A5"/>
                </a:solidFill>
                <a:latin typeface="Gotham Medium"/>
                <a:cs typeface="Gotham Medium"/>
              </a:rPr>
              <a:t>LOSSES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–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Refers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total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all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losses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occurring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within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fixed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period.</a:t>
            </a:r>
            <a:endParaRPr sz="950" dirty="0">
              <a:latin typeface="Gotham Book"/>
              <a:cs typeface="Gotham Book"/>
            </a:endParaRPr>
          </a:p>
          <a:p>
            <a:pPr marL="12700" marR="26670">
              <a:lnSpc>
                <a:spcPts val="1000"/>
              </a:lnSpc>
              <a:spcBef>
                <a:spcPts val="1010"/>
              </a:spcBef>
            </a:pPr>
            <a:r>
              <a:rPr sz="950" b="0" spc="10" dirty="0">
                <a:solidFill>
                  <a:srgbClr val="231F20"/>
                </a:solidFill>
                <a:latin typeface="Gotham Medium"/>
                <a:cs typeface="Gotham Medium"/>
              </a:rPr>
              <a:t>I</a:t>
            </a:r>
            <a:r>
              <a:rPr sz="950" b="0" spc="10" dirty="0">
                <a:solidFill>
                  <a:srgbClr val="0456A5"/>
                </a:solidFill>
                <a:latin typeface="Gotham Medium"/>
                <a:cs typeface="Gotham Medium"/>
              </a:rPr>
              <a:t>NCURRED</a:t>
            </a:r>
            <a:r>
              <a:rPr sz="950" b="0" spc="5" dirty="0">
                <a:solidFill>
                  <a:srgbClr val="0456A5"/>
                </a:solidFill>
                <a:latin typeface="Gotham Medium"/>
                <a:cs typeface="Gotham Medium"/>
              </a:rPr>
              <a:t> BUT </a:t>
            </a:r>
            <a:r>
              <a:rPr sz="950" b="0" dirty="0">
                <a:solidFill>
                  <a:srgbClr val="0456A5"/>
                </a:solidFill>
                <a:latin typeface="Gotham Medium"/>
                <a:cs typeface="Gotham Medium"/>
              </a:rPr>
              <a:t>NOT</a:t>
            </a:r>
            <a:r>
              <a:rPr sz="950" b="0" spc="5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spc="10" dirty="0">
                <a:solidFill>
                  <a:srgbClr val="0456A5"/>
                </a:solidFill>
                <a:latin typeface="Gotham Medium"/>
                <a:cs typeface="Gotham Medium"/>
              </a:rPr>
              <a:t>REPORTED </a:t>
            </a:r>
            <a:r>
              <a:rPr sz="950" b="0" spc="5" dirty="0">
                <a:solidFill>
                  <a:srgbClr val="0456A5"/>
                </a:solidFill>
                <a:latin typeface="Gotham Medium"/>
                <a:cs typeface="Gotham Medium"/>
              </a:rPr>
              <a:t>(IBNR)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–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refers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technique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assigning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claim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values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claims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which </a:t>
            </a:r>
            <a:r>
              <a:rPr sz="950" b="0" spc="-27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are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assumed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have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occurred, based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on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past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claim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history,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but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which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have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not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yet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been reported.</a:t>
            </a:r>
            <a:endParaRPr sz="950" dirty="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950" b="0" spc="15" dirty="0">
                <a:solidFill>
                  <a:srgbClr val="0456A5"/>
                </a:solidFill>
                <a:latin typeface="Gotham Medium"/>
                <a:cs typeface="Gotham Medium"/>
              </a:rPr>
              <a:t>INDEMNIFY</a:t>
            </a:r>
            <a:r>
              <a:rPr sz="950" b="0" spc="-10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– </a:t>
            </a:r>
            <a:r>
              <a:rPr sz="950" b="0" spc="-4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hold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harmless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against loss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or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damage.</a:t>
            </a:r>
            <a:endParaRPr sz="950" dirty="0">
              <a:latin typeface="Gotham Book"/>
              <a:cs typeface="Gotham Book"/>
            </a:endParaRPr>
          </a:p>
          <a:p>
            <a:pPr marL="12700" marR="88900">
              <a:lnSpc>
                <a:spcPts val="1000"/>
              </a:lnSpc>
              <a:spcBef>
                <a:spcPts val="1010"/>
              </a:spcBef>
            </a:pPr>
            <a:r>
              <a:rPr sz="950" b="0" spc="15" dirty="0">
                <a:solidFill>
                  <a:srgbClr val="0456A5"/>
                </a:solidFill>
                <a:latin typeface="Gotham Medium"/>
                <a:cs typeface="Gotham Medium"/>
              </a:rPr>
              <a:t>INDEMNITY</a:t>
            </a:r>
            <a:r>
              <a:rPr sz="950" b="0" spc="-5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–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In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this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document,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word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indemnity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used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interchangeably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with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settlement,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and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used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 </a:t>
            </a:r>
            <a:r>
              <a:rPr sz="950" b="0" spc="-27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reference a claim payment the U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I makes a claimant, or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plaintiff.</a:t>
            </a:r>
            <a:endParaRPr sz="950" dirty="0">
              <a:latin typeface="Gotham Book"/>
              <a:cs typeface="Gotham Book"/>
            </a:endParaRPr>
          </a:p>
          <a:p>
            <a:pPr marL="12700" marR="739775">
              <a:lnSpc>
                <a:spcPts val="1000"/>
              </a:lnSpc>
              <a:spcBef>
                <a:spcPts val="1000"/>
              </a:spcBef>
            </a:pPr>
            <a:r>
              <a:rPr sz="950" b="0" spc="5" dirty="0">
                <a:solidFill>
                  <a:srgbClr val="0456A5"/>
                </a:solidFill>
                <a:latin typeface="Gotham Medium"/>
                <a:cs typeface="Gotham Medium"/>
              </a:rPr>
              <a:t>IN</a:t>
            </a:r>
            <a:r>
              <a:rPr sz="950" b="0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spc="5" dirty="0">
                <a:solidFill>
                  <a:srgbClr val="0456A5"/>
                </a:solidFill>
                <a:latin typeface="Gotham Medium"/>
                <a:cs typeface="Gotham Medium"/>
              </a:rPr>
              <a:t>FORCE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–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Amount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insurance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coverage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or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the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face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amount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the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policies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that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an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insurer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has </a:t>
            </a:r>
            <a:r>
              <a:rPr sz="950" b="0" spc="-27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underwritten.</a:t>
            </a:r>
            <a:endParaRPr sz="950" dirty="0">
              <a:latin typeface="Gotham Book"/>
              <a:cs typeface="Gotham Book"/>
            </a:endParaRPr>
          </a:p>
          <a:p>
            <a:pPr marL="12700" marR="17780">
              <a:lnSpc>
                <a:spcPts val="1000"/>
              </a:lnSpc>
              <a:spcBef>
                <a:spcPts val="1000"/>
              </a:spcBef>
            </a:pPr>
            <a:r>
              <a:rPr sz="950" b="0" spc="10" dirty="0">
                <a:solidFill>
                  <a:srgbClr val="0456A5"/>
                </a:solidFill>
                <a:latin typeface="Gotham Medium"/>
                <a:cs typeface="Gotham Medium"/>
              </a:rPr>
              <a:t>INSURANCE</a:t>
            </a:r>
            <a:r>
              <a:rPr sz="950" b="0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-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The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contractual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relationship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that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exists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when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one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party,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called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insurer,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consideration, </a:t>
            </a:r>
            <a:r>
              <a:rPr sz="950" b="0" spc="-27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called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a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premium,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agrees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reimburse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another,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called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insured,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for loss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on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specified type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coverage.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Commercial insurance is purchased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by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an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insured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transfer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financial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risk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the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insurer.</a:t>
            </a:r>
            <a:endParaRPr sz="950" dirty="0">
              <a:latin typeface="Gotham Book"/>
              <a:cs typeface="Gotham Book"/>
            </a:endParaRPr>
          </a:p>
          <a:p>
            <a:pPr marL="12700" marR="5080">
              <a:lnSpc>
                <a:spcPts val="1000"/>
              </a:lnSpc>
              <a:spcBef>
                <a:spcPts val="1000"/>
              </a:spcBef>
            </a:pPr>
            <a:r>
              <a:rPr sz="950" b="0" dirty="0">
                <a:solidFill>
                  <a:srgbClr val="0456A5"/>
                </a:solidFill>
                <a:latin typeface="Gotham Medium"/>
                <a:cs typeface="Gotham Medium"/>
              </a:rPr>
              <a:t>LEGAL </a:t>
            </a:r>
            <a:r>
              <a:rPr sz="950" b="0" spc="10" dirty="0">
                <a:solidFill>
                  <a:srgbClr val="0456A5"/>
                </a:solidFill>
                <a:latin typeface="Gotham Medium"/>
                <a:cs typeface="Gotham Medium"/>
              </a:rPr>
              <a:t>EXPENSES</a:t>
            </a:r>
            <a:r>
              <a:rPr sz="950" b="0" spc="-5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–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In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this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document,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legal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expenses refer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fees paid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outside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law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firms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for claims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brought</a:t>
            </a:r>
            <a:r>
              <a:rPr sz="950" b="0" spc="3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against</a:t>
            </a:r>
            <a:r>
              <a:rPr sz="950" b="0" spc="3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950" b="0" spc="3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University,</a:t>
            </a:r>
            <a:r>
              <a:rPr sz="950" b="0" spc="3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and/or</a:t>
            </a:r>
            <a:r>
              <a:rPr sz="95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employees</a:t>
            </a:r>
            <a:r>
              <a:rPr sz="950" b="0" spc="3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or</a:t>
            </a:r>
            <a:r>
              <a:rPr sz="950" b="0" spc="3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agents,</a:t>
            </a:r>
            <a:r>
              <a:rPr sz="950" b="0" spc="3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as</a:t>
            </a:r>
            <a:r>
              <a:rPr sz="950" b="0" spc="3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defined</a:t>
            </a:r>
            <a:r>
              <a:rPr sz="95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in</a:t>
            </a:r>
            <a:r>
              <a:rPr sz="950" b="0" spc="3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950" b="0" spc="3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University’s</a:t>
            </a:r>
            <a:r>
              <a:rPr sz="950" b="0" spc="3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Self-Insurance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Plan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document.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A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legal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expense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also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includes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other expenses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related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 defense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a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claim,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such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as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court </a:t>
            </a:r>
            <a:r>
              <a:rPr sz="950" b="0" spc="-27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reporting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costs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or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the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subpoena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fees.</a:t>
            </a:r>
            <a:endParaRPr sz="950" dirty="0">
              <a:latin typeface="Gotham Book"/>
              <a:cs typeface="Gotham Book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72693" y="540004"/>
            <a:ext cx="899794" cy="275590"/>
          </a:xfrm>
          <a:custGeom>
            <a:avLst/>
            <a:gdLst/>
            <a:ahLst/>
            <a:cxnLst/>
            <a:rect l="l" t="t" r="r" b="b"/>
            <a:pathLst>
              <a:path w="899795" h="275590">
                <a:moveTo>
                  <a:pt x="899706" y="0"/>
                </a:moveTo>
                <a:lnTo>
                  <a:pt x="0" y="0"/>
                </a:lnTo>
                <a:lnTo>
                  <a:pt x="0" y="275094"/>
                </a:lnTo>
                <a:lnTo>
                  <a:pt x="899706" y="275094"/>
                </a:lnTo>
                <a:lnTo>
                  <a:pt x="899706" y="0"/>
                </a:lnTo>
                <a:close/>
              </a:path>
            </a:pathLst>
          </a:custGeom>
          <a:solidFill>
            <a:srgbClr val="204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04000" y="583459"/>
            <a:ext cx="13970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0" spc="-5" dirty="0">
                <a:solidFill>
                  <a:srgbClr val="FFFFFF"/>
                </a:solidFill>
                <a:latin typeface="Gotham Book"/>
                <a:cs typeface="Gotham Book"/>
              </a:rPr>
              <a:t>17</a:t>
            </a:r>
            <a:endParaRPr sz="950">
              <a:latin typeface="Gotham Book"/>
              <a:cs typeface="Gotham Book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40004"/>
            <a:ext cx="2898140" cy="275590"/>
          </a:xfrm>
          <a:custGeom>
            <a:avLst/>
            <a:gdLst/>
            <a:ahLst/>
            <a:cxnLst/>
            <a:rect l="l" t="t" r="r" b="b"/>
            <a:pathLst>
              <a:path w="2898140" h="275590">
                <a:moveTo>
                  <a:pt x="2898000" y="0"/>
                </a:moveTo>
                <a:lnTo>
                  <a:pt x="0" y="0"/>
                </a:lnTo>
                <a:lnTo>
                  <a:pt x="0" y="275094"/>
                </a:lnTo>
                <a:lnTo>
                  <a:pt x="2898000" y="275094"/>
                </a:lnTo>
                <a:lnTo>
                  <a:pt x="289800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611509"/>
            <a:ext cx="1094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231F20"/>
                </a:solidFill>
                <a:latin typeface="Gotham Bold"/>
                <a:cs typeface="Gotham Bold"/>
              </a:rPr>
              <a:t>ANNUAL</a:t>
            </a:r>
            <a:r>
              <a:rPr sz="700" b="1" spc="-4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1" spc="-5" dirty="0">
                <a:solidFill>
                  <a:srgbClr val="231F20"/>
                </a:solidFill>
                <a:latin typeface="Gotham Bold"/>
                <a:cs typeface="Gotham Bold"/>
              </a:rPr>
              <a:t>REPORT</a:t>
            </a:r>
            <a:r>
              <a:rPr sz="700" b="1" spc="-4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0" spc="5" dirty="0">
                <a:solidFill>
                  <a:srgbClr val="231F20"/>
                </a:solidFill>
                <a:latin typeface="Gotham Book"/>
                <a:cs typeface="Gotham Book"/>
              </a:rPr>
              <a:t>2021</a:t>
            </a:r>
            <a:endParaRPr sz="700">
              <a:latin typeface="Gotham Book"/>
              <a:cs typeface="Gotham Book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8000" y="540004"/>
            <a:ext cx="3975100" cy="275590"/>
          </a:xfrm>
          <a:custGeom>
            <a:avLst/>
            <a:gdLst/>
            <a:ahLst/>
            <a:cxnLst/>
            <a:rect l="l" t="t" r="r" b="b"/>
            <a:pathLst>
              <a:path w="3975100" h="275590">
                <a:moveTo>
                  <a:pt x="3974706" y="0"/>
                </a:moveTo>
                <a:lnTo>
                  <a:pt x="0" y="0"/>
                </a:lnTo>
                <a:lnTo>
                  <a:pt x="0" y="275094"/>
                </a:lnTo>
                <a:lnTo>
                  <a:pt x="3974706" y="275094"/>
                </a:lnTo>
                <a:lnTo>
                  <a:pt x="397470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29090" y="611509"/>
            <a:ext cx="15405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OFFICE</a:t>
            </a:r>
            <a:r>
              <a:rPr sz="700" b="0" spc="-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700" b="0" spc="18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RISK</a:t>
            </a:r>
            <a:r>
              <a:rPr sz="700" b="0" spc="-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MANAGEMENT</a:t>
            </a:r>
            <a:endParaRPr sz="7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58100" y="815098"/>
            <a:ext cx="114300" cy="9243695"/>
          </a:xfrm>
          <a:custGeom>
            <a:avLst/>
            <a:gdLst/>
            <a:ahLst/>
            <a:cxnLst/>
            <a:rect l="l" t="t" r="r" b="b"/>
            <a:pathLst>
              <a:path w="114300" h="9243695">
                <a:moveTo>
                  <a:pt x="0" y="9243301"/>
                </a:moveTo>
                <a:lnTo>
                  <a:pt x="114300" y="9243301"/>
                </a:lnTo>
                <a:lnTo>
                  <a:pt x="114300" y="0"/>
                </a:lnTo>
                <a:lnTo>
                  <a:pt x="0" y="0"/>
                </a:lnTo>
                <a:lnTo>
                  <a:pt x="0" y="9243301"/>
                </a:lnTo>
                <a:close/>
              </a:path>
            </a:pathLst>
          </a:custGeom>
          <a:solidFill>
            <a:srgbClr val="D4D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7772400" cy="815340"/>
            <a:chOff x="0" y="0"/>
            <a:chExt cx="7772400" cy="815340"/>
          </a:xfrm>
        </p:grpSpPr>
        <p:sp>
          <p:nvSpPr>
            <p:cNvPr id="4" name="object 4"/>
            <p:cNvSpPr/>
            <p:nvPr/>
          </p:nvSpPr>
          <p:spPr>
            <a:xfrm>
              <a:off x="7658100" y="0"/>
              <a:ext cx="114300" cy="540385"/>
            </a:xfrm>
            <a:custGeom>
              <a:avLst/>
              <a:gdLst/>
              <a:ahLst/>
              <a:cxnLst/>
              <a:rect l="l" t="t" r="r" b="b"/>
              <a:pathLst>
                <a:path w="114300" h="540385">
                  <a:moveTo>
                    <a:pt x="0" y="540003"/>
                  </a:moveTo>
                  <a:lnTo>
                    <a:pt x="114300" y="540003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540003"/>
                  </a:lnTo>
                  <a:close/>
                </a:path>
              </a:pathLst>
            </a:custGeom>
            <a:solidFill>
              <a:srgbClr val="D4D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40004"/>
              <a:ext cx="899794" cy="275590"/>
            </a:xfrm>
            <a:custGeom>
              <a:avLst/>
              <a:gdLst/>
              <a:ahLst/>
              <a:cxnLst/>
              <a:rect l="l" t="t" r="r" b="b"/>
              <a:pathLst>
                <a:path w="899794" h="275590">
                  <a:moveTo>
                    <a:pt x="899706" y="0"/>
                  </a:moveTo>
                  <a:lnTo>
                    <a:pt x="0" y="0"/>
                  </a:lnTo>
                  <a:lnTo>
                    <a:pt x="0" y="275094"/>
                  </a:lnTo>
                  <a:lnTo>
                    <a:pt x="899706" y="275094"/>
                  </a:lnTo>
                  <a:lnTo>
                    <a:pt x="899706" y="0"/>
                  </a:lnTo>
                  <a:close/>
                </a:path>
              </a:pathLst>
            </a:custGeom>
            <a:solidFill>
              <a:srgbClr val="204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7700" y="1237336"/>
            <a:ext cx="5137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0" dirty="0">
                <a:solidFill>
                  <a:srgbClr val="0456A5"/>
                </a:solidFill>
                <a:latin typeface="Gotham Bold"/>
                <a:cs typeface="Gotham Bold"/>
              </a:rPr>
              <a:t>G</a:t>
            </a:r>
            <a:r>
              <a:rPr sz="2400" b="1" spc="-140" dirty="0">
                <a:solidFill>
                  <a:srgbClr val="0456A5"/>
                </a:solidFill>
                <a:latin typeface="Gotham Bold"/>
                <a:cs typeface="Gotham Bold"/>
              </a:rPr>
              <a:t>L</a:t>
            </a:r>
            <a:r>
              <a:rPr sz="2400" b="1" spc="-120" dirty="0">
                <a:solidFill>
                  <a:srgbClr val="0456A5"/>
                </a:solidFill>
                <a:latin typeface="Gotham Bold"/>
                <a:cs typeface="Gotham Bold"/>
              </a:rPr>
              <a:t>O</a:t>
            </a:r>
            <a:r>
              <a:rPr sz="2400" b="1" spc="-100" dirty="0">
                <a:solidFill>
                  <a:srgbClr val="0456A5"/>
                </a:solidFill>
                <a:latin typeface="Gotham Bold"/>
                <a:cs typeface="Gotham Bold"/>
              </a:rPr>
              <a:t>S</a:t>
            </a:r>
            <a:r>
              <a:rPr sz="2400" b="1" spc="-135" dirty="0">
                <a:solidFill>
                  <a:srgbClr val="0456A5"/>
                </a:solidFill>
                <a:latin typeface="Gotham Bold"/>
                <a:cs typeface="Gotham Bold"/>
              </a:rPr>
              <a:t>S</a:t>
            </a:r>
            <a:r>
              <a:rPr sz="2400" b="1" spc="-105" dirty="0">
                <a:solidFill>
                  <a:srgbClr val="0456A5"/>
                </a:solidFill>
                <a:latin typeface="Gotham Bold"/>
                <a:cs typeface="Gotham Bold"/>
              </a:rPr>
              <a:t>A</a:t>
            </a:r>
            <a:r>
              <a:rPr sz="2400" b="1" spc="-160" dirty="0">
                <a:solidFill>
                  <a:srgbClr val="0456A5"/>
                </a:solidFill>
                <a:latin typeface="Gotham Bold"/>
                <a:cs typeface="Gotham Bold"/>
              </a:rPr>
              <a:t>R</a:t>
            </a: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Y</a:t>
            </a:r>
            <a:r>
              <a:rPr sz="2400" b="1" spc="-114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100" dirty="0">
                <a:solidFill>
                  <a:srgbClr val="0456A5"/>
                </a:solidFill>
                <a:latin typeface="Gotham Bold"/>
                <a:cs typeface="Gotham Bold"/>
              </a:rPr>
              <a:t>O</a:t>
            </a:r>
            <a:r>
              <a:rPr sz="2400" b="1" spc="-60" dirty="0">
                <a:solidFill>
                  <a:srgbClr val="0456A5"/>
                </a:solidFill>
                <a:latin typeface="Gotham Bold"/>
                <a:cs typeface="Gotham Bold"/>
              </a:rPr>
              <a:t>F</a:t>
            </a:r>
            <a:r>
              <a:rPr sz="2400" b="1" spc="-114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120" dirty="0">
                <a:solidFill>
                  <a:srgbClr val="0456A5"/>
                </a:solidFill>
                <a:latin typeface="Gotham Bold"/>
                <a:cs typeface="Gotham Bold"/>
              </a:rPr>
              <a:t>T</a:t>
            </a: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E</a:t>
            </a:r>
            <a:r>
              <a:rPr sz="2400" b="1" spc="-80" dirty="0">
                <a:solidFill>
                  <a:srgbClr val="0456A5"/>
                </a:solidFill>
                <a:latin typeface="Gotham Bold"/>
                <a:cs typeface="Gotham Bold"/>
              </a:rPr>
              <a:t>RM</a:t>
            </a:r>
            <a:r>
              <a:rPr sz="2400" b="1" spc="-60" dirty="0">
                <a:solidFill>
                  <a:srgbClr val="0456A5"/>
                </a:solidFill>
                <a:latin typeface="Gotham Bold"/>
                <a:cs typeface="Gotham Bold"/>
              </a:rPr>
              <a:t>S</a:t>
            </a: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,</a:t>
            </a:r>
            <a:r>
              <a:rPr sz="2400" b="1" spc="-114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140" dirty="0">
                <a:solidFill>
                  <a:srgbClr val="0456A5"/>
                </a:solidFill>
                <a:latin typeface="Gotham Bold"/>
                <a:cs typeface="Gotham Bold"/>
              </a:rPr>
              <a:t>c</a:t>
            </a:r>
            <a:r>
              <a:rPr sz="2400" b="1" spc="-90" dirty="0">
                <a:solidFill>
                  <a:srgbClr val="0456A5"/>
                </a:solidFill>
                <a:latin typeface="Gotham Bold"/>
                <a:cs typeface="Gotham Bold"/>
              </a:rPr>
              <a:t>o</a:t>
            </a:r>
            <a:r>
              <a:rPr sz="2400" b="1" spc="-95" dirty="0">
                <a:solidFill>
                  <a:srgbClr val="0456A5"/>
                </a:solidFill>
                <a:latin typeface="Gotham Bold"/>
                <a:cs typeface="Gotham Bold"/>
              </a:rPr>
              <a:t>n</a:t>
            </a:r>
            <a:r>
              <a:rPr sz="2400" b="1" spc="-85" dirty="0">
                <a:solidFill>
                  <a:srgbClr val="0456A5"/>
                </a:solidFill>
                <a:latin typeface="Gotham Bold"/>
                <a:cs typeface="Gotham Bold"/>
              </a:rPr>
              <a:t>t</a:t>
            </a:r>
            <a:r>
              <a:rPr sz="2400" b="1" spc="-95" dirty="0">
                <a:solidFill>
                  <a:srgbClr val="0456A5"/>
                </a:solidFill>
                <a:latin typeface="Gotham Bold"/>
                <a:cs typeface="Gotham Bold"/>
              </a:rPr>
              <a:t>i</a:t>
            </a:r>
            <a:r>
              <a:rPr sz="2400" b="1" spc="-85" dirty="0">
                <a:solidFill>
                  <a:srgbClr val="0456A5"/>
                </a:solidFill>
                <a:latin typeface="Gotham Bold"/>
                <a:cs typeface="Gotham Bold"/>
              </a:rPr>
              <a:t>nu</a:t>
            </a:r>
            <a:r>
              <a:rPr sz="2400" b="1" spc="-95" dirty="0">
                <a:solidFill>
                  <a:srgbClr val="0456A5"/>
                </a:solidFill>
                <a:latin typeface="Gotham Bold"/>
                <a:cs typeface="Gotham Bold"/>
              </a:rPr>
              <a:t>e</a:t>
            </a: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d</a:t>
            </a:r>
            <a:endParaRPr sz="2400">
              <a:latin typeface="Gotham Bold"/>
              <a:cs typeface="Gotham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1300" y="2069368"/>
            <a:ext cx="6612255" cy="69096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0" dirty="0">
                <a:solidFill>
                  <a:srgbClr val="0456A5"/>
                </a:solidFill>
                <a:latin typeface="Gotham Medium"/>
                <a:cs typeface="Gotham Medium"/>
              </a:rPr>
              <a:t>LEGAL</a:t>
            </a:r>
            <a:r>
              <a:rPr sz="950" b="0" spc="5" dirty="0">
                <a:solidFill>
                  <a:srgbClr val="0456A5"/>
                </a:solidFill>
                <a:latin typeface="Gotham Medium"/>
                <a:cs typeface="Gotham Medium"/>
              </a:rPr>
              <a:t> LIABILITY</a:t>
            </a:r>
            <a:r>
              <a:rPr sz="950" b="0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-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Liability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imposed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by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law.</a:t>
            </a:r>
            <a:endParaRPr lang="en-US" sz="950" b="0" spc="5" dirty="0">
              <a:solidFill>
                <a:srgbClr val="231F20"/>
              </a:solidFill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950" b="0" spc="5" dirty="0">
              <a:solidFill>
                <a:srgbClr val="231F20"/>
              </a:solidFill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0" spc="5" dirty="0">
                <a:solidFill>
                  <a:srgbClr val="0456A5"/>
                </a:solidFill>
                <a:latin typeface="Gotham Medium"/>
                <a:cs typeface="Gotham Medium"/>
              </a:rPr>
              <a:t>LIABILITY</a:t>
            </a:r>
            <a:r>
              <a:rPr sz="950" b="0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-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Any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legally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enforceable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obligation.</a:t>
            </a:r>
            <a:endParaRPr sz="950" dirty="0">
              <a:latin typeface="Gotham Book"/>
              <a:cs typeface="Gotham Book"/>
            </a:endParaRPr>
          </a:p>
          <a:p>
            <a:pPr marL="12700" marR="99695">
              <a:lnSpc>
                <a:spcPts val="1000"/>
              </a:lnSpc>
              <a:spcBef>
                <a:spcPts val="1010"/>
              </a:spcBef>
            </a:pPr>
            <a:r>
              <a:rPr sz="950" b="0" spc="5" dirty="0">
                <a:solidFill>
                  <a:srgbClr val="0456A5"/>
                </a:solidFill>
                <a:latin typeface="Gotham Medium"/>
                <a:cs typeface="Gotham Medium"/>
              </a:rPr>
              <a:t>LIMITS</a:t>
            </a:r>
            <a:r>
              <a:rPr sz="950" b="0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spc="5" dirty="0">
                <a:solidFill>
                  <a:srgbClr val="0456A5"/>
                </a:solidFill>
                <a:latin typeface="Gotham Medium"/>
                <a:cs typeface="Gotham Medium"/>
              </a:rPr>
              <a:t>OF</a:t>
            </a:r>
            <a:r>
              <a:rPr sz="950" b="0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spc="5" dirty="0">
                <a:solidFill>
                  <a:srgbClr val="0456A5"/>
                </a:solidFill>
                <a:latin typeface="Gotham Medium"/>
                <a:cs typeface="Gotham Medium"/>
              </a:rPr>
              <a:t>LIABILITY</a:t>
            </a:r>
            <a:r>
              <a:rPr sz="950" b="0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–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The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limit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liability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maximum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sum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money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which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company,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or </a:t>
            </a:r>
            <a:r>
              <a:rPr sz="950" b="0" spc="-27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self- insurer,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agrees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pay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under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the policy in the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event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a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covered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loss.</a:t>
            </a:r>
            <a:endParaRPr sz="950" dirty="0">
              <a:latin typeface="Gotham Book"/>
              <a:cs typeface="Gotham Book"/>
            </a:endParaRPr>
          </a:p>
          <a:p>
            <a:pPr marL="12700" marR="125095">
              <a:lnSpc>
                <a:spcPts val="1000"/>
              </a:lnSpc>
              <a:spcBef>
                <a:spcPts val="1000"/>
              </a:spcBef>
            </a:pPr>
            <a:r>
              <a:rPr sz="950" b="0" spc="-10" dirty="0">
                <a:solidFill>
                  <a:srgbClr val="0456A5"/>
                </a:solidFill>
                <a:latin typeface="Gotham Medium"/>
                <a:cs typeface="Gotham Medium"/>
              </a:rPr>
              <a:t>LONG-TAIL</a:t>
            </a:r>
            <a:r>
              <a:rPr sz="950" b="0" spc="10" dirty="0">
                <a:solidFill>
                  <a:srgbClr val="0456A5"/>
                </a:solidFill>
                <a:latin typeface="Gotham Medium"/>
                <a:cs typeface="Gotham Medium"/>
              </a:rPr>
              <a:t> LINES</a:t>
            </a:r>
            <a:r>
              <a:rPr sz="950" b="0" spc="5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–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Colloquialism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describing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an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coverage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that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has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lengthy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period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between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950" b="0" spc="-27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occurrence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and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final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settlement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claim.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5" dirty="0">
                <a:solidFill>
                  <a:srgbClr val="231F20"/>
                </a:solidFill>
                <a:latin typeface="Gotham Book"/>
                <a:cs typeface="Gotham Book"/>
              </a:rPr>
              <a:t>Types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long-tail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lines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include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medical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malpractice,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professional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 liability,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workers’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compensation.</a:t>
            </a:r>
            <a:endParaRPr sz="950" dirty="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950" b="0" spc="-5" dirty="0">
                <a:solidFill>
                  <a:srgbClr val="0456A5"/>
                </a:solidFill>
                <a:latin typeface="Gotham Medium"/>
                <a:cs typeface="Gotham Medium"/>
              </a:rPr>
              <a:t>LOSS</a:t>
            </a:r>
            <a:r>
              <a:rPr sz="950" b="0" spc="5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spc="-10" dirty="0">
                <a:solidFill>
                  <a:srgbClr val="0456A5"/>
                </a:solidFill>
                <a:latin typeface="Gotham Medium"/>
                <a:cs typeface="Gotham Medium"/>
              </a:rPr>
              <a:t>RATIO</a:t>
            </a:r>
            <a:r>
              <a:rPr sz="950" b="0" spc="10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–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ratio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incurred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losses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loss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adjustment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expenses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(LAE)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net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premiums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earned.</a:t>
            </a:r>
            <a:endParaRPr sz="950" dirty="0">
              <a:latin typeface="Gotham Book"/>
              <a:cs typeface="Gotham Book"/>
            </a:endParaRPr>
          </a:p>
          <a:p>
            <a:pPr marL="12700" marR="438784">
              <a:lnSpc>
                <a:spcPts val="1000"/>
              </a:lnSpc>
              <a:spcBef>
                <a:spcPts val="1010"/>
              </a:spcBef>
            </a:pPr>
            <a:r>
              <a:rPr sz="950" b="0" spc="-5" dirty="0">
                <a:solidFill>
                  <a:srgbClr val="0456A5"/>
                </a:solidFill>
                <a:latin typeface="Gotham Medium"/>
                <a:cs typeface="Gotham Medium"/>
              </a:rPr>
              <a:t>LOSS </a:t>
            </a:r>
            <a:r>
              <a:rPr sz="950" b="0" spc="10" dirty="0">
                <a:solidFill>
                  <a:srgbClr val="0456A5"/>
                </a:solidFill>
                <a:latin typeface="Gotham Medium"/>
                <a:cs typeface="Gotham Medium"/>
              </a:rPr>
              <a:t>RESERVES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– Liabilities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established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pay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anticipated claim costs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and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expenses associated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with </a:t>
            </a:r>
            <a:r>
              <a:rPr sz="950" b="0" spc="-27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settling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claims.</a:t>
            </a:r>
            <a:endParaRPr sz="950" dirty="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950" b="0" spc="5" dirty="0">
                <a:solidFill>
                  <a:srgbClr val="0456A5"/>
                </a:solidFill>
                <a:latin typeface="Gotham Medium"/>
                <a:cs typeface="Gotham Medium"/>
              </a:rPr>
              <a:t>MALPRACTICE</a:t>
            </a:r>
            <a:r>
              <a:rPr sz="950" b="0" spc="-5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–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Alleged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professional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misconduct or lack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skill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in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performance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professional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act.</a:t>
            </a:r>
            <a:endParaRPr sz="950" dirty="0">
              <a:latin typeface="Gotham Book"/>
              <a:cs typeface="Gotham Book"/>
            </a:endParaRPr>
          </a:p>
          <a:p>
            <a:pPr marL="12700" marR="827405">
              <a:lnSpc>
                <a:spcPts val="1000"/>
              </a:lnSpc>
              <a:spcBef>
                <a:spcPts val="1010"/>
              </a:spcBef>
            </a:pPr>
            <a:r>
              <a:rPr sz="950" b="0" spc="10" dirty="0">
                <a:solidFill>
                  <a:srgbClr val="0456A5"/>
                </a:solidFill>
                <a:latin typeface="Gotham Medium"/>
                <a:cs typeface="Gotham Medium"/>
              </a:rPr>
              <a:t>NEGLIGENCE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–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failure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use the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degree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care an ordinary person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would use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under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given </a:t>
            </a:r>
            <a:r>
              <a:rPr sz="950" b="0" spc="-27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circumstances.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Negligence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may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be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constituted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by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acts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omission,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commission,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or both.</a:t>
            </a:r>
            <a:endParaRPr sz="950" dirty="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950" b="0" spc="10" dirty="0">
                <a:solidFill>
                  <a:srgbClr val="0456A5"/>
                </a:solidFill>
                <a:latin typeface="Gotham Medium"/>
                <a:cs typeface="Gotham Medium"/>
              </a:rPr>
              <a:t>OCCURRENCE</a:t>
            </a:r>
            <a:r>
              <a:rPr sz="950" b="0" spc="5" dirty="0">
                <a:solidFill>
                  <a:srgbClr val="0456A5"/>
                </a:solidFill>
                <a:latin typeface="Gotham Medium"/>
                <a:cs typeface="Gotham Medium"/>
              </a:rPr>
              <a:t> POLICY</a:t>
            </a:r>
            <a:r>
              <a:rPr sz="950" b="0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-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Refers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policy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that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covers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claims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that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occur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during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policy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period.</a:t>
            </a:r>
            <a:endParaRPr sz="950" dirty="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50" b="0" spc="5" dirty="0">
                <a:solidFill>
                  <a:srgbClr val="0456A5"/>
                </a:solidFill>
                <a:latin typeface="Gotham Medium"/>
                <a:cs typeface="Gotham Medium"/>
              </a:rPr>
              <a:t>POLICY</a:t>
            </a:r>
            <a:r>
              <a:rPr sz="950" b="0" spc="-5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–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term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“policy”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also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called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insurance policy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or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contract.</a:t>
            </a:r>
            <a:endParaRPr sz="950" dirty="0">
              <a:latin typeface="Gotham Book"/>
              <a:cs typeface="Gotham Book"/>
            </a:endParaRPr>
          </a:p>
          <a:p>
            <a:pPr marL="12700" marR="243204">
              <a:lnSpc>
                <a:spcPts val="1000"/>
              </a:lnSpc>
              <a:spcBef>
                <a:spcPts val="1010"/>
              </a:spcBef>
            </a:pPr>
            <a:r>
              <a:rPr sz="950" b="0" spc="10" dirty="0">
                <a:solidFill>
                  <a:srgbClr val="0456A5"/>
                </a:solidFill>
                <a:latin typeface="Gotham Medium"/>
                <a:cs typeface="Gotham Medium"/>
              </a:rPr>
              <a:t>REINSURANCE</a:t>
            </a:r>
            <a:r>
              <a:rPr sz="950" b="0" spc="5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–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Coverage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an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company</a:t>
            </a:r>
            <a:r>
              <a:rPr sz="950" b="0" spc="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purchases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from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other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insurers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spc="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protect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itself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against </a:t>
            </a:r>
            <a:r>
              <a:rPr sz="950" b="0" spc="-27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excessive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loss.  The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company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pays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 other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insurers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portion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premiums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it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collects.</a:t>
            </a:r>
            <a:endParaRPr sz="950" dirty="0">
              <a:latin typeface="Gotham Book"/>
              <a:cs typeface="Gotham Book"/>
            </a:endParaRPr>
          </a:p>
          <a:p>
            <a:pPr marL="12700" marR="594995">
              <a:lnSpc>
                <a:spcPts val="1000"/>
              </a:lnSpc>
              <a:spcBef>
                <a:spcPts val="1000"/>
              </a:spcBef>
            </a:pPr>
            <a:r>
              <a:rPr sz="950" b="0" spc="10" dirty="0">
                <a:solidFill>
                  <a:srgbClr val="0456A5"/>
                </a:solidFill>
                <a:latin typeface="Gotham Medium"/>
                <a:cs typeface="Gotham Medium"/>
              </a:rPr>
              <a:t>REPLACEMENT</a:t>
            </a:r>
            <a:r>
              <a:rPr sz="950" b="0" dirty="0">
                <a:solidFill>
                  <a:srgbClr val="0456A5"/>
                </a:solidFill>
                <a:latin typeface="Gotham Medium"/>
                <a:cs typeface="Gotham Medium"/>
              </a:rPr>
              <a:t> COST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–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The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replacement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value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damaged property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paid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without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deduction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for </a:t>
            </a:r>
            <a:r>
              <a:rPr sz="950" b="0" spc="-27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depreciation.</a:t>
            </a:r>
            <a:endParaRPr sz="950" dirty="0">
              <a:latin typeface="Gotham Book"/>
              <a:cs typeface="Gotham Book"/>
            </a:endParaRPr>
          </a:p>
          <a:p>
            <a:pPr marL="12700" marR="78105">
              <a:lnSpc>
                <a:spcPts val="1000"/>
              </a:lnSpc>
              <a:spcBef>
                <a:spcPts val="1000"/>
              </a:spcBef>
            </a:pPr>
            <a:r>
              <a:rPr sz="950" b="0" spc="5" dirty="0">
                <a:solidFill>
                  <a:srgbClr val="0456A5"/>
                </a:solidFill>
                <a:latin typeface="Gotham Medium"/>
                <a:cs typeface="Gotham Medium"/>
              </a:rPr>
              <a:t>RETENTION</a:t>
            </a:r>
            <a:r>
              <a:rPr sz="950" b="0" spc="-5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–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Refers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 net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amount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risk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retained on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given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risk.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term “retention”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applies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on high </a:t>
            </a:r>
            <a:r>
              <a:rPr sz="950" b="0" spc="-27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excess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programs,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whereas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term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“deductible” is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used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on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programs where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little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financial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risk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is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assumed.</a:t>
            </a:r>
            <a:endParaRPr sz="950" dirty="0">
              <a:latin typeface="Gotham Book"/>
              <a:cs typeface="Gotham Book"/>
            </a:endParaRPr>
          </a:p>
          <a:p>
            <a:pPr marL="12700" marR="34290">
              <a:lnSpc>
                <a:spcPts val="1000"/>
              </a:lnSpc>
              <a:spcBef>
                <a:spcPts val="1000"/>
              </a:spcBef>
            </a:pPr>
            <a:r>
              <a:rPr sz="950" b="0" spc="5" dirty="0">
                <a:solidFill>
                  <a:srgbClr val="0456A5"/>
                </a:solidFill>
                <a:latin typeface="Gotham Medium"/>
                <a:cs typeface="Gotham Medium"/>
              </a:rPr>
              <a:t>RISK</a:t>
            </a:r>
            <a:r>
              <a:rPr sz="950" b="0" spc="-5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–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The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term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“risk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is used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most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commonly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denote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subject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matter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insurance,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i.e.,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object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an </a:t>
            </a:r>
            <a:r>
              <a:rPr sz="950" b="0" spc="-27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underwriter’s attention.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home,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building,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or a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driver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car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may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be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referred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risk. In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addition,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term “risk”,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in the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academic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sense,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may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be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used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refer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the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uncertainty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financial loss.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In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this sense,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risk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uncertainty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or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chance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loss.</a:t>
            </a:r>
            <a:endParaRPr sz="950" dirty="0">
              <a:latin typeface="Gotham Book"/>
              <a:cs typeface="Gotham Book"/>
            </a:endParaRPr>
          </a:p>
          <a:p>
            <a:pPr marL="12700" marR="5080">
              <a:lnSpc>
                <a:spcPts val="1000"/>
              </a:lnSpc>
              <a:spcBef>
                <a:spcPts val="1000"/>
              </a:spcBef>
            </a:pPr>
            <a:r>
              <a:rPr sz="950" b="0" spc="-15" dirty="0">
                <a:solidFill>
                  <a:srgbClr val="0456A5"/>
                </a:solidFill>
                <a:latin typeface="Gotham Medium"/>
                <a:cs typeface="Gotham Medium"/>
              </a:rPr>
              <a:t>TAIL</a:t>
            </a:r>
            <a:r>
              <a:rPr sz="950" b="0" spc="35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also</a:t>
            </a:r>
            <a:r>
              <a:rPr sz="95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known</a:t>
            </a:r>
            <a:r>
              <a:rPr sz="95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as</a:t>
            </a:r>
            <a:r>
              <a:rPr sz="95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an</a:t>
            </a:r>
            <a:r>
              <a:rPr sz="95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“Extended</a:t>
            </a:r>
            <a:r>
              <a:rPr sz="95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Reporting</a:t>
            </a:r>
            <a:r>
              <a:rPr sz="950" b="0" spc="4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Policy</a:t>
            </a:r>
            <a:r>
              <a:rPr sz="95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endorsement”.</a:t>
            </a:r>
            <a:r>
              <a:rPr sz="95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On</a:t>
            </a:r>
            <a:r>
              <a:rPr sz="95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claims-made</a:t>
            </a:r>
            <a:r>
              <a:rPr sz="95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policies,</a:t>
            </a:r>
            <a:r>
              <a:rPr sz="95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950" b="0" spc="4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“tail” </a:t>
            </a:r>
            <a:r>
              <a:rPr sz="950" b="0" spc="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refers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exposure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claims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that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have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occurred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but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are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not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known.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When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moving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from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one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claims-made </a:t>
            </a:r>
            <a:r>
              <a:rPr sz="950" b="0" spc="-27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policy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another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one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two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things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needs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occur.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Either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effective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date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new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claims-made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policy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must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have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retroactive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date,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which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should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coincide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with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effective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date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first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claims-made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policy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issued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insured, or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the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insured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needs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purchase the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“tail”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endorsement.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Either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is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designed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prevent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gaps in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coverage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based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on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when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claims are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reported.</a:t>
            </a:r>
            <a:endParaRPr sz="950" dirty="0">
              <a:latin typeface="Gotham Book"/>
              <a:cs typeface="Gotham Book"/>
            </a:endParaRPr>
          </a:p>
          <a:p>
            <a:pPr marL="12700" marR="251460">
              <a:lnSpc>
                <a:spcPts val="1000"/>
              </a:lnSpc>
              <a:spcBef>
                <a:spcPts val="1000"/>
              </a:spcBef>
            </a:pPr>
            <a:r>
              <a:rPr sz="950" b="0" dirty="0">
                <a:solidFill>
                  <a:srgbClr val="0456A5"/>
                </a:solidFill>
                <a:latin typeface="Gotham Medium"/>
                <a:cs typeface="Gotham Medium"/>
              </a:rPr>
              <a:t>TORT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– a wrong; a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private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or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civil wrong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or injury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resulting from a breach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legal duty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that exists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by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virtue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society’s</a:t>
            </a:r>
            <a:r>
              <a:rPr sz="950" b="0" spc="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expectations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regarding</a:t>
            </a:r>
            <a:r>
              <a:rPr sz="950" b="0" spc="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interpersonal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conduct,</a:t>
            </a:r>
            <a:r>
              <a:rPr sz="950" b="0" spc="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rather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than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by</a:t>
            </a:r>
            <a:r>
              <a:rPr sz="950" b="0" spc="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contract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or</a:t>
            </a:r>
            <a:r>
              <a:rPr sz="950" b="0" spc="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other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private</a:t>
            </a:r>
            <a:endParaRPr sz="950" dirty="0">
              <a:latin typeface="Gotham Book"/>
              <a:cs typeface="Gotham Book"/>
            </a:endParaRPr>
          </a:p>
          <a:p>
            <a:pPr marL="12700" marR="11430">
              <a:lnSpc>
                <a:spcPts val="1000"/>
              </a:lnSpc>
            </a:pP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relationship.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There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are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many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kinds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torts, each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with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different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elements,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but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they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can be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generally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classified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into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three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groups: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those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involving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intent,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negligence,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or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strict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liability.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The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essential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elements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tort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are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950" b="0" spc="-27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existence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legal duty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owed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by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defendant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plaintiff;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 breach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that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duty; and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a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causal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relationship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between the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defendant’s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conduct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the resulting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damage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the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plaintiff.</a:t>
            </a:r>
            <a:endParaRPr sz="950" dirty="0">
              <a:latin typeface="Gotham Book"/>
              <a:cs typeface="Gotham Book"/>
            </a:endParaRPr>
          </a:p>
          <a:p>
            <a:pPr marL="12700" marR="229870">
              <a:lnSpc>
                <a:spcPts val="1000"/>
              </a:lnSpc>
              <a:spcBef>
                <a:spcPts val="1000"/>
              </a:spcBef>
            </a:pPr>
            <a:r>
              <a:rPr sz="950" b="0" spc="5" dirty="0">
                <a:solidFill>
                  <a:srgbClr val="0456A5"/>
                </a:solidFill>
                <a:latin typeface="Gotham Medium"/>
                <a:cs typeface="Gotham Medium"/>
              </a:rPr>
              <a:t>UNDERWRITING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–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Refers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function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securing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evaluating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information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making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decisions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 </a:t>
            </a:r>
            <a:r>
              <a:rPr sz="950" b="0" spc="-27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accept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or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reject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risks.</a:t>
            </a:r>
            <a:endParaRPr sz="950" dirty="0">
              <a:latin typeface="Gotham Book"/>
              <a:cs typeface="Gotham Book"/>
            </a:endParaRPr>
          </a:p>
          <a:p>
            <a:pPr marL="12700" marR="26670">
              <a:lnSpc>
                <a:spcPts val="1000"/>
              </a:lnSpc>
              <a:spcBef>
                <a:spcPts val="1000"/>
              </a:spcBef>
            </a:pPr>
            <a:r>
              <a:rPr sz="950" b="0" spc="5" dirty="0">
                <a:solidFill>
                  <a:srgbClr val="0456A5"/>
                </a:solidFill>
                <a:latin typeface="Gotham Medium"/>
                <a:cs typeface="Gotham Medium"/>
              </a:rPr>
              <a:t>WORKING</a:t>
            </a:r>
            <a:r>
              <a:rPr sz="950" b="0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spc="-5" dirty="0">
                <a:solidFill>
                  <a:srgbClr val="0456A5"/>
                </a:solidFill>
                <a:latin typeface="Gotham Medium"/>
                <a:cs typeface="Gotham Medium"/>
              </a:rPr>
              <a:t>LAYER</a:t>
            </a:r>
            <a:r>
              <a:rPr sz="950" b="0" dirty="0">
                <a:solidFill>
                  <a:srgbClr val="0456A5"/>
                </a:solidFill>
                <a:latin typeface="Gotham Medium"/>
                <a:cs typeface="Gotham Medium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–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An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underwriting term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referring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dollar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amount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insured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retains,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and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where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excess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sits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above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it.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In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excess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liability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policies,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particularly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malpractice,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excess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insurer</a:t>
            </a:r>
            <a:r>
              <a:rPr sz="95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wants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to </a:t>
            </a:r>
            <a:r>
              <a:rPr sz="950" b="0" spc="-27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Gotham Book"/>
                <a:cs typeface="Gotham Book"/>
              </a:rPr>
              <a:t>have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their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coverage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sit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well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in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excess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 where claims frequently</a:t>
            </a:r>
            <a:r>
              <a:rPr sz="95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950" b="0" dirty="0">
                <a:solidFill>
                  <a:srgbClr val="231F20"/>
                </a:solidFill>
                <a:latin typeface="Gotham Book"/>
                <a:cs typeface="Gotham Book"/>
              </a:rPr>
              <a:t>settle.</a:t>
            </a:r>
            <a:endParaRPr sz="950" dirty="0">
              <a:latin typeface="Gotham Book"/>
              <a:cs typeface="Gotham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0712" y="583459"/>
            <a:ext cx="15113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0" spc="20" dirty="0">
                <a:solidFill>
                  <a:srgbClr val="FFFFFF"/>
                </a:solidFill>
                <a:latin typeface="Gotham Book"/>
                <a:cs typeface="Gotham Book"/>
              </a:rPr>
              <a:t>18</a:t>
            </a:r>
            <a:endParaRPr sz="950">
              <a:latin typeface="Gotham Book"/>
              <a:cs typeface="Gotham Book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9706" y="540004"/>
            <a:ext cx="3093085" cy="275590"/>
          </a:xfrm>
          <a:custGeom>
            <a:avLst/>
            <a:gdLst/>
            <a:ahLst/>
            <a:cxnLst/>
            <a:rect l="l" t="t" r="r" b="b"/>
            <a:pathLst>
              <a:path w="3093085" h="275590">
                <a:moveTo>
                  <a:pt x="3092704" y="0"/>
                </a:moveTo>
                <a:lnTo>
                  <a:pt x="0" y="0"/>
                </a:lnTo>
                <a:lnTo>
                  <a:pt x="0" y="275094"/>
                </a:lnTo>
                <a:lnTo>
                  <a:pt x="3092704" y="275094"/>
                </a:lnTo>
                <a:lnTo>
                  <a:pt x="309270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03000" y="611509"/>
            <a:ext cx="1094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231F20"/>
                </a:solidFill>
                <a:latin typeface="Gotham Bold"/>
                <a:cs typeface="Gotham Bold"/>
              </a:rPr>
              <a:t>ANNUAL</a:t>
            </a:r>
            <a:r>
              <a:rPr sz="700" b="1" spc="-4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1" spc="-5" dirty="0">
                <a:solidFill>
                  <a:srgbClr val="231F20"/>
                </a:solidFill>
                <a:latin typeface="Gotham Bold"/>
                <a:cs typeface="Gotham Bold"/>
              </a:rPr>
              <a:t>REPORT</a:t>
            </a:r>
            <a:r>
              <a:rPr sz="700" b="1" spc="-4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0" spc="5" dirty="0">
                <a:solidFill>
                  <a:srgbClr val="231F20"/>
                </a:solidFill>
                <a:latin typeface="Gotham Book"/>
                <a:cs typeface="Gotham Book"/>
              </a:rPr>
              <a:t>2021</a:t>
            </a:r>
            <a:endParaRPr sz="700">
              <a:latin typeface="Gotham Book"/>
              <a:cs typeface="Gotham Book"/>
            </a:endParaRPr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92397" y="540004"/>
            <a:ext cx="3780154" cy="275590"/>
          </a:xfrm>
          <a:custGeom>
            <a:avLst/>
            <a:gdLst/>
            <a:ahLst/>
            <a:cxnLst/>
            <a:rect l="l" t="t" r="r" b="b"/>
            <a:pathLst>
              <a:path w="3780154" h="275590">
                <a:moveTo>
                  <a:pt x="3780002" y="0"/>
                </a:moveTo>
                <a:lnTo>
                  <a:pt x="0" y="0"/>
                </a:lnTo>
                <a:lnTo>
                  <a:pt x="0" y="275094"/>
                </a:lnTo>
                <a:lnTo>
                  <a:pt x="3780002" y="275094"/>
                </a:lnTo>
                <a:lnTo>
                  <a:pt x="378000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609966" y="611509"/>
            <a:ext cx="16370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0" spc="15" dirty="0">
                <a:solidFill>
                  <a:srgbClr val="231F20"/>
                </a:solidFill>
                <a:latin typeface="Gotham Book"/>
                <a:cs typeface="Gotham Book"/>
              </a:rPr>
              <a:t>UNIVERSITY</a:t>
            </a:r>
            <a:r>
              <a:rPr sz="700" b="0" spc="18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700" b="0" spc="-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ILLINOIS</a:t>
            </a:r>
            <a:r>
              <a:rPr sz="700" b="0" spc="-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endParaRPr sz="7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0" y="0"/>
                </a:lnTo>
                <a:lnTo>
                  <a:pt x="0" y="10058400"/>
                </a:lnTo>
                <a:lnTo>
                  <a:pt x="7772400" y="10058400"/>
                </a:lnTo>
                <a:lnTo>
                  <a:pt x="7772400" y="0"/>
                </a:lnTo>
                <a:close/>
              </a:path>
            </a:pathLst>
          </a:custGeom>
          <a:solidFill>
            <a:srgbClr val="D4D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8568" y="7222883"/>
            <a:ext cx="2891117" cy="17880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03000" y="8198539"/>
            <a:ext cx="1428750" cy="655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5" dirty="0">
                <a:solidFill>
                  <a:srgbClr val="0456A5"/>
                </a:solidFill>
                <a:latin typeface="Gotham Bold"/>
                <a:cs typeface="Gotham Bold"/>
              </a:rPr>
              <a:t>Office</a:t>
            </a:r>
            <a:r>
              <a:rPr sz="700" b="1" spc="-35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700" b="1" spc="-15" dirty="0">
                <a:solidFill>
                  <a:srgbClr val="0456A5"/>
                </a:solidFill>
                <a:latin typeface="Gotham Bold"/>
                <a:cs typeface="Gotham Bold"/>
              </a:rPr>
              <a:t>of</a:t>
            </a:r>
            <a:r>
              <a:rPr sz="700" b="1" spc="-35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700" b="1" spc="-10" dirty="0">
                <a:solidFill>
                  <a:srgbClr val="0456A5"/>
                </a:solidFill>
                <a:latin typeface="Gotham Bold"/>
                <a:cs typeface="Gotham Bold"/>
              </a:rPr>
              <a:t>Risk</a:t>
            </a:r>
            <a:r>
              <a:rPr sz="700" b="1" spc="-35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700" b="1" spc="-5" dirty="0">
                <a:solidFill>
                  <a:srgbClr val="0456A5"/>
                </a:solidFill>
                <a:latin typeface="Gotham Bold"/>
                <a:cs typeface="Gotham Bold"/>
              </a:rPr>
              <a:t>Management</a:t>
            </a:r>
            <a:endParaRPr sz="700">
              <a:latin typeface="Gotham Bold"/>
              <a:cs typeface="Gotham Bold"/>
            </a:endParaRPr>
          </a:p>
          <a:p>
            <a:pPr marL="12700">
              <a:lnSpc>
                <a:spcPct val="100000"/>
              </a:lnSpc>
            </a:pPr>
            <a:r>
              <a:rPr sz="700" b="0" spc="10" dirty="0">
                <a:solidFill>
                  <a:srgbClr val="0456A5"/>
                </a:solidFill>
                <a:latin typeface="Gotham Book"/>
                <a:cs typeface="Gotham Book"/>
              </a:rPr>
              <a:t>506</a:t>
            </a:r>
            <a:r>
              <a:rPr sz="700" b="0" spc="-15" dirty="0">
                <a:solidFill>
                  <a:srgbClr val="0456A5"/>
                </a:solidFill>
                <a:latin typeface="Gotham Book"/>
                <a:cs typeface="Gotham Book"/>
              </a:rPr>
              <a:t> </a:t>
            </a:r>
            <a:r>
              <a:rPr sz="700" b="0" spc="15" dirty="0">
                <a:solidFill>
                  <a:srgbClr val="0456A5"/>
                </a:solidFill>
                <a:latin typeface="Gotham Book"/>
                <a:cs typeface="Gotham Book"/>
              </a:rPr>
              <a:t>S.</a:t>
            </a:r>
            <a:r>
              <a:rPr sz="700" b="0" spc="-10" dirty="0">
                <a:solidFill>
                  <a:srgbClr val="0456A5"/>
                </a:solidFill>
                <a:latin typeface="Gotham Book"/>
                <a:cs typeface="Gotham Book"/>
              </a:rPr>
              <a:t> </a:t>
            </a:r>
            <a:r>
              <a:rPr sz="700" b="0" spc="5" dirty="0">
                <a:solidFill>
                  <a:srgbClr val="0456A5"/>
                </a:solidFill>
                <a:latin typeface="Gotham Book"/>
                <a:cs typeface="Gotham Book"/>
              </a:rPr>
              <a:t>Wright</a:t>
            </a:r>
            <a:r>
              <a:rPr sz="700" b="0" spc="-10" dirty="0">
                <a:solidFill>
                  <a:srgbClr val="0456A5"/>
                </a:solidFill>
                <a:latin typeface="Gotham Book"/>
                <a:cs typeface="Gotham Book"/>
              </a:rPr>
              <a:t> </a:t>
            </a:r>
            <a:r>
              <a:rPr sz="700" b="0" spc="5" dirty="0">
                <a:solidFill>
                  <a:srgbClr val="0456A5"/>
                </a:solidFill>
                <a:latin typeface="Gotham Book"/>
                <a:cs typeface="Gotham Book"/>
              </a:rPr>
              <a:t>Street,</a:t>
            </a:r>
            <a:r>
              <a:rPr sz="700" b="0" spc="-15" dirty="0">
                <a:solidFill>
                  <a:srgbClr val="0456A5"/>
                </a:solidFill>
                <a:latin typeface="Gotham Book"/>
                <a:cs typeface="Gotham Book"/>
              </a:rPr>
              <a:t> </a:t>
            </a:r>
            <a:r>
              <a:rPr sz="700" b="0" spc="5" dirty="0">
                <a:solidFill>
                  <a:srgbClr val="0456A5"/>
                </a:solidFill>
                <a:latin typeface="Gotham Book"/>
                <a:cs typeface="Gotham Book"/>
              </a:rPr>
              <a:t>Suite</a:t>
            </a:r>
            <a:r>
              <a:rPr sz="700" b="0" spc="-10" dirty="0">
                <a:solidFill>
                  <a:srgbClr val="0456A5"/>
                </a:solidFill>
                <a:latin typeface="Gotham Book"/>
                <a:cs typeface="Gotham Book"/>
              </a:rPr>
              <a:t> 247</a:t>
            </a:r>
            <a:endParaRPr sz="70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</a:pPr>
            <a:r>
              <a:rPr sz="700" b="0" spc="10" dirty="0">
                <a:solidFill>
                  <a:srgbClr val="0456A5"/>
                </a:solidFill>
                <a:latin typeface="Gotham Book"/>
                <a:cs typeface="Gotham Book"/>
              </a:rPr>
              <a:t>Champaign</a:t>
            </a:r>
            <a:r>
              <a:rPr sz="700" b="0" spc="-20" dirty="0">
                <a:solidFill>
                  <a:srgbClr val="0456A5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0456A5"/>
                </a:solidFill>
                <a:latin typeface="Gotham Book"/>
                <a:cs typeface="Gotham Book"/>
              </a:rPr>
              <a:t>IL,</a:t>
            </a:r>
            <a:r>
              <a:rPr sz="700" b="0" spc="-20" dirty="0">
                <a:solidFill>
                  <a:srgbClr val="0456A5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0456A5"/>
                </a:solidFill>
                <a:latin typeface="Gotham Book"/>
                <a:cs typeface="Gotham Book"/>
              </a:rPr>
              <a:t>61820</a:t>
            </a:r>
            <a:endParaRPr sz="70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>
              <a:latin typeface="Gotham Book"/>
              <a:cs typeface="Gotham Book"/>
            </a:endParaRPr>
          </a:p>
          <a:p>
            <a:pPr marL="12700">
              <a:lnSpc>
                <a:spcPts val="819"/>
              </a:lnSpc>
            </a:pPr>
            <a:r>
              <a:rPr sz="700" b="0" spc="5" dirty="0">
                <a:solidFill>
                  <a:srgbClr val="0456A5"/>
                </a:solidFill>
                <a:latin typeface="Gotham Book"/>
                <a:cs typeface="Gotham Book"/>
              </a:rPr>
              <a:t>217-333-3113</a:t>
            </a:r>
            <a:endParaRPr sz="700">
              <a:latin typeface="Gotham Book"/>
              <a:cs typeface="Gotham Book"/>
            </a:endParaRPr>
          </a:p>
          <a:p>
            <a:pPr marL="12700">
              <a:lnSpc>
                <a:spcPts val="819"/>
              </a:lnSpc>
            </a:pPr>
            <a:r>
              <a:rPr sz="700" b="0" spc="10" dirty="0">
                <a:solidFill>
                  <a:srgbClr val="0456A5"/>
                </a:solidFill>
                <a:latin typeface="Gotham Extra Light"/>
                <a:cs typeface="Gotham Extra Light"/>
                <a:hlinkClick r:id="rId3"/>
              </a:rPr>
              <a:t>UnivRiskMgmt@uillinois.edu</a:t>
            </a:r>
            <a:endParaRPr sz="700">
              <a:latin typeface="Gotham Extra Light"/>
              <a:cs typeface="Gotham Extra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0" y="0"/>
                </a:lnTo>
                <a:lnTo>
                  <a:pt x="0" y="10058400"/>
                </a:lnTo>
                <a:lnTo>
                  <a:pt x="7772400" y="10058400"/>
                </a:lnTo>
                <a:lnTo>
                  <a:pt x="7772400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22095" y="1204201"/>
            <a:ext cx="4389755" cy="6121400"/>
          </a:xfrm>
          <a:custGeom>
            <a:avLst/>
            <a:gdLst/>
            <a:ahLst/>
            <a:cxnLst/>
            <a:rect l="l" t="t" r="r" b="b"/>
            <a:pathLst>
              <a:path w="4389755" h="6121400">
                <a:moveTo>
                  <a:pt x="4389602" y="0"/>
                </a:moveTo>
                <a:lnTo>
                  <a:pt x="0" y="0"/>
                </a:lnTo>
                <a:lnTo>
                  <a:pt x="0" y="6121400"/>
                </a:lnTo>
                <a:lnTo>
                  <a:pt x="4389602" y="6121400"/>
                </a:lnTo>
                <a:lnTo>
                  <a:pt x="4389602" y="0"/>
                </a:lnTo>
                <a:close/>
              </a:path>
            </a:pathLst>
          </a:custGeom>
          <a:solidFill>
            <a:srgbClr val="204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87699" y="2561313"/>
            <a:ext cx="3905250" cy="157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20"/>
              </a:lnSpc>
              <a:spcBef>
                <a:spcPts val="100"/>
              </a:spcBef>
            </a:pPr>
            <a:r>
              <a:rPr sz="4200" b="1" spc="-155" dirty="0">
                <a:solidFill>
                  <a:srgbClr val="FFFFFF"/>
                </a:solidFill>
                <a:latin typeface="Gotham Bold"/>
                <a:cs typeface="Gotham Bold"/>
              </a:rPr>
              <a:t>SERVICE</a:t>
            </a:r>
            <a:endParaRPr sz="4200" dirty="0">
              <a:latin typeface="Gotham Bold"/>
              <a:cs typeface="Gotham Bold"/>
            </a:endParaRPr>
          </a:p>
          <a:p>
            <a:pPr marL="12700" marR="5080">
              <a:lnSpc>
                <a:spcPct val="71400"/>
              </a:lnSpc>
              <a:spcBef>
                <a:spcPts val="720"/>
              </a:spcBef>
            </a:pPr>
            <a:r>
              <a:rPr sz="4200" b="1" spc="-160" dirty="0">
                <a:solidFill>
                  <a:srgbClr val="FFFFFF"/>
                </a:solidFill>
                <a:latin typeface="Gotham Bold"/>
                <a:cs typeface="Gotham Bold"/>
              </a:rPr>
              <a:t>BEYOND </a:t>
            </a:r>
            <a:r>
              <a:rPr sz="4200" b="1" spc="-155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4200" b="1" spc="-114" dirty="0">
                <a:solidFill>
                  <a:srgbClr val="FFFFFF"/>
                </a:solidFill>
                <a:latin typeface="Gotham Bold"/>
                <a:cs typeface="Gotham Bold"/>
              </a:rPr>
              <a:t>E</a:t>
            </a:r>
            <a:r>
              <a:rPr sz="4200" b="1" spc="-185" dirty="0">
                <a:solidFill>
                  <a:srgbClr val="FFFFFF"/>
                </a:solidFill>
                <a:latin typeface="Gotham Bold"/>
                <a:cs typeface="Gotham Bold"/>
              </a:rPr>
              <a:t>X</a:t>
            </a:r>
            <a:r>
              <a:rPr sz="4200" b="1" spc="-145" dirty="0">
                <a:solidFill>
                  <a:srgbClr val="FFFFFF"/>
                </a:solidFill>
                <a:latin typeface="Gotham Bold"/>
                <a:cs typeface="Gotham Bold"/>
              </a:rPr>
              <a:t>P</a:t>
            </a:r>
            <a:r>
              <a:rPr sz="4200" b="1" spc="-165" dirty="0">
                <a:solidFill>
                  <a:srgbClr val="FFFFFF"/>
                </a:solidFill>
                <a:latin typeface="Gotham Bold"/>
                <a:cs typeface="Gotham Bold"/>
              </a:rPr>
              <a:t>E</a:t>
            </a:r>
            <a:r>
              <a:rPr sz="4200" b="1" spc="-100" dirty="0">
                <a:solidFill>
                  <a:srgbClr val="FFFFFF"/>
                </a:solidFill>
                <a:latin typeface="Gotham Bold"/>
                <a:cs typeface="Gotham Bold"/>
              </a:rPr>
              <a:t>C</a:t>
            </a:r>
            <a:r>
              <a:rPr sz="4200" b="1" spc="-530" dirty="0">
                <a:solidFill>
                  <a:srgbClr val="FFFFFF"/>
                </a:solidFill>
                <a:latin typeface="Gotham Bold"/>
                <a:cs typeface="Gotham Bold"/>
              </a:rPr>
              <a:t>T</a:t>
            </a:r>
            <a:r>
              <a:rPr sz="4200" b="1" spc="-525" dirty="0">
                <a:solidFill>
                  <a:srgbClr val="FFFFFF"/>
                </a:solidFill>
                <a:latin typeface="Gotham Bold"/>
                <a:cs typeface="Gotham Bold"/>
              </a:rPr>
              <a:t>A</a:t>
            </a:r>
            <a:r>
              <a:rPr sz="4200" b="1" spc="-204" dirty="0">
                <a:solidFill>
                  <a:srgbClr val="FFFFFF"/>
                </a:solidFill>
                <a:latin typeface="Gotham Bold"/>
                <a:cs typeface="Gotham Bold"/>
              </a:rPr>
              <a:t>T</a:t>
            </a:r>
            <a:r>
              <a:rPr sz="4200" b="1" spc="-160" dirty="0">
                <a:solidFill>
                  <a:srgbClr val="FFFFFF"/>
                </a:solidFill>
                <a:latin typeface="Gotham Bold"/>
                <a:cs typeface="Gotham Bold"/>
              </a:rPr>
              <a:t>I</a:t>
            </a:r>
            <a:r>
              <a:rPr sz="4200" b="1" spc="-145" dirty="0">
                <a:solidFill>
                  <a:srgbClr val="FFFFFF"/>
                </a:solidFill>
                <a:latin typeface="Gotham Bold"/>
                <a:cs typeface="Gotham Bold"/>
              </a:rPr>
              <a:t>ON</a:t>
            </a:r>
            <a:endParaRPr sz="4200" dirty="0">
              <a:latin typeface="Gotham Bold"/>
              <a:cs typeface="Gotham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8399" y="2151919"/>
            <a:ext cx="1769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5" dirty="0">
                <a:solidFill>
                  <a:srgbClr val="0456A5"/>
                </a:solidFill>
                <a:latin typeface="Gotham Bold"/>
                <a:cs typeface="Gotham Bold"/>
              </a:rPr>
              <a:t>C</a:t>
            </a: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O</a:t>
            </a:r>
            <a:r>
              <a:rPr sz="2400" b="1" spc="-100" dirty="0">
                <a:solidFill>
                  <a:srgbClr val="0456A5"/>
                </a:solidFill>
                <a:latin typeface="Gotham Bold"/>
                <a:cs typeface="Gotham Bold"/>
              </a:rPr>
              <a:t>NT</a:t>
            </a:r>
            <a:r>
              <a:rPr sz="2400" b="1" spc="-40" dirty="0">
                <a:solidFill>
                  <a:srgbClr val="0456A5"/>
                </a:solidFill>
                <a:latin typeface="Gotham Bold"/>
                <a:cs typeface="Gotham Bold"/>
              </a:rPr>
              <a:t>E</a:t>
            </a:r>
            <a:r>
              <a:rPr sz="2400" b="1" spc="-105" dirty="0">
                <a:solidFill>
                  <a:srgbClr val="0456A5"/>
                </a:solidFill>
                <a:latin typeface="Gotham Bold"/>
                <a:cs typeface="Gotham Bold"/>
              </a:rPr>
              <a:t>N</a:t>
            </a:r>
            <a:r>
              <a:rPr sz="2400" b="1" spc="-70" dirty="0">
                <a:solidFill>
                  <a:srgbClr val="0456A5"/>
                </a:solidFill>
                <a:latin typeface="Gotham Bold"/>
                <a:cs typeface="Gotham Bold"/>
              </a:rPr>
              <a:t>T</a:t>
            </a: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S</a:t>
            </a:r>
            <a:endParaRPr sz="2400" dirty="0">
              <a:latin typeface="Gotham Bold"/>
              <a:cs typeface="Gotham Bold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9199" y="3415290"/>
            <a:ext cx="3670300" cy="0"/>
          </a:xfrm>
          <a:custGeom>
            <a:avLst/>
            <a:gdLst/>
            <a:ahLst/>
            <a:cxnLst/>
            <a:rect l="l" t="t" r="r" b="b"/>
            <a:pathLst>
              <a:path w="3670300">
                <a:moveTo>
                  <a:pt x="0" y="0"/>
                </a:moveTo>
                <a:lnTo>
                  <a:pt x="367019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9199" y="3796290"/>
            <a:ext cx="3670300" cy="0"/>
          </a:xfrm>
          <a:custGeom>
            <a:avLst/>
            <a:gdLst/>
            <a:ahLst/>
            <a:cxnLst/>
            <a:rect l="l" t="t" r="r" b="b"/>
            <a:pathLst>
              <a:path w="3670300">
                <a:moveTo>
                  <a:pt x="0" y="0"/>
                </a:moveTo>
                <a:lnTo>
                  <a:pt x="367019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9199" y="4177290"/>
            <a:ext cx="3670300" cy="0"/>
          </a:xfrm>
          <a:custGeom>
            <a:avLst/>
            <a:gdLst/>
            <a:ahLst/>
            <a:cxnLst/>
            <a:rect l="l" t="t" r="r" b="b"/>
            <a:pathLst>
              <a:path w="3670300">
                <a:moveTo>
                  <a:pt x="0" y="0"/>
                </a:moveTo>
                <a:lnTo>
                  <a:pt x="367019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9199" y="4558290"/>
            <a:ext cx="3670300" cy="0"/>
          </a:xfrm>
          <a:custGeom>
            <a:avLst/>
            <a:gdLst/>
            <a:ahLst/>
            <a:cxnLst/>
            <a:rect l="l" t="t" r="r" b="b"/>
            <a:pathLst>
              <a:path w="3670300">
                <a:moveTo>
                  <a:pt x="0" y="0"/>
                </a:moveTo>
                <a:lnTo>
                  <a:pt x="367019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9199" y="4939290"/>
            <a:ext cx="3670300" cy="0"/>
          </a:xfrm>
          <a:custGeom>
            <a:avLst/>
            <a:gdLst/>
            <a:ahLst/>
            <a:cxnLst/>
            <a:rect l="l" t="t" r="r" b="b"/>
            <a:pathLst>
              <a:path w="3670300">
                <a:moveTo>
                  <a:pt x="0" y="0"/>
                </a:moveTo>
                <a:lnTo>
                  <a:pt x="367019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9199" y="5320290"/>
            <a:ext cx="3670300" cy="0"/>
          </a:xfrm>
          <a:custGeom>
            <a:avLst/>
            <a:gdLst/>
            <a:ahLst/>
            <a:cxnLst/>
            <a:rect l="l" t="t" r="r" b="b"/>
            <a:pathLst>
              <a:path w="3670300">
                <a:moveTo>
                  <a:pt x="0" y="0"/>
                </a:moveTo>
                <a:lnTo>
                  <a:pt x="367019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9199" y="5701290"/>
            <a:ext cx="3670300" cy="0"/>
          </a:xfrm>
          <a:custGeom>
            <a:avLst/>
            <a:gdLst/>
            <a:ahLst/>
            <a:cxnLst/>
            <a:rect l="l" t="t" r="r" b="b"/>
            <a:pathLst>
              <a:path w="3670300">
                <a:moveTo>
                  <a:pt x="0" y="0"/>
                </a:moveTo>
                <a:lnTo>
                  <a:pt x="367019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9199" y="6082290"/>
            <a:ext cx="3670300" cy="0"/>
          </a:xfrm>
          <a:custGeom>
            <a:avLst/>
            <a:gdLst/>
            <a:ahLst/>
            <a:cxnLst/>
            <a:rect l="l" t="t" r="r" b="b"/>
            <a:pathLst>
              <a:path w="3670300">
                <a:moveTo>
                  <a:pt x="0" y="0"/>
                </a:moveTo>
                <a:lnTo>
                  <a:pt x="367019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36499" y="3095077"/>
            <a:ext cx="137287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0" spc="-5" dirty="0">
                <a:solidFill>
                  <a:srgbClr val="231F20"/>
                </a:solidFill>
                <a:latin typeface="Arial Rounded MT Bold" panose="020F0704030504030204" pitchFamily="34" charset="0"/>
                <a:cs typeface="Gotham Book"/>
              </a:rPr>
              <a:t>INTRODUCTION</a:t>
            </a:r>
            <a:endParaRPr sz="1300" dirty="0">
              <a:latin typeface="Arial Rounded MT Bold" panose="020F0704030504030204" pitchFamily="34" charset="0"/>
              <a:cs typeface="Gotham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95890" y="3095077"/>
            <a:ext cx="13652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0" dirty="0">
                <a:solidFill>
                  <a:srgbClr val="231F20"/>
                </a:solidFill>
                <a:latin typeface="Gotham Book"/>
                <a:cs typeface="Gotham Book"/>
              </a:rPr>
              <a:t>4</a:t>
            </a:r>
            <a:endParaRPr sz="1300">
              <a:latin typeface="Gotham Book"/>
              <a:cs typeface="Gotham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36499" y="3488777"/>
            <a:ext cx="25768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231F20"/>
                </a:solidFill>
                <a:latin typeface="Arial Rounded MT Bold" panose="020F0704030504030204" pitchFamily="34" charset="0"/>
                <a:cs typeface="Gotham Book"/>
              </a:rPr>
              <a:t>MAJOR</a:t>
            </a:r>
            <a:r>
              <a:rPr sz="1200" b="0" spc="-25" dirty="0">
                <a:solidFill>
                  <a:srgbClr val="231F20"/>
                </a:solidFill>
                <a:latin typeface="Arial Rounded MT Bold" panose="020F0704030504030204" pitchFamily="34" charset="0"/>
                <a:cs typeface="Gotham Book"/>
              </a:rPr>
              <a:t> </a:t>
            </a:r>
            <a:r>
              <a:rPr sz="1200" b="0" spc="5" dirty="0">
                <a:solidFill>
                  <a:srgbClr val="231F20"/>
                </a:solidFill>
                <a:latin typeface="Arial Rounded MT Bold" panose="020F0704030504030204" pitchFamily="34" charset="0"/>
                <a:cs typeface="Gotham Book"/>
              </a:rPr>
              <a:t>INSURANCE</a:t>
            </a:r>
            <a:r>
              <a:rPr sz="1200" b="0" spc="-20" dirty="0">
                <a:solidFill>
                  <a:srgbClr val="231F20"/>
                </a:solidFill>
                <a:latin typeface="Arial Rounded MT Bold" panose="020F0704030504030204" pitchFamily="34" charset="0"/>
                <a:cs typeface="Gotham Book"/>
              </a:rPr>
              <a:t> </a:t>
            </a:r>
            <a:r>
              <a:rPr sz="1200" b="0" dirty="0">
                <a:solidFill>
                  <a:srgbClr val="231F20"/>
                </a:solidFill>
                <a:latin typeface="Arial Rounded MT Bold" panose="020F0704030504030204" pitchFamily="34" charset="0"/>
                <a:cs typeface="Gotham Book"/>
              </a:rPr>
              <a:t>PROGRAMS</a:t>
            </a:r>
            <a:endParaRPr sz="1200" dirty="0">
              <a:latin typeface="Arial Rounded MT Bold" panose="020F0704030504030204" pitchFamily="34" charset="0"/>
              <a:cs typeface="Gotham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13479" y="3488777"/>
            <a:ext cx="118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231F20"/>
                </a:solidFill>
                <a:latin typeface="Gotham Book"/>
                <a:cs typeface="Gotham Book"/>
              </a:rPr>
              <a:t>5</a:t>
            </a:r>
            <a:endParaRPr sz="1200">
              <a:latin typeface="Gotham Book"/>
              <a:cs typeface="Gotham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36499" y="3857077"/>
            <a:ext cx="369824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3399790" algn="l"/>
              </a:tabLst>
            </a:pPr>
            <a:r>
              <a:rPr lang="en-US" sz="1200" b="0" dirty="0">
                <a:solidFill>
                  <a:srgbClr val="231F20"/>
                </a:solidFill>
                <a:latin typeface="Arial Rounded MT Bold" panose="020F0704030504030204" pitchFamily="34" charset="0"/>
                <a:cs typeface="Gotham Book"/>
              </a:rPr>
              <a:t>MEDICAL PROF &amp; HOSPITAL GENERAL LIAB</a:t>
            </a:r>
            <a:r>
              <a:rPr sz="1300" b="0" dirty="0">
                <a:solidFill>
                  <a:srgbClr val="231F20"/>
                </a:solidFill>
                <a:latin typeface="Gotham Book"/>
                <a:cs typeface="Gotham Book"/>
              </a:rPr>
              <a:t>	</a:t>
            </a:r>
            <a:r>
              <a:rPr sz="1300" b="0" spc="20" dirty="0">
                <a:solidFill>
                  <a:srgbClr val="231F20"/>
                </a:solidFill>
                <a:latin typeface="Gotham Book"/>
                <a:cs typeface="Gotham Book"/>
              </a:rPr>
              <a:t>6</a:t>
            </a:r>
            <a:r>
              <a:rPr sz="1300" b="0" spc="15" dirty="0">
                <a:solidFill>
                  <a:srgbClr val="231F20"/>
                </a:solidFill>
                <a:latin typeface="Gotham Book"/>
                <a:cs typeface="Gotham Book"/>
              </a:rPr>
              <a:t>-8</a:t>
            </a:r>
            <a:endParaRPr sz="1300" dirty="0">
              <a:latin typeface="Gotham Book"/>
              <a:cs typeface="Gotham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36498" y="4259179"/>
            <a:ext cx="30689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204" dirty="0">
                <a:solidFill>
                  <a:srgbClr val="231F20"/>
                </a:solidFill>
                <a:latin typeface="Arial Rounded MT Bold" panose="020F0704030504030204" pitchFamily="34" charset="0"/>
                <a:cs typeface="Gotham Book"/>
              </a:rPr>
              <a:t> </a:t>
            </a:r>
            <a:r>
              <a:rPr lang="en-US" sz="1200" dirty="0">
                <a:solidFill>
                  <a:srgbClr val="231F20"/>
                </a:solidFill>
                <a:latin typeface="Arial Rounded MT Bold" panose="020F0704030504030204" pitchFamily="34" charset="0"/>
                <a:cs typeface="Gotham Book"/>
              </a:rPr>
              <a:t>PUBLIC  LIABILITY  &amp;  BOARD  LEGAL</a:t>
            </a:r>
            <a:endParaRPr lang="en-US" sz="1200" dirty="0">
              <a:latin typeface="Arial Rounded MT Bold" panose="020F0704030504030204" pitchFamily="34" charset="0"/>
              <a:cs typeface="Gotham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5513" y="4238077"/>
            <a:ext cx="3771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0" spc="30" dirty="0">
                <a:solidFill>
                  <a:srgbClr val="231F20"/>
                </a:solidFill>
                <a:latin typeface="Gotham Book"/>
                <a:cs typeface="Gotham Book"/>
              </a:rPr>
              <a:t>9</a:t>
            </a:r>
            <a:r>
              <a:rPr sz="1300" b="0" spc="-50" dirty="0">
                <a:solidFill>
                  <a:srgbClr val="231F20"/>
                </a:solidFill>
                <a:latin typeface="Gotham Book"/>
                <a:cs typeface="Gotham Book"/>
              </a:rPr>
              <a:t>-</a:t>
            </a:r>
            <a:r>
              <a:rPr sz="1300" b="0" spc="10" dirty="0">
                <a:solidFill>
                  <a:srgbClr val="231F20"/>
                </a:solidFill>
                <a:latin typeface="Gotham Book"/>
                <a:cs typeface="Gotham Book"/>
              </a:rPr>
              <a:t>1</a:t>
            </a:r>
            <a:r>
              <a:rPr sz="1300" b="0" dirty="0">
                <a:solidFill>
                  <a:srgbClr val="231F20"/>
                </a:solidFill>
                <a:latin typeface="Gotham Book"/>
                <a:cs typeface="Gotham Book"/>
              </a:rPr>
              <a:t>0</a:t>
            </a:r>
            <a:endParaRPr sz="1300">
              <a:latin typeface="Gotham Book"/>
              <a:cs typeface="Gotham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36500" y="4619077"/>
            <a:ext cx="23831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231F20"/>
                </a:solidFill>
                <a:latin typeface="Arial Rounded MT Bold" panose="020F0704030504030204" pitchFamily="34" charset="0"/>
                <a:cs typeface="Gotham Book"/>
              </a:rPr>
              <a:t>WORKERS’ COMPENSATION</a:t>
            </a:r>
            <a:endParaRPr sz="1200" dirty="0">
              <a:latin typeface="Arial Rounded MT Bold" panose="020F0704030504030204" pitchFamily="34" charset="0"/>
              <a:cs typeface="Gotham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13691" y="4616536"/>
            <a:ext cx="425014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0" dirty="0">
                <a:solidFill>
                  <a:srgbClr val="231F20"/>
                </a:solidFill>
                <a:latin typeface="Gotham Book"/>
                <a:cs typeface="Gotham Book"/>
              </a:rPr>
              <a:t>1</a:t>
            </a:r>
            <a:r>
              <a:rPr sz="1300" b="0" spc="10" dirty="0">
                <a:solidFill>
                  <a:srgbClr val="231F20"/>
                </a:solidFill>
                <a:latin typeface="Gotham Book"/>
                <a:cs typeface="Gotham Book"/>
              </a:rPr>
              <a:t>1</a:t>
            </a:r>
            <a:r>
              <a:rPr sz="1300" b="0" spc="-50" dirty="0">
                <a:solidFill>
                  <a:srgbClr val="231F20"/>
                </a:solidFill>
                <a:latin typeface="Gotham Book"/>
                <a:cs typeface="Gotham Book"/>
              </a:rPr>
              <a:t>-</a:t>
            </a:r>
            <a:r>
              <a:rPr sz="1300" b="0" spc="-15" dirty="0">
                <a:solidFill>
                  <a:srgbClr val="231F20"/>
                </a:solidFill>
                <a:latin typeface="Gotham Book"/>
                <a:cs typeface="Gotham Book"/>
              </a:rPr>
              <a:t>1</a:t>
            </a:r>
            <a:r>
              <a:rPr sz="1300" b="0" dirty="0">
                <a:solidFill>
                  <a:srgbClr val="231F20"/>
                </a:solidFill>
                <a:latin typeface="Gotham Book"/>
                <a:cs typeface="Gotham Book"/>
              </a:rPr>
              <a:t>3</a:t>
            </a:r>
            <a:endParaRPr sz="1300">
              <a:latin typeface="Gotham Book"/>
              <a:cs typeface="Gotham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36500" y="5053751"/>
            <a:ext cx="12401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231F20"/>
                </a:solidFill>
                <a:latin typeface="Arial Rounded MT Bold" panose="020F0704030504030204" pitchFamily="34" charset="0"/>
                <a:cs typeface="Gotham Book"/>
              </a:rPr>
              <a:t>PROPERTY</a:t>
            </a:r>
            <a:endParaRPr sz="1200" dirty="0">
              <a:latin typeface="Arial Rounded MT Bold" panose="020F0704030504030204" pitchFamily="34" charset="0"/>
              <a:cs typeface="Gotham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37955" y="5000077"/>
            <a:ext cx="19304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0" spc="-10" dirty="0">
                <a:solidFill>
                  <a:srgbClr val="231F20"/>
                </a:solidFill>
                <a:latin typeface="Gotham Book"/>
                <a:cs typeface="Gotham Book"/>
              </a:rPr>
              <a:t>14</a:t>
            </a:r>
            <a:endParaRPr sz="1300">
              <a:latin typeface="Gotham Book"/>
              <a:cs typeface="Gotham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36500" y="5378128"/>
            <a:ext cx="19259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231F20"/>
                </a:solidFill>
                <a:latin typeface="Arial Rounded MT Bold" panose="020F0704030504030204" pitchFamily="34" charset="0"/>
                <a:cs typeface="Gotham Book"/>
              </a:rPr>
              <a:t>EXCESS INSURANCE</a:t>
            </a:r>
            <a:endParaRPr sz="1200" dirty="0">
              <a:latin typeface="Arial Rounded MT Bold" panose="020F0704030504030204" pitchFamily="34" charset="0"/>
              <a:cs typeface="Gotham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13691" y="5381077"/>
            <a:ext cx="4184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0" spc="5" dirty="0">
                <a:solidFill>
                  <a:srgbClr val="231F20"/>
                </a:solidFill>
                <a:latin typeface="Gotham Book"/>
                <a:cs typeface="Gotham Book"/>
              </a:rPr>
              <a:t>1</a:t>
            </a:r>
            <a:r>
              <a:rPr sz="1300" b="0" spc="20" dirty="0">
                <a:solidFill>
                  <a:srgbClr val="231F20"/>
                </a:solidFill>
                <a:latin typeface="Gotham Book"/>
                <a:cs typeface="Gotham Book"/>
              </a:rPr>
              <a:t>5</a:t>
            </a:r>
            <a:r>
              <a:rPr sz="1300" b="0" spc="-50" dirty="0">
                <a:solidFill>
                  <a:srgbClr val="231F20"/>
                </a:solidFill>
                <a:latin typeface="Gotham Book"/>
                <a:cs typeface="Gotham Book"/>
              </a:rPr>
              <a:t>-</a:t>
            </a:r>
            <a:r>
              <a:rPr sz="1300" b="0" spc="15" dirty="0">
                <a:solidFill>
                  <a:srgbClr val="231F20"/>
                </a:solidFill>
                <a:latin typeface="Gotham Book"/>
                <a:cs typeface="Gotham Book"/>
              </a:rPr>
              <a:t>1</a:t>
            </a:r>
            <a:r>
              <a:rPr sz="1300" b="0" dirty="0">
                <a:solidFill>
                  <a:srgbClr val="231F20"/>
                </a:solidFill>
                <a:latin typeface="Gotham Book"/>
                <a:cs typeface="Gotham Book"/>
              </a:rPr>
              <a:t>6</a:t>
            </a:r>
            <a:endParaRPr sz="1300">
              <a:latin typeface="Gotham Book"/>
              <a:cs typeface="Gotham 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36500" y="5762077"/>
            <a:ext cx="9645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15" dirty="0">
                <a:solidFill>
                  <a:srgbClr val="231F20"/>
                </a:solidFill>
                <a:latin typeface="Arial Rounded MT Bold" panose="020F0704030504030204" pitchFamily="34" charset="0"/>
                <a:cs typeface="Gotham Book"/>
              </a:rPr>
              <a:t>G</a:t>
            </a:r>
            <a:r>
              <a:rPr sz="1200" b="0" spc="-55" dirty="0">
                <a:solidFill>
                  <a:srgbClr val="231F20"/>
                </a:solidFill>
                <a:latin typeface="Arial Rounded MT Bold" panose="020F0704030504030204" pitchFamily="34" charset="0"/>
                <a:cs typeface="Gotham Book"/>
              </a:rPr>
              <a:t>L</a:t>
            </a:r>
            <a:r>
              <a:rPr sz="1200" b="0" spc="-15" dirty="0">
                <a:solidFill>
                  <a:srgbClr val="231F20"/>
                </a:solidFill>
                <a:latin typeface="Arial Rounded MT Bold" panose="020F0704030504030204" pitchFamily="34" charset="0"/>
                <a:cs typeface="Gotham Book"/>
              </a:rPr>
              <a:t>O</a:t>
            </a:r>
            <a:r>
              <a:rPr sz="1200" b="0" dirty="0">
                <a:solidFill>
                  <a:srgbClr val="231F20"/>
                </a:solidFill>
                <a:latin typeface="Arial Rounded MT Bold" panose="020F0704030504030204" pitchFamily="34" charset="0"/>
                <a:cs typeface="Gotham Book"/>
              </a:rPr>
              <a:t>S</a:t>
            </a:r>
            <a:r>
              <a:rPr sz="1200" b="0" spc="-20" dirty="0">
                <a:solidFill>
                  <a:srgbClr val="231F20"/>
                </a:solidFill>
                <a:latin typeface="Arial Rounded MT Bold" panose="020F0704030504030204" pitchFamily="34" charset="0"/>
                <a:cs typeface="Gotham Book"/>
              </a:rPr>
              <a:t>S</a:t>
            </a:r>
            <a:r>
              <a:rPr sz="1200" b="0" spc="-5" dirty="0">
                <a:solidFill>
                  <a:srgbClr val="231F20"/>
                </a:solidFill>
                <a:latin typeface="Arial Rounded MT Bold" panose="020F0704030504030204" pitchFamily="34" charset="0"/>
                <a:cs typeface="Gotham Book"/>
              </a:rPr>
              <a:t>A</a:t>
            </a:r>
            <a:r>
              <a:rPr sz="1200" b="0" spc="-35" dirty="0">
                <a:solidFill>
                  <a:srgbClr val="231F20"/>
                </a:solidFill>
                <a:latin typeface="Arial Rounded MT Bold" panose="020F0704030504030204" pitchFamily="34" charset="0"/>
                <a:cs typeface="Gotham Book"/>
              </a:rPr>
              <a:t>R</a:t>
            </a:r>
            <a:r>
              <a:rPr sz="1200" b="0" dirty="0">
                <a:solidFill>
                  <a:srgbClr val="231F20"/>
                </a:solidFill>
                <a:latin typeface="Arial Rounded MT Bold" panose="020F0704030504030204" pitchFamily="34" charset="0"/>
                <a:cs typeface="Gotham Book"/>
              </a:rPr>
              <a:t>Y</a:t>
            </a:r>
            <a:endParaRPr sz="1200" dirty="0">
              <a:latin typeface="Arial Rounded MT Bold" panose="020F0704030504030204" pitchFamily="34" charset="0"/>
              <a:cs typeface="Gotham Boo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35033" y="5762077"/>
            <a:ext cx="39751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0" spc="-25" dirty="0">
                <a:solidFill>
                  <a:srgbClr val="231F20"/>
                </a:solidFill>
                <a:latin typeface="Gotham Book"/>
                <a:cs typeface="Gotham Book"/>
              </a:rPr>
              <a:t>1</a:t>
            </a:r>
            <a:r>
              <a:rPr sz="1300" b="0" spc="-75" dirty="0">
                <a:solidFill>
                  <a:srgbClr val="231F20"/>
                </a:solidFill>
                <a:latin typeface="Gotham Book"/>
                <a:cs typeface="Gotham Book"/>
              </a:rPr>
              <a:t>7</a:t>
            </a:r>
            <a:r>
              <a:rPr sz="1300" b="0" spc="-50" dirty="0">
                <a:solidFill>
                  <a:srgbClr val="231F20"/>
                </a:solidFill>
                <a:latin typeface="Gotham Book"/>
                <a:cs typeface="Gotham Book"/>
              </a:rPr>
              <a:t>-</a:t>
            </a:r>
            <a:r>
              <a:rPr sz="1300" b="0" spc="15" dirty="0">
                <a:solidFill>
                  <a:srgbClr val="231F20"/>
                </a:solidFill>
                <a:latin typeface="Gotham Book"/>
                <a:cs typeface="Gotham Book"/>
              </a:rPr>
              <a:t>1</a:t>
            </a:r>
            <a:r>
              <a:rPr sz="1300" b="0" dirty="0">
                <a:solidFill>
                  <a:srgbClr val="231F20"/>
                </a:solidFill>
                <a:latin typeface="Gotham Book"/>
                <a:cs typeface="Gotham Book"/>
              </a:rPr>
              <a:t>8</a:t>
            </a:r>
            <a:endParaRPr sz="13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6200" y="6633450"/>
            <a:ext cx="6692900" cy="0"/>
          </a:xfrm>
          <a:custGeom>
            <a:avLst/>
            <a:gdLst/>
            <a:ahLst/>
            <a:cxnLst/>
            <a:rect l="l" t="t" r="r" b="b"/>
            <a:pathLst>
              <a:path w="6692900">
                <a:moveTo>
                  <a:pt x="0" y="0"/>
                </a:moveTo>
                <a:lnTo>
                  <a:pt x="6692404" y="0"/>
                </a:lnTo>
              </a:path>
            </a:pathLst>
          </a:custGeom>
          <a:ln w="12700">
            <a:solidFill>
              <a:srgbClr val="204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7386" y="1305326"/>
            <a:ext cx="2155409" cy="269809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9362" y="1222335"/>
            <a:ext cx="6725284" cy="840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solidFill>
                  <a:srgbClr val="0456A5"/>
                </a:solidFill>
                <a:latin typeface="Gotham Bold"/>
                <a:cs typeface="Gotham Bold"/>
              </a:rPr>
              <a:t>INTRODUCTION</a:t>
            </a:r>
            <a:endParaRPr sz="2400" dirty="0">
              <a:latin typeface="Gotham Bold"/>
              <a:cs typeface="Gotham Bold"/>
            </a:endParaRPr>
          </a:p>
          <a:p>
            <a:pPr marL="20320" marR="210820">
              <a:lnSpc>
                <a:spcPts val="1300"/>
              </a:lnSpc>
              <a:spcBef>
                <a:spcPts val="2550"/>
              </a:spcBef>
            </a:pPr>
            <a:r>
              <a:rPr sz="1100" b="0" spc="-25" dirty="0">
                <a:solidFill>
                  <a:srgbClr val="231F20"/>
                </a:solidFill>
                <a:latin typeface="Gotham Book"/>
                <a:cs typeface="Gotham Book"/>
              </a:rPr>
              <a:t>We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are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pleased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present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University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Illinois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Office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Risk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Management Annual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Financial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Report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2021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fiscal </a:t>
            </a:r>
            <a:r>
              <a:rPr sz="1100" b="0" spc="-20" dirty="0">
                <a:solidFill>
                  <a:srgbClr val="231F20"/>
                </a:solidFill>
                <a:latin typeface="Gotham Book"/>
                <a:cs typeface="Gotham Book"/>
              </a:rPr>
              <a:t>year.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All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data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report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June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30,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2021,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unless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noted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otherwise.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This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report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supplements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other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periodic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reports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made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Board.</a:t>
            </a:r>
            <a:endParaRPr sz="1100" dirty="0">
              <a:latin typeface="Gotham Book"/>
              <a:cs typeface="Gotham Book"/>
            </a:endParaRPr>
          </a:p>
          <a:p>
            <a:pPr marL="20320" marR="65405">
              <a:lnSpc>
                <a:spcPts val="1300"/>
              </a:lnSpc>
            </a:pP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2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Office</a:t>
            </a:r>
            <a:r>
              <a:rPr sz="1100" b="0" spc="2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3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Risk</a:t>
            </a:r>
            <a:r>
              <a:rPr sz="1100" b="0" spc="2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Management</a:t>
            </a:r>
            <a:r>
              <a:rPr sz="1100" b="0" spc="3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was</a:t>
            </a:r>
            <a:r>
              <a:rPr sz="1100" b="0" spc="2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established</a:t>
            </a:r>
            <a:r>
              <a:rPr sz="1100" b="0" spc="2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at</a:t>
            </a:r>
            <a:r>
              <a:rPr sz="1100" b="0" spc="3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2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direction</a:t>
            </a:r>
            <a:r>
              <a:rPr sz="1100" b="0" spc="3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2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2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Board</a:t>
            </a:r>
            <a:r>
              <a:rPr sz="1100" b="0" spc="3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2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Trustees</a:t>
            </a:r>
            <a:r>
              <a:rPr sz="1100" b="0" spc="3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1976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administer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University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Illinois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Liability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Self-Insurance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Plan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(“Plan”).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Plan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covers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exposures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medical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professional/hospital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liability,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public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(general)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liability,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board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legal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liability.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Coverage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under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Plan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subject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terms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and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conditions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as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set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out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Plan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document.</a:t>
            </a:r>
            <a:endParaRPr sz="1100" dirty="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 dirty="0">
              <a:latin typeface="Gotham Book"/>
              <a:cs typeface="Gotham Book"/>
            </a:endParaRPr>
          </a:p>
          <a:p>
            <a:pPr marL="20320" marR="116839">
              <a:lnSpc>
                <a:spcPts val="1300"/>
              </a:lnSpc>
            </a:pP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On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June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30,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2021,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Office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Risk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Management,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including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Office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Claims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Management/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Workers’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Compensation,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(collectively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called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“RISK”)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completed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its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44th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year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administering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system’s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programs.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Since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its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inception,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RISK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has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endeavored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use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effective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risk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financing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techniques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while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continually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improving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delivery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our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services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support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system’s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mission.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accomplish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these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objectives,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we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consult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relevant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matters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before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after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loss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occurs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protect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system’s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assets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operations.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In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addition,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RISK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has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responsibility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carrying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out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policies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University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Illinois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matters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relating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risk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financing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as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well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administering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workers’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compensation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self-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program.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RISK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office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department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within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Office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Treasury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Operations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and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reports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CFO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University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System.</a:t>
            </a:r>
            <a:endParaRPr sz="1100" dirty="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 dirty="0">
              <a:latin typeface="Gotham Book"/>
              <a:cs typeface="Gotham Book"/>
            </a:endParaRPr>
          </a:p>
          <a:p>
            <a:pPr marL="20320" marR="5080">
              <a:lnSpc>
                <a:spcPts val="1300"/>
              </a:lnSpc>
            </a:pP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University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Illinois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faces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many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types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risk,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such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bodily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injury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property damage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losses</a:t>
            </a:r>
            <a:r>
              <a:rPr sz="1100" b="0" spc="7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(public</a:t>
            </a:r>
            <a:r>
              <a:rPr sz="1100" b="0" spc="7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liability),</a:t>
            </a:r>
            <a:r>
              <a:rPr sz="1100" b="0" spc="7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charges</a:t>
            </a:r>
            <a:r>
              <a:rPr sz="1100" b="0" spc="7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8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discrimination,</a:t>
            </a:r>
            <a:r>
              <a:rPr sz="1100" b="0" spc="7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wrongful</a:t>
            </a:r>
            <a:r>
              <a:rPr sz="1100" b="0" spc="7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termination</a:t>
            </a:r>
            <a:r>
              <a:rPr sz="1100" b="0" spc="7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(educators’</a:t>
            </a:r>
            <a:r>
              <a:rPr sz="1100" b="0" spc="7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legal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liability),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on-the-job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injuries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(workers’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compensation),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adverse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medical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outcomes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(medical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 professional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liability).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RISK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office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provides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advice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leadership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pros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cons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either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accepting,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self-insuring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or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transferring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potential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liabilities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aforementioned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risks.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20" dirty="0">
                <a:solidFill>
                  <a:srgbClr val="231F20"/>
                </a:solidFill>
                <a:latin typeface="Gotham Book"/>
                <a:cs typeface="Gotham Book"/>
              </a:rPr>
              <a:t>However,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managing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operational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risk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responsibility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leadership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universities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and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UI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 Health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enterprise.</a:t>
            </a:r>
            <a:endParaRPr sz="1100" dirty="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</a:pPr>
            <a:endParaRPr lang="en-US" sz="1300" dirty="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</a:pPr>
            <a:endParaRPr lang="en-US" sz="1300" dirty="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</a:pPr>
            <a:endParaRPr lang="en-US" sz="1300" dirty="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</a:pPr>
            <a:endParaRPr sz="1300" dirty="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</a:pPr>
            <a:r>
              <a:rPr sz="1100" b="1" spc="-20" dirty="0">
                <a:solidFill>
                  <a:srgbClr val="0456A5"/>
                </a:solidFill>
                <a:latin typeface="Gotham Bold"/>
                <a:cs typeface="Gotham Bold"/>
              </a:rPr>
              <a:t>Dut</a:t>
            </a:r>
            <a:r>
              <a:rPr sz="1100" b="1" spc="-30" dirty="0">
                <a:solidFill>
                  <a:srgbClr val="0456A5"/>
                </a:solidFill>
                <a:latin typeface="Gotham Bold"/>
                <a:cs typeface="Gotham Bold"/>
              </a:rPr>
              <a:t>ies </a:t>
            </a:r>
            <a:r>
              <a:rPr sz="1100" b="1" spc="-25" dirty="0">
                <a:solidFill>
                  <a:srgbClr val="0456A5"/>
                </a:solidFill>
                <a:latin typeface="Gotham Bold"/>
                <a:cs typeface="Gotham Bold"/>
              </a:rPr>
              <a:t>ass</a:t>
            </a:r>
            <a:r>
              <a:rPr sz="1100" b="1" spc="-20" dirty="0">
                <a:solidFill>
                  <a:srgbClr val="0456A5"/>
                </a:solidFill>
                <a:latin typeface="Gotham Bold"/>
                <a:cs typeface="Gotham Bold"/>
              </a:rPr>
              <a:t>um</a:t>
            </a:r>
            <a:r>
              <a:rPr sz="1100" b="1" spc="-25" dirty="0">
                <a:solidFill>
                  <a:srgbClr val="0456A5"/>
                </a:solidFill>
                <a:latin typeface="Gotham Bold"/>
                <a:cs typeface="Gotham Bold"/>
              </a:rPr>
              <a:t>e</a:t>
            </a:r>
            <a:r>
              <a:rPr sz="1100" b="1" spc="-30" dirty="0">
                <a:solidFill>
                  <a:srgbClr val="0456A5"/>
                </a:solidFill>
                <a:latin typeface="Gotham Bold"/>
                <a:cs typeface="Gotham Bold"/>
              </a:rPr>
              <a:t>d </a:t>
            </a:r>
            <a:r>
              <a:rPr sz="1100" b="1" spc="-50" dirty="0">
                <a:solidFill>
                  <a:srgbClr val="0456A5"/>
                </a:solidFill>
                <a:latin typeface="Gotham Bold"/>
                <a:cs typeface="Gotham Bold"/>
              </a:rPr>
              <a:t>b</a:t>
            </a:r>
            <a:r>
              <a:rPr sz="1100" b="1" spc="-30" dirty="0">
                <a:solidFill>
                  <a:srgbClr val="0456A5"/>
                </a:solidFill>
                <a:latin typeface="Gotham Bold"/>
                <a:cs typeface="Gotham Bold"/>
              </a:rPr>
              <a:t>y </a:t>
            </a:r>
            <a:r>
              <a:rPr sz="1100" b="1" spc="-20" dirty="0">
                <a:solidFill>
                  <a:srgbClr val="0456A5"/>
                </a:solidFill>
                <a:latin typeface="Gotham Bold"/>
                <a:cs typeface="Gotham Bold"/>
              </a:rPr>
              <a:t>R</a:t>
            </a:r>
            <a:r>
              <a:rPr sz="1100" b="1" spc="-25" dirty="0">
                <a:solidFill>
                  <a:srgbClr val="0456A5"/>
                </a:solidFill>
                <a:latin typeface="Gotham Bold"/>
                <a:cs typeface="Gotham Bold"/>
              </a:rPr>
              <a:t>I</a:t>
            </a:r>
            <a:r>
              <a:rPr sz="1100" b="1" spc="-20" dirty="0">
                <a:solidFill>
                  <a:srgbClr val="0456A5"/>
                </a:solidFill>
                <a:latin typeface="Gotham Bold"/>
                <a:cs typeface="Gotham Bold"/>
              </a:rPr>
              <a:t>S</a:t>
            </a:r>
            <a:r>
              <a:rPr sz="1100" b="1" spc="-30" dirty="0">
                <a:solidFill>
                  <a:srgbClr val="0456A5"/>
                </a:solidFill>
                <a:latin typeface="Gotham Bold"/>
                <a:cs typeface="Gotham Bold"/>
              </a:rPr>
              <a:t>K</a:t>
            </a:r>
            <a:endParaRPr sz="1100" dirty="0">
              <a:latin typeface="Gotham Bold"/>
              <a:cs typeface="Gotham Bold"/>
            </a:endParaRPr>
          </a:p>
          <a:p>
            <a:pPr marL="171450" indent="-171450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endParaRPr sz="1100" dirty="0">
              <a:latin typeface="Gotham Bold"/>
              <a:cs typeface="Gotham Bold"/>
            </a:endParaRPr>
          </a:p>
          <a:p>
            <a:pPr marL="184150" marR="833119" indent="-171450">
              <a:lnSpc>
                <a:spcPts val="1300"/>
              </a:lnSpc>
              <a:buFont typeface="Arial" panose="020B0604020202020204" pitchFamily="34" charset="0"/>
              <a:buChar char="•"/>
              <a:tabLst>
                <a:tab pos="121920" algn="l"/>
              </a:tabLst>
            </a:pP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Purchasing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maintaining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competitively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priced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commercial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policies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complement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self-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program.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RISK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manages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approximately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fifty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policies.</a:t>
            </a:r>
            <a:endParaRPr sz="1100" dirty="0">
              <a:latin typeface="Gotham Book"/>
              <a:cs typeface="Gotham Book"/>
            </a:endParaRPr>
          </a:p>
          <a:p>
            <a:pPr marL="184150" marR="573405" indent="-171450">
              <a:lnSpc>
                <a:spcPts val="1300"/>
              </a:lnSpc>
              <a:buFont typeface="Arial" panose="020B0604020202020204" pitchFamily="34" charset="0"/>
              <a:buChar char="•"/>
              <a:tabLst>
                <a:tab pos="121920" algn="l"/>
              </a:tabLst>
            </a:pP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Analyzing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risk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transfer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financing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methods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collecting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exposure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claims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data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information.</a:t>
            </a:r>
            <a:endParaRPr sz="1100" dirty="0">
              <a:latin typeface="Gotham Book"/>
              <a:cs typeface="Gotham Book"/>
            </a:endParaRPr>
          </a:p>
          <a:p>
            <a:pPr marL="183515" indent="-171450">
              <a:lnSpc>
                <a:spcPts val="1250"/>
              </a:lnSpc>
              <a:buFont typeface="Arial" panose="020B0604020202020204" pitchFamily="34" charset="0"/>
              <a:buChar char="•"/>
              <a:tabLst>
                <a:tab pos="121920" algn="l"/>
              </a:tabLst>
            </a:pP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Issuing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RFP’s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commercial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products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consulting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services.</a:t>
            </a:r>
            <a:endParaRPr sz="1100" dirty="0">
              <a:latin typeface="Gotham Book"/>
              <a:cs typeface="Gotham Book"/>
            </a:endParaRPr>
          </a:p>
          <a:p>
            <a:pPr marL="183515" indent="-171450">
              <a:lnSpc>
                <a:spcPts val="1300"/>
              </a:lnSpc>
              <a:buFont typeface="Arial" panose="020B0604020202020204" pitchFamily="34" charset="0"/>
              <a:buChar char="•"/>
              <a:tabLst>
                <a:tab pos="121920" algn="l"/>
              </a:tabLst>
            </a:pP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Allocating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collecting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internal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assessments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 funding requirements.</a:t>
            </a:r>
            <a:endParaRPr sz="1100" dirty="0">
              <a:latin typeface="Gotham Book"/>
              <a:cs typeface="Gotham Book"/>
            </a:endParaRPr>
          </a:p>
          <a:p>
            <a:pPr marL="183515" indent="-171450">
              <a:lnSpc>
                <a:spcPts val="1300"/>
              </a:lnSpc>
              <a:buFont typeface="Arial" panose="020B0604020202020204" pitchFamily="34" charset="0"/>
              <a:buChar char="•"/>
              <a:tabLst>
                <a:tab pos="121920" algn="l"/>
              </a:tabLst>
            </a:pP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Issuing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certificates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evidence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self-insurance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coverage.</a:t>
            </a:r>
            <a:endParaRPr sz="1100" dirty="0">
              <a:latin typeface="Gotham Book"/>
              <a:cs typeface="Gotham Book"/>
            </a:endParaRPr>
          </a:p>
          <a:p>
            <a:pPr marL="183515" indent="-171450">
              <a:lnSpc>
                <a:spcPts val="1300"/>
              </a:lnSpc>
              <a:buFont typeface="Arial" panose="020B0604020202020204" pitchFamily="34" charset="0"/>
              <a:buChar char="•"/>
              <a:tabLst>
                <a:tab pos="121920" algn="l"/>
              </a:tabLst>
            </a:pP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Negotiating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and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settling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property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losses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and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processing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legal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expense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payments.</a:t>
            </a:r>
            <a:endParaRPr sz="1100" dirty="0">
              <a:latin typeface="Gotham Book"/>
              <a:cs typeface="Gotham Book"/>
            </a:endParaRPr>
          </a:p>
          <a:p>
            <a:pPr marL="184150" marR="590550" indent="-171450">
              <a:lnSpc>
                <a:spcPts val="1300"/>
              </a:lnSpc>
              <a:spcBef>
                <a:spcPts val="50"/>
              </a:spcBef>
              <a:buFont typeface="Arial" panose="020B0604020202020204" pitchFamily="34" charset="0"/>
              <a:buChar char="•"/>
              <a:tabLst>
                <a:tab pos="121920" algn="l"/>
              </a:tabLst>
            </a:pP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Preparing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annual report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Board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Trustees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preparing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documentation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auditors.</a:t>
            </a:r>
            <a:endParaRPr sz="1100" dirty="0">
              <a:latin typeface="Gotham Book"/>
              <a:cs typeface="Gotham Book"/>
            </a:endParaRPr>
          </a:p>
          <a:p>
            <a:pPr marL="184150" marR="278130" indent="-171450">
              <a:lnSpc>
                <a:spcPts val="1300"/>
              </a:lnSpc>
              <a:buFont typeface="Arial" panose="020B0604020202020204" pitchFamily="34" charset="0"/>
              <a:buChar char="•"/>
              <a:tabLst>
                <a:tab pos="121920" algn="l"/>
              </a:tabLst>
            </a:pP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Serving 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committees,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addition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leadership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positions,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with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various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state,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regional,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national insurance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organizations.</a:t>
            </a:r>
            <a:endParaRPr sz="1100" dirty="0">
              <a:latin typeface="Gotham Book"/>
              <a:cs typeface="Gotham Book"/>
            </a:endParaRPr>
          </a:p>
          <a:p>
            <a:pPr marL="183515" indent="-171450">
              <a:lnSpc>
                <a:spcPts val="1250"/>
              </a:lnSpc>
              <a:buFont typeface="Arial" panose="020B0604020202020204" pitchFamily="34" charset="0"/>
              <a:buChar char="•"/>
              <a:tabLst>
                <a:tab pos="121920" algn="l"/>
              </a:tabLst>
            </a:pP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Advising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units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cost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containment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loss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control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programs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address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adverse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loss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trends.</a:t>
            </a:r>
            <a:endParaRPr sz="1100" dirty="0">
              <a:latin typeface="Gotham Book"/>
              <a:cs typeface="Gotham Book"/>
            </a:endParaRPr>
          </a:p>
          <a:p>
            <a:pPr marL="183515" indent="-171450">
              <a:lnSpc>
                <a:spcPts val="1300"/>
              </a:lnSpc>
              <a:buFont typeface="Arial" panose="020B0604020202020204" pitchFamily="34" charset="0"/>
              <a:buChar char="•"/>
              <a:tabLst>
                <a:tab pos="121920" algn="l"/>
              </a:tabLst>
            </a:pP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Reviewing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requirements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subrogation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language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contracts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leases.</a:t>
            </a:r>
            <a:endParaRPr sz="1100" dirty="0">
              <a:latin typeface="Gotham Book"/>
              <a:cs typeface="Gotham Book"/>
            </a:endParaRPr>
          </a:p>
          <a:p>
            <a:pPr marL="183515" indent="-171450">
              <a:lnSpc>
                <a:spcPts val="1300"/>
              </a:lnSpc>
              <a:buFont typeface="Arial" panose="020B0604020202020204" pitchFamily="34" charset="0"/>
              <a:buChar char="•"/>
              <a:tabLst>
                <a:tab pos="121920" algn="l"/>
              </a:tabLst>
            </a:pP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Advocating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transitional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return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work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options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injured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employees.</a:t>
            </a:r>
            <a:endParaRPr sz="1100" dirty="0">
              <a:latin typeface="Gotham Book"/>
              <a:cs typeface="Gotham Book"/>
            </a:endParaRPr>
          </a:p>
          <a:p>
            <a:pPr marL="184150" marR="576580" indent="-171450">
              <a:lnSpc>
                <a:spcPts val="1300"/>
              </a:lnSpc>
              <a:spcBef>
                <a:spcPts val="50"/>
              </a:spcBef>
              <a:buFont typeface="Arial" panose="020B0604020202020204" pitchFamily="34" charset="0"/>
              <a:buChar char="•"/>
              <a:tabLst>
                <a:tab pos="121920" algn="l"/>
              </a:tabLst>
            </a:pP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Acting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resource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university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community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on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issues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such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auto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liability,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use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waivers, contractual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risk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transfer,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and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professional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liability.</a:t>
            </a:r>
            <a:endParaRPr sz="1100" dirty="0">
              <a:latin typeface="Gotham Book"/>
              <a:cs typeface="Gotham Book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40004"/>
            <a:ext cx="899794" cy="275590"/>
          </a:xfrm>
          <a:custGeom>
            <a:avLst/>
            <a:gdLst/>
            <a:ahLst/>
            <a:cxnLst/>
            <a:rect l="l" t="t" r="r" b="b"/>
            <a:pathLst>
              <a:path w="899794" h="275590">
                <a:moveTo>
                  <a:pt x="899706" y="0"/>
                </a:moveTo>
                <a:lnTo>
                  <a:pt x="0" y="0"/>
                </a:lnTo>
                <a:lnTo>
                  <a:pt x="0" y="275094"/>
                </a:lnTo>
                <a:lnTo>
                  <a:pt x="899706" y="275094"/>
                </a:lnTo>
                <a:lnTo>
                  <a:pt x="899706" y="0"/>
                </a:lnTo>
                <a:close/>
              </a:path>
            </a:pathLst>
          </a:custGeom>
          <a:solidFill>
            <a:srgbClr val="204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2044" y="583459"/>
            <a:ext cx="10668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0" dirty="0">
                <a:solidFill>
                  <a:srgbClr val="FFFFFF"/>
                </a:solidFill>
                <a:latin typeface="Gotham Book"/>
                <a:cs typeface="Gotham Book"/>
              </a:rPr>
              <a:t>4</a:t>
            </a:r>
            <a:endParaRPr sz="950">
              <a:latin typeface="Gotham Book"/>
              <a:cs typeface="Gotham Book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9706" y="540004"/>
            <a:ext cx="3093085" cy="275590"/>
          </a:xfrm>
          <a:custGeom>
            <a:avLst/>
            <a:gdLst/>
            <a:ahLst/>
            <a:cxnLst/>
            <a:rect l="l" t="t" r="r" b="b"/>
            <a:pathLst>
              <a:path w="3093085" h="275590">
                <a:moveTo>
                  <a:pt x="3092704" y="0"/>
                </a:moveTo>
                <a:lnTo>
                  <a:pt x="0" y="0"/>
                </a:lnTo>
                <a:lnTo>
                  <a:pt x="0" y="275094"/>
                </a:lnTo>
                <a:lnTo>
                  <a:pt x="3092704" y="275094"/>
                </a:lnTo>
                <a:lnTo>
                  <a:pt x="309270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03000" y="611509"/>
            <a:ext cx="1094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231F20"/>
                </a:solidFill>
                <a:latin typeface="Gotham Bold"/>
                <a:cs typeface="Gotham Bold"/>
              </a:rPr>
              <a:t>ANNUAL</a:t>
            </a:r>
            <a:r>
              <a:rPr sz="700" b="1" spc="-4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1" spc="-5" dirty="0">
                <a:solidFill>
                  <a:srgbClr val="231F20"/>
                </a:solidFill>
                <a:latin typeface="Gotham Bold"/>
                <a:cs typeface="Gotham Bold"/>
              </a:rPr>
              <a:t>REPORT</a:t>
            </a:r>
            <a:r>
              <a:rPr sz="700" b="1" spc="-4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0" spc="5" dirty="0">
                <a:solidFill>
                  <a:srgbClr val="231F20"/>
                </a:solidFill>
                <a:latin typeface="Gotham Book"/>
                <a:cs typeface="Gotham Book"/>
              </a:rPr>
              <a:t>2021</a:t>
            </a:r>
            <a:endParaRPr sz="700">
              <a:latin typeface="Gotham Book"/>
              <a:cs typeface="Gotham Book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92397" y="540004"/>
            <a:ext cx="3780154" cy="275590"/>
          </a:xfrm>
          <a:custGeom>
            <a:avLst/>
            <a:gdLst/>
            <a:ahLst/>
            <a:cxnLst/>
            <a:rect l="l" t="t" r="r" b="b"/>
            <a:pathLst>
              <a:path w="3780154" h="275590">
                <a:moveTo>
                  <a:pt x="3780002" y="0"/>
                </a:moveTo>
                <a:lnTo>
                  <a:pt x="0" y="0"/>
                </a:lnTo>
                <a:lnTo>
                  <a:pt x="0" y="275094"/>
                </a:lnTo>
                <a:lnTo>
                  <a:pt x="3780002" y="275094"/>
                </a:lnTo>
                <a:lnTo>
                  <a:pt x="378000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09966" y="611509"/>
            <a:ext cx="16370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0" spc="15" dirty="0">
                <a:solidFill>
                  <a:srgbClr val="231F20"/>
                </a:solidFill>
                <a:latin typeface="Gotham Book"/>
                <a:cs typeface="Gotham Book"/>
              </a:rPr>
              <a:t>UNIVERSITY</a:t>
            </a:r>
            <a:r>
              <a:rPr sz="700" b="0" spc="18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700" b="0" spc="-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ILLINOIS</a:t>
            </a:r>
            <a:r>
              <a:rPr sz="700" b="0" spc="-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endParaRPr sz="7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100" y="7666751"/>
            <a:ext cx="6692900" cy="0"/>
          </a:xfrm>
          <a:custGeom>
            <a:avLst/>
            <a:gdLst/>
            <a:ahLst/>
            <a:cxnLst/>
            <a:rect l="l" t="t" r="r" b="b"/>
            <a:pathLst>
              <a:path w="6692900">
                <a:moveTo>
                  <a:pt x="0" y="0"/>
                </a:moveTo>
                <a:lnTo>
                  <a:pt x="6692404" y="0"/>
                </a:lnTo>
              </a:path>
            </a:pathLst>
          </a:custGeom>
          <a:ln w="12700">
            <a:solidFill>
              <a:srgbClr val="5E66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 descr="This is a table with programs &amp; limits, its funding and the percentage of overall program cost.&#10;&#10;First Program &amp; Limits: Medical professional. $11M Self-Insured Retention with a buffer of $9M / $15M aggregate. $95M excess commercial insurance. Total funding need increased roughly 3.3% or $750,690. Total funding is $23.5M. Percent of overall Program Cost is 45.5%.&#10;&#10;Second Program &amp; Limits: Public, Board Legal Liability. Public liability: $500K Self-insured retention. Board legal at $1M Self-Insured Retention. $40M excess commercial insurance. Total funding need increased approximately 50% or $3,318,000. Total funding is $9.9M. Percent of overall Program Cost is 19.2%.&#10;&#10;Third Program &amp; Limits: Workers' Compensation. Statutory requirements fully self-insured Employers' liability limit $1M. Total funding need increased approximately 36% or $3.1M (due to Covid claims). Total funding is $13.1M. Percent of overall Program Cost is 26.1%.&#10;&#10;Fourth Program &amp; Limits: Commercial Property. $500K deductible, $1.5B commercial insurance per occurrence limit. Total funding need increased by 20% or roughly $800,000. Total funding is $4.8 million. Percent of overall Program Cost is 9.2%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599" y="3105275"/>
            <a:ext cx="6705600" cy="38862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9600" y="1025536"/>
            <a:ext cx="6645275" cy="190373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1723389">
              <a:lnSpc>
                <a:spcPts val="2600"/>
              </a:lnSpc>
              <a:spcBef>
                <a:spcPts val="420"/>
              </a:spcBef>
            </a:pPr>
            <a:r>
              <a:rPr sz="2400" b="1" spc="-140" dirty="0">
                <a:solidFill>
                  <a:srgbClr val="0456A5"/>
                </a:solidFill>
                <a:latin typeface="Gotham Bold"/>
                <a:cs typeface="Gotham Bold"/>
              </a:rPr>
              <a:t>M</a:t>
            </a:r>
            <a:r>
              <a:rPr sz="2400" b="1" spc="-95" dirty="0">
                <a:solidFill>
                  <a:srgbClr val="0456A5"/>
                </a:solidFill>
                <a:latin typeface="Gotham Bold"/>
                <a:cs typeface="Gotham Bold"/>
              </a:rPr>
              <a:t>A</a:t>
            </a:r>
            <a:r>
              <a:rPr sz="2400" b="1" spc="-120" dirty="0">
                <a:solidFill>
                  <a:srgbClr val="0456A5"/>
                </a:solidFill>
                <a:latin typeface="Gotham Bold"/>
                <a:cs typeface="Gotham Bold"/>
              </a:rPr>
              <a:t>J</a:t>
            </a:r>
            <a:r>
              <a:rPr sz="2400" b="1" spc="-130" dirty="0">
                <a:solidFill>
                  <a:srgbClr val="0456A5"/>
                </a:solidFill>
                <a:latin typeface="Gotham Bold"/>
                <a:cs typeface="Gotham Bold"/>
              </a:rPr>
              <a:t>O</a:t>
            </a:r>
            <a:r>
              <a:rPr sz="2400" b="1" spc="-60" dirty="0">
                <a:solidFill>
                  <a:srgbClr val="0456A5"/>
                </a:solidFill>
                <a:latin typeface="Gotham Bold"/>
                <a:cs typeface="Gotham Bold"/>
              </a:rPr>
              <a:t>R</a:t>
            </a:r>
            <a:r>
              <a:rPr sz="2400" b="1" spc="-185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125" dirty="0">
                <a:solidFill>
                  <a:srgbClr val="0456A5"/>
                </a:solidFill>
                <a:latin typeface="Gotham Bold"/>
                <a:cs typeface="Gotham Bold"/>
              </a:rPr>
              <a:t>I</a:t>
            </a:r>
            <a:r>
              <a:rPr sz="2400" b="1" spc="-120" dirty="0">
                <a:solidFill>
                  <a:srgbClr val="0456A5"/>
                </a:solidFill>
                <a:latin typeface="Gotham Bold"/>
                <a:cs typeface="Gotham Bold"/>
              </a:rPr>
              <a:t>NS</a:t>
            </a:r>
            <a:r>
              <a:rPr sz="2400" b="1" spc="-110" dirty="0">
                <a:solidFill>
                  <a:srgbClr val="0456A5"/>
                </a:solidFill>
                <a:latin typeface="Gotham Bold"/>
                <a:cs typeface="Gotham Bold"/>
              </a:rPr>
              <a:t>U</a:t>
            </a:r>
            <a:r>
              <a:rPr sz="2400" b="1" spc="-245" dirty="0">
                <a:solidFill>
                  <a:srgbClr val="0456A5"/>
                </a:solidFill>
                <a:latin typeface="Gotham Bold"/>
                <a:cs typeface="Gotham Bold"/>
              </a:rPr>
              <a:t>R</a:t>
            </a:r>
            <a:r>
              <a:rPr sz="2400" b="1" spc="-140" dirty="0">
                <a:solidFill>
                  <a:srgbClr val="0456A5"/>
                </a:solidFill>
                <a:latin typeface="Gotham Bold"/>
                <a:cs typeface="Gotham Bold"/>
              </a:rPr>
              <a:t>A</a:t>
            </a:r>
            <a:r>
              <a:rPr sz="2400" b="1" spc="-125" dirty="0">
                <a:solidFill>
                  <a:srgbClr val="0456A5"/>
                </a:solidFill>
                <a:latin typeface="Gotham Bold"/>
                <a:cs typeface="Gotham Bold"/>
              </a:rPr>
              <a:t>N</a:t>
            </a:r>
            <a:r>
              <a:rPr sz="2400" b="1" spc="-145" dirty="0">
                <a:solidFill>
                  <a:srgbClr val="0456A5"/>
                </a:solidFill>
                <a:latin typeface="Gotham Bold"/>
                <a:cs typeface="Gotham Bold"/>
              </a:rPr>
              <a:t>C</a:t>
            </a: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E</a:t>
            </a:r>
            <a:r>
              <a:rPr sz="2400" b="1" spc="-185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125" dirty="0">
                <a:solidFill>
                  <a:srgbClr val="0456A5"/>
                </a:solidFill>
                <a:latin typeface="Gotham Bold"/>
                <a:cs typeface="Gotham Bold"/>
              </a:rPr>
              <a:t>P</a:t>
            </a:r>
            <a:r>
              <a:rPr sz="2400" b="1" spc="-150" dirty="0">
                <a:solidFill>
                  <a:srgbClr val="0456A5"/>
                </a:solidFill>
                <a:latin typeface="Gotham Bold"/>
                <a:cs typeface="Gotham Bold"/>
              </a:rPr>
              <a:t>R</a:t>
            </a:r>
            <a:r>
              <a:rPr sz="2400" b="1" spc="-140" dirty="0">
                <a:solidFill>
                  <a:srgbClr val="0456A5"/>
                </a:solidFill>
                <a:latin typeface="Gotham Bold"/>
                <a:cs typeface="Gotham Bold"/>
              </a:rPr>
              <a:t>O</a:t>
            </a:r>
            <a:r>
              <a:rPr sz="2400" b="1" spc="-105" dirty="0">
                <a:solidFill>
                  <a:srgbClr val="0456A5"/>
                </a:solidFill>
                <a:latin typeface="Gotham Bold"/>
                <a:cs typeface="Gotham Bold"/>
              </a:rPr>
              <a:t>G</a:t>
            </a:r>
            <a:r>
              <a:rPr sz="2400" b="1" spc="-80" dirty="0">
                <a:solidFill>
                  <a:srgbClr val="0456A5"/>
                </a:solidFill>
                <a:latin typeface="Gotham Bold"/>
                <a:cs typeface="Gotham Bold"/>
              </a:rPr>
              <a:t>R</a:t>
            </a:r>
            <a:r>
              <a:rPr sz="2400" b="1" spc="-140" dirty="0">
                <a:solidFill>
                  <a:srgbClr val="0456A5"/>
                </a:solidFill>
                <a:latin typeface="Gotham Bold"/>
                <a:cs typeface="Gotham Bold"/>
              </a:rPr>
              <a:t>A</a:t>
            </a:r>
            <a:r>
              <a:rPr sz="2400" b="1" spc="-114" dirty="0">
                <a:solidFill>
                  <a:srgbClr val="0456A5"/>
                </a:solidFill>
                <a:latin typeface="Gotham Bold"/>
                <a:cs typeface="Gotham Bold"/>
              </a:rPr>
              <a:t>M</a:t>
            </a:r>
            <a:r>
              <a:rPr sz="2400" b="1" spc="-45" dirty="0">
                <a:solidFill>
                  <a:srgbClr val="0456A5"/>
                </a:solidFill>
                <a:latin typeface="Gotham Bold"/>
                <a:cs typeface="Gotham Bold"/>
              </a:rPr>
              <a:t>S  </a:t>
            </a:r>
            <a:r>
              <a:rPr sz="2400" b="1" spc="-125" dirty="0">
                <a:solidFill>
                  <a:srgbClr val="0456A5"/>
                </a:solidFill>
                <a:latin typeface="Gotham Bold"/>
                <a:cs typeface="Gotham Bold"/>
              </a:rPr>
              <a:t>AT-A-GLANCE</a:t>
            </a:r>
            <a:endParaRPr sz="2400" dirty="0">
              <a:latin typeface="Gotham Bold"/>
              <a:cs typeface="Gotham Bold"/>
            </a:endParaRPr>
          </a:p>
          <a:p>
            <a:pPr marL="17780" marR="5080">
              <a:lnSpc>
                <a:spcPts val="1300"/>
              </a:lnSpc>
              <a:spcBef>
                <a:spcPts val="1505"/>
              </a:spcBef>
            </a:pP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self-insurance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account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funds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have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following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common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elements: fund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contributions,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investment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income,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company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recoveries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(if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25" dirty="0">
                <a:solidFill>
                  <a:srgbClr val="231F20"/>
                </a:solidFill>
                <a:latin typeface="Gotham Book"/>
                <a:cs typeface="Gotham Book"/>
              </a:rPr>
              <a:t>any)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less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settlements, legal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expenses,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company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premiums, and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administrative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costs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(Legal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Counsel and RISK).</a:t>
            </a:r>
            <a:endParaRPr sz="1100" dirty="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 dirty="0">
              <a:latin typeface="Gotham Book"/>
              <a:cs typeface="Gotham Book"/>
            </a:endParaRPr>
          </a:p>
          <a:p>
            <a:pPr marL="17780" marR="69850">
              <a:lnSpc>
                <a:spcPts val="1300"/>
              </a:lnSpc>
            </a:pP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Summarized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below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snapshot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costs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associated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with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major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programs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discussed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this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annual report.</a:t>
            </a:r>
            <a:endParaRPr sz="1100" dirty="0">
              <a:latin typeface="Gotham Book"/>
              <a:cs typeface="Gotham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1499" y="7896937"/>
            <a:ext cx="6635750" cy="1386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0456A5"/>
                </a:solidFill>
                <a:latin typeface="Gotham Bold"/>
                <a:cs typeface="Gotham Bold"/>
              </a:rPr>
              <a:t>FY2021</a:t>
            </a:r>
            <a:r>
              <a:rPr sz="1400" b="1" spc="-50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1400" b="1" spc="-45" dirty="0">
                <a:solidFill>
                  <a:srgbClr val="0456A5"/>
                </a:solidFill>
                <a:latin typeface="Gotham Bold"/>
                <a:cs typeface="Gotham Bold"/>
              </a:rPr>
              <a:t>Claim </a:t>
            </a:r>
            <a:r>
              <a:rPr sz="1400" b="1" spc="-40" dirty="0">
                <a:solidFill>
                  <a:srgbClr val="0456A5"/>
                </a:solidFill>
                <a:latin typeface="Gotham Bold"/>
                <a:cs typeface="Gotham Bold"/>
              </a:rPr>
              <a:t>Settlement</a:t>
            </a:r>
            <a:r>
              <a:rPr sz="1400" b="1" spc="-50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1400" b="1" spc="-30" dirty="0">
                <a:solidFill>
                  <a:srgbClr val="0456A5"/>
                </a:solidFill>
                <a:latin typeface="Gotham Bold"/>
                <a:cs typeface="Gotham Bold"/>
              </a:rPr>
              <a:t>Summary</a:t>
            </a:r>
            <a:endParaRPr sz="1400">
              <a:latin typeface="Gotham Bold"/>
              <a:cs typeface="Gotham Bold"/>
            </a:endParaRPr>
          </a:p>
          <a:p>
            <a:pPr marL="12700" marR="5080">
              <a:lnSpc>
                <a:spcPts val="1300"/>
              </a:lnSpc>
              <a:spcBef>
                <a:spcPts val="1280"/>
              </a:spcBef>
            </a:pP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On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July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19,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2018,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Board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Trustees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approved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increasing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settlement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authority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delegated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 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Comptroller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from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$250,000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$1.0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million.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The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Comptroller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required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provide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periodic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report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Board on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all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settlements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above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$250,000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but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at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or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below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$1.0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million.</a:t>
            </a:r>
            <a:endParaRPr sz="1100">
              <a:latin typeface="Gotham Book"/>
              <a:cs typeface="Gotham Book"/>
            </a:endParaRPr>
          </a:p>
          <a:p>
            <a:pPr marL="12700" marR="38100">
              <a:lnSpc>
                <a:spcPts val="1300"/>
              </a:lnSpc>
            </a:pP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period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7/1/2020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through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6/30/2021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there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was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one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settlement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that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fell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within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range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listed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above.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There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were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111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total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claims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settled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below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$250,000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total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15" dirty="0">
                <a:solidFill>
                  <a:srgbClr val="231F20"/>
                </a:solidFill>
                <a:latin typeface="Gotham Book"/>
                <a:cs typeface="Gotham Book"/>
              </a:rPr>
              <a:t>$3.2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million;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there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were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two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claims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that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settled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above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$1.0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total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$4.0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million.</a:t>
            </a:r>
            <a:endParaRPr sz="1100">
              <a:latin typeface="Gotham Book"/>
              <a:cs typeface="Gotham Book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72693" y="540004"/>
            <a:ext cx="899794" cy="275590"/>
          </a:xfrm>
          <a:custGeom>
            <a:avLst/>
            <a:gdLst/>
            <a:ahLst/>
            <a:cxnLst/>
            <a:rect l="l" t="t" r="r" b="b"/>
            <a:pathLst>
              <a:path w="899795" h="275590">
                <a:moveTo>
                  <a:pt x="899706" y="0"/>
                </a:moveTo>
                <a:lnTo>
                  <a:pt x="0" y="0"/>
                </a:lnTo>
                <a:lnTo>
                  <a:pt x="0" y="275094"/>
                </a:lnTo>
                <a:lnTo>
                  <a:pt x="899706" y="275094"/>
                </a:lnTo>
                <a:lnTo>
                  <a:pt x="899706" y="0"/>
                </a:lnTo>
                <a:close/>
              </a:path>
            </a:pathLst>
          </a:custGeom>
          <a:solidFill>
            <a:srgbClr val="204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04000" y="583459"/>
            <a:ext cx="9969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0" dirty="0">
                <a:solidFill>
                  <a:srgbClr val="FFFFFF"/>
                </a:solidFill>
                <a:latin typeface="Gotham Book"/>
                <a:cs typeface="Gotham Book"/>
              </a:rPr>
              <a:t>5</a:t>
            </a:r>
            <a:endParaRPr sz="950">
              <a:latin typeface="Gotham Book"/>
              <a:cs typeface="Gotham Book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40004"/>
            <a:ext cx="2898140" cy="275590"/>
          </a:xfrm>
          <a:custGeom>
            <a:avLst/>
            <a:gdLst/>
            <a:ahLst/>
            <a:cxnLst/>
            <a:rect l="l" t="t" r="r" b="b"/>
            <a:pathLst>
              <a:path w="2898140" h="275590">
                <a:moveTo>
                  <a:pt x="2898000" y="0"/>
                </a:moveTo>
                <a:lnTo>
                  <a:pt x="0" y="0"/>
                </a:lnTo>
                <a:lnTo>
                  <a:pt x="0" y="275094"/>
                </a:lnTo>
                <a:lnTo>
                  <a:pt x="2898000" y="275094"/>
                </a:lnTo>
                <a:lnTo>
                  <a:pt x="289800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/>
          </p:cNvSpPr>
          <p:nvPr/>
        </p:nvSpPr>
        <p:spPr>
          <a:xfrm>
            <a:off x="527300" y="611509"/>
            <a:ext cx="1094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otham Bold"/>
                <a:ea typeface="+mn-ea"/>
                <a:cs typeface="Gotham Bold"/>
              </a:rPr>
              <a:t>ANNUAL</a:t>
            </a:r>
            <a:r>
              <a:rPr kumimoji="0" lang="en-US" sz="700" b="1" i="0" u="none" strike="noStrike" kern="1200" cap="none" spc="-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otham Bold"/>
                <a:ea typeface="+mn-ea"/>
                <a:cs typeface="Gotham Bold"/>
              </a:rPr>
              <a:t> </a:t>
            </a:r>
            <a:r>
              <a:rPr kumimoji="0" lang="en-US" sz="700" b="1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otham Bold"/>
                <a:ea typeface="+mn-ea"/>
                <a:cs typeface="Gotham Bold"/>
              </a:rPr>
              <a:t>REPORT</a:t>
            </a:r>
            <a:r>
              <a:rPr kumimoji="0" lang="en-US" sz="7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otham Bold"/>
                <a:ea typeface="+mn-ea"/>
                <a:cs typeface="Gotham Bold"/>
              </a:rPr>
              <a:t> </a:t>
            </a:r>
            <a:r>
              <a:rPr kumimoji="0" lang="en-US" sz="7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otham Book"/>
                <a:ea typeface="+mn-ea"/>
                <a:cs typeface="Gotham Book"/>
              </a:rPr>
              <a:t>2021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Book"/>
              <a:ea typeface="+mn-ea"/>
              <a:cs typeface="Gotham Book"/>
            </a:endParaRP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8000" y="540004"/>
            <a:ext cx="3975100" cy="275590"/>
          </a:xfrm>
          <a:custGeom>
            <a:avLst/>
            <a:gdLst/>
            <a:ahLst/>
            <a:cxnLst/>
            <a:rect l="l" t="t" r="r" b="b"/>
            <a:pathLst>
              <a:path w="3975100" h="275590">
                <a:moveTo>
                  <a:pt x="3974706" y="0"/>
                </a:moveTo>
                <a:lnTo>
                  <a:pt x="0" y="0"/>
                </a:lnTo>
                <a:lnTo>
                  <a:pt x="0" y="275094"/>
                </a:lnTo>
                <a:lnTo>
                  <a:pt x="3974706" y="275094"/>
                </a:lnTo>
                <a:lnTo>
                  <a:pt x="397470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29090" y="611509"/>
            <a:ext cx="15405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OFFICE</a:t>
            </a:r>
            <a:r>
              <a:rPr sz="700" b="0" spc="-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700" b="0" spc="18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RISK</a:t>
            </a:r>
            <a:r>
              <a:rPr sz="700" b="0" spc="-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MANAGEMENT</a:t>
            </a:r>
            <a:endParaRPr sz="7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Funding required for claims for FY2021 program is $29,094,880 and for FY2020 program is $28,894,250.&#10;Normal indicated fund contribution (total) for FY2021 is $18,961,356 and for FY2020 is $18,921,960.&#10;Total funding needed for FY2021 is $23,553,670 and for FY2020 is $22,802,980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848" y="5786700"/>
            <a:ext cx="6867752" cy="41515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8100" y="1036937"/>
            <a:ext cx="6574790" cy="4095993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7780" marR="5080">
              <a:lnSpc>
                <a:spcPts val="2600"/>
              </a:lnSpc>
              <a:spcBef>
                <a:spcPts val="420"/>
              </a:spcBef>
            </a:pP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MEDICAL </a:t>
            </a:r>
            <a:r>
              <a:rPr sz="2400" b="1" spc="-75" dirty="0">
                <a:solidFill>
                  <a:srgbClr val="0456A5"/>
                </a:solidFill>
                <a:latin typeface="Gotham Bold"/>
                <a:cs typeface="Gotham Bold"/>
              </a:rPr>
              <a:t>PROFESSIONAL </a:t>
            </a: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AND </a:t>
            </a:r>
            <a:r>
              <a:rPr sz="2400" b="1" spc="-105" dirty="0">
                <a:solidFill>
                  <a:srgbClr val="0456A5"/>
                </a:solidFill>
                <a:latin typeface="Gotham Bold"/>
                <a:cs typeface="Gotham Bold"/>
              </a:rPr>
              <a:t>HOSPITAL </a:t>
            </a:r>
            <a:r>
              <a:rPr sz="2400" b="1" spc="-770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50" dirty="0">
                <a:solidFill>
                  <a:srgbClr val="0456A5"/>
                </a:solidFill>
                <a:latin typeface="Gotham Bold"/>
                <a:cs typeface="Gotham Bold"/>
              </a:rPr>
              <a:t>GENERAL</a:t>
            </a:r>
            <a:r>
              <a:rPr sz="2400" b="1" spc="-70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75" dirty="0">
                <a:solidFill>
                  <a:srgbClr val="0456A5"/>
                </a:solidFill>
                <a:latin typeface="Gotham Bold"/>
                <a:cs typeface="Gotham Bold"/>
              </a:rPr>
              <a:t>LIABILITY</a:t>
            </a:r>
            <a:endParaRPr sz="2400" dirty="0">
              <a:latin typeface="Gotham Bold"/>
              <a:cs typeface="Gotham Bold"/>
            </a:endParaRPr>
          </a:p>
          <a:p>
            <a:pPr marL="12700" marR="22860">
              <a:lnSpc>
                <a:spcPts val="1200"/>
              </a:lnSpc>
              <a:spcBef>
                <a:spcPts val="1370"/>
              </a:spcBef>
            </a:pP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Medical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professional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liability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covers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health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professionals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at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University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Illinois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Hospital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and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Health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Sciences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at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Chicago,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various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Colleges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Health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Professions,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all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student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health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service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centers.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has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been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self-insured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medical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professional/hospital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liability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since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August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1976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because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commercial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coverage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teaching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hospitals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was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not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available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cost-effective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rates.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Since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March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1981,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has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purchased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commercial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excess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liability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provide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additional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coverage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limits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above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 large,</a:t>
            </a:r>
            <a:endParaRPr sz="1100" dirty="0">
              <a:latin typeface="Gotham Book"/>
              <a:cs typeface="Gotham Book"/>
            </a:endParaRPr>
          </a:p>
          <a:p>
            <a:pPr marL="12700" marR="269240" algn="just">
              <a:lnSpc>
                <a:spcPts val="1200"/>
              </a:lnSpc>
            </a:pP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self-insured retention.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retention</a:t>
            </a:r>
            <a:r>
              <a:rPr lang="en-US"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levels</a:t>
            </a:r>
            <a:r>
              <a:rPr lang="en-US"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 limits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lang="en-US"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coverage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purchased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have</a:t>
            </a:r>
            <a:r>
              <a:rPr lang="en-US"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been</a:t>
            </a:r>
            <a:r>
              <a:rPr lang="en-US"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influenced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by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availability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 the insurance marketplace.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$95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excess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 was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purchased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during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FY21.</a:t>
            </a:r>
            <a:endParaRPr sz="1100" dirty="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</a:pPr>
            <a:endParaRPr sz="1000" dirty="0">
              <a:latin typeface="Gotham Book"/>
              <a:cs typeface="Gotham Book"/>
            </a:endParaRPr>
          </a:p>
          <a:p>
            <a:pPr marL="12700" marR="11430">
              <a:lnSpc>
                <a:spcPts val="1200"/>
              </a:lnSpc>
            </a:pP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annually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obtains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actuarial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analysis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this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self-insurance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program.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report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estimates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ultimate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cost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past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losses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and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expenses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(liabilities)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on a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discounted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basis</a:t>
            </a:r>
            <a:r>
              <a:rPr lang="en-US"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at various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confidence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levels.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uses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60th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percentile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confidence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level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determine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its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outstanding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liabilities.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This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implies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there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60%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chance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that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reserves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will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be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adequate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 a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40%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chance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that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reserves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will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20" dirty="0">
                <a:solidFill>
                  <a:srgbClr val="231F20"/>
                </a:solidFill>
                <a:latin typeface="Gotham Book"/>
                <a:cs typeface="Gotham Book"/>
              </a:rPr>
              <a:t>prove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be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inadequate.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FY2021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liabilities,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when 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compared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Plan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assets,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show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funding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surplus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$46.9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This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surplus,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amortized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over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five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years,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helps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alleviate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funding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need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by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$10.1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million.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actuarial firm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also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determines the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amount needed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set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aside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for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funding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claims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that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occur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during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new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fiscal </a:t>
            </a:r>
            <a:r>
              <a:rPr sz="1100" b="0" spc="-20" dirty="0">
                <a:solidFill>
                  <a:srgbClr val="231F20"/>
                </a:solidFill>
                <a:latin typeface="Gotham Book"/>
                <a:cs typeface="Gotham Book"/>
              </a:rPr>
              <a:t>year.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combined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total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normal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indicated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funding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contribution,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which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11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roughly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15" dirty="0">
                <a:solidFill>
                  <a:srgbClr val="231F20"/>
                </a:solidFill>
                <a:latin typeface="Gotham Book"/>
                <a:cs typeface="Gotham Book"/>
              </a:rPr>
              <a:t>$18.9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million.</a:t>
            </a:r>
            <a:r>
              <a:rPr lang="en-US"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Adding in the commercial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excess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insurance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and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administration costs brings the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FY2021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total </a:t>
            </a:r>
            <a:r>
              <a:rPr sz="1100" b="0" spc="-3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funding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requirement </a:t>
            </a:r>
            <a:r>
              <a:rPr sz="1100" b="0" spc="-15" dirty="0">
                <a:solidFill>
                  <a:srgbClr val="231F20"/>
                </a:solidFill>
                <a:latin typeface="Gotham Book"/>
                <a:cs typeface="Gotham Book"/>
              </a:rPr>
              <a:t>to 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$23.5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million. This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amount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represents </a:t>
            </a:r>
            <a:r>
              <a:rPr sz="1100" b="0" dirty="0">
                <a:solidFill>
                  <a:srgbClr val="231F20"/>
                </a:solidFill>
                <a:latin typeface="Gotham Book"/>
                <a:cs typeface="Gotham Book"/>
              </a:rPr>
              <a:t>a </a:t>
            </a:r>
            <a:r>
              <a:rPr sz="1100" b="0" spc="10" dirty="0">
                <a:solidFill>
                  <a:srgbClr val="231F20"/>
                </a:solidFill>
                <a:latin typeface="Gotham Book"/>
                <a:cs typeface="Gotham Book"/>
              </a:rPr>
              <a:t>3.3% 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increase from the prior </a:t>
            </a:r>
            <a:r>
              <a:rPr sz="1100" b="0" spc="-10" dirty="0">
                <a:solidFill>
                  <a:srgbClr val="231F20"/>
                </a:solidFill>
                <a:latin typeface="Gotham Book"/>
                <a:cs typeface="Gotham Book"/>
              </a:rPr>
              <a:t>year’s</a:t>
            </a:r>
            <a:r>
              <a:rPr sz="1100" b="0" spc="-5" dirty="0">
                <a:solidFill>
                  <a:srgbClr val="231F20"/>
                </a:solidFill>
                <a:latin typeface="Gotham Book"/>
                <a:cs typeface="Gotham Book"/>
              </a:rPr>
              <a:t> requirement.</a:t>
            </a:r>
            <a:endParaRPr sz="1100" dirty="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</a:pPr>
            <a:endParaRPr sz="1600" dirty="0">
              <a:latin typeface="Gotham Book"/>
              <a:cs typeface="Gotham Book"/>
            </a:endParaRPr>
          </a:p>
          <a:p>
            <a:pPr marL="102235" marR="141605">
              <a:lnSpc>
                <a:spcPts val="1400"/>
              </a:lnSpc>
            </a:pPr>
            <a:r>
              <a:rPr sz="1200" b="1" spc="-60" dirty="0">
                <a:solidFill>
                  <a:srgbClr val="231F20"/>
                </a:solidFill>
                <a:latin typeface="Gotham Bold"/>
                <a:cs typeface="Gotham Bold"/>
              </a:rPr>
              <a:t>Medical</a:t>
            </a:r>
            <a:r>
              <a:rPr sz="1200" b="1" spc="-9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65" dirty="0">
                <a:solidFill>
                  <a:srgbClr val="231F20"/>
                </a:solidFill>
                <a:latin typeface="Gotham Bold"/>
                <a:cs typeface="Gotham Bold"/>
              </a:rPr>
              <a:t>Professional</a:t>
            </a:r>
            <a:r>
              <a:rPr sz="1200" b="1" spc="-8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Gotham Bold"/>
                <a:cs typeface="Gotham Bold"/>
              </a:rPr>
              <a:t>Liability</a:t>
            </a:r>
            <a:r>
              <a:rPr sz="1200" b="1" spc="-9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Gotham Bold"/>
                <a:cs typeface="Gotham Bold"/>
              </a:rPr>
              <a:t>Self-Insurance</a:t>
            </a:r>
            <a:r>
              <a:rPr sz="1200" b="1" spc="-8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Gotham Bold"/>
                <a:cs typeface="Gotham Bold"/>
              </a:rPr>
              <a:t>Funding</a:t>
            </a:r>
            <a:r>
              <a:rPr sz="1200" b="1" spc="-9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Gotham Bold"/>
                <a:cs typeface="Gotham Bold"/>
              </a:rPr>
              <a:t>Projected</a:t>
            </a:r>
            <a:r>
              <a:rPr sz="1200" b="1" spc="-8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50" dirty="0">
                <a:solidFill>
                  <a:srgbClr val="231F20"/>
                </a:solidFill>
                <a:latin typeface="Gotham Bold"/>
                <a:cs typeface="Gotham Bold"/>
              </a:rPr>
              <a:t>at</a:t>
            </a:r>
            <a:r>
              <a:rPr sz="1200" b="1" spc="-9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Gotham Bold"/>
                <a:cs typeface="Gotham Bold"/>
              </a:rPr>
              <a:t>Beginning</a:t>
            </a:r>
            <a:r>
              <a:rPr sz="1200" b="1" spc="-8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50" dirty="0">
                <a:solidFill>
                  <a:srgbClr val="231F20"/>
                </a:solidFill>
                <a:latin typeface="Gotham Bold"/>
                <a:cs typeface="Gotham Bold"/>
              </a:rPr>
              <a:t>of</a:t>
            </a:r>
            <a:r>
              <a:rPr sz="1200" b="1" spc="-8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Gotham Bold"/>
                <a:cs typeface="Gotham Bold"/>
              </a:rPr>
              <a:t>Fiscal </a:t>
            </a:r>
            <a:r>
              <a:rPr sz="1200" b="1" spc="-38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80" dirty="0">
                <a:solidFill>
                  <a:srgbClr val="231F20"/>
                </a:solidFill>
                <a:latin typeface="Gotham Bold"/>
                <a:cs typeface="Gotham Bold"/>
              </a:rPr>
              <a:t>Year</a:t>
            </a:r>
            <a:r>
              <a:rPr sz="1200" b="1" spc="-10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65" dirty="0">
                <a:solidFill>
                  <a:srgbClr val="231F20"/>
                </a:solidFill>
                <a:latin typeface="Gotham Bold"/>
                <a:cs typeface="Gotham Bold"/>
              </a:rPr>
              <a:t>2021</a:t>
            </a:r>
            <a:endParaRPr sz="1200" dirty="0">
              <a:latin typeface="Gotham Bold"/>
              <a:cs typeface="Gotham Bold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40004"/>
            <a:ext cx="899794" cy="275590"/>
          </a:xfrm>
          <a:custGeom>
            <a:avLst/>
            <a:gdLst/>
            <a:ahLst/>
            <a:cxnLst/>
            <a:rect l="l" t="t" r="r" b="b"/>
            <a:pathLst>
              <a:path w="899794" h="275590">
                <a:moveTo>
                  <a:pt x="899706" y="0"/>
                </a:moveTo>
                <a:lnTo>
                  <a:pt x="0" y="0"/>
                </a:lnTo>
                <a:lnTo>
                  <a:pt x="0" y="275094"/>
                </a:lnTo>
                <a:lnTo>
                  <a:pt x="899706" y="275094"/>
                </a:lnTo>
                <a:lnTo>
                  <a:pt x="899706" y="0"/>
                </a:lnTo>
                <a:close/>
              </a:path>
            </a:pathLst>
          </a:custGeom>
          <a:solidFill>
            <a:srgbClr val="204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4941" y="583459"/>
            <a:ext cx="10350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0" dirty="0">
                <a:solidFill>
                  <a:srgbClr val="FFFFFF"/>
                </a:solidFill>
                <a:latin typeface="Gotham Book"/>
                <a:cs typeface="Gotham Book"/>
              </a:rPr>
              <a:t>6</a:t>
            </a:r>
            <a:endParaRPr sz="950">
              <a:latin typeface="Gotham Book"/>
              <a:cs typeface="Gotham Book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9706" y="540004"/>
            <a:ext cx="3093085" cy="275590"/>
          </a:xfrm>
          <a:custGeom>
            <a:avLst/>
            <a:gdLst/>
            <a:ahLst/>
            <a:cxnLst/>
            <a:rect l="l" t="t" r="r" b="b"/>
            <a:pathLst>
              <a:path w="3093085" h="275590">
                <a:moveTo>
                  <a:pt x="3092704" y="0"/>
                </a:moveTo>
                <a:lnTo>
                  <a:pt x="0" y="0"/>
                </a:lnTo>
                <a:lnTo>
                  <a:pt x="0" y="275094"/>
                </a:lnTo>
                <a:lnTo>
                  <a:pt x="3092704" y="275094"/>
                </a:lnTo>
                <a:lnTo>
                  <a:pt x="309270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03000" y="611509"/>
            <a:ext cx="1094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231F20"/>
                </a:solidFill>
                <a:latin typeface="Gotham Bold"/>
                <a:cs typeface="Gotham Bold"/>
              </a:rPr>
              <a:t>ANNUAL</a:t>
            </a:r>
            <a:r>
              <a:rPr sz="700" b="1" spc="-4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1" spc="-5" dirty="0">
                <a:solidFill>
                  <a:srgbClr val="231F20"/>
                </a:solidFill>
                <a:latin typeface="Gotham Bold"/>
                <a:cs typeface="Gotham Bold"/>
              </a:rPr>
              <a:t>REPORT</a:t>
            </a:r>
            <a:r>
              <a:rPr sz="700" b="1" spc="-4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0" spc="5" dirty="0">
                <a:solidFill>
                  <a:srgbClr val="231F20"/>
                </a:solidFill>
                <a:latin typeface="Gotham Book"/>
                <a:cs typeface="Gotham Book"/>
              </a:rPr>
              <a:t>2021</a:t>
            </a:r>
            <a:endParaRPr sz="700">
              <a:latin typeface="Gotham Book"/>
              <a:cs typeface="Gotham Book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92397" y="540004"/>
            <a:ext cx="3780154" cy="275590"/>
          </a:xfrm>
          <a:custGeom>
            <a:avLst/>
            <a:gdLst/>
            <a:ahLst/>
            <a:cxnLst/>
            <a:rect l="l" t="t" r="r" b="b"/>
            <a:pathLst>
              <a:path w="3780154" h="275590">
                <a:moveTo>
                  <a:pt x="3780002" y="0"/>
                </a:moveTo>
                <a:lnTo>
                  <a:pt x="0" y="0"/>
                </a:lnTo>
                <a:lnTo>
                  <a:pt x="0" y="275094"/>
                </a:lnTo>
                <a:lnTo>
                  <a:pt x="3780002" y="275094"/>
                </a:lnTo>
                <a:lnTo>
                  <a:pt x="378000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09966" y="611509"/>
            <a:ext cx="16370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0" spc="15" dirty="0">
                <a:solidFill>
                  <a:srgbClr val="231F20"/>
                </a:solidFill>
                <a:latin typeface="Gotham Book"/>
                <a:cs typeface="Gotham Book"/>
              </a:rPr>
              <a:t>UNIVERSITY</a:t>
            </a:r>
            <a:r>
              <a:rPr sz="700" b="0" spc="18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700" b="0" spc="-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ILLINOIS</a:t>
            </a:r>
            <a:r>
              <a:rPr sz="700" b="0" spc="-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endParaRPr sz="7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199" y="972085"/>
            <a:ext cx="6697345" cy="1833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MEDICAL</a:t>
            </a:r>
            <a:r>
              <a:rPr sz="2400" b="1" spc="-75" dirty="0">
                <a:solidFill>
                  <a:srgbClr val="0456A5"/>
                </a:solidFill>
                <a:latin typeface="Gotham Bold"/>
                <a:cs typeface="Gotham Bold"/>
              </a:rPr>
              <a:t> PROFESSIONAL </a:t>
            </a: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AND</a:t>
            </a:r>
            <a:r>
              <a:rPr sz="2400" b="1" spc="-75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105" dirty="0">
                <a:solidFill>
                  <a:srgbClr val="0456A5"/>
                </a:solidFill>
                <a:latin typeface="Gotham Bold"/>
                <a:cs typeface="Gotham Bold"/>
              </a:rPr>
              <a:t>HOSPITAL</a:t>
            </a:r>
            <a:endParaRPr sz="2400" dirty="0">
              <a:latin typeface="Gotham Bold"/>
              <a:cs typeface="Gotham Bold"/>
            </a:endParaRPr>
          </a:p>
          <a:p>
            <a:pPr marL="12700">
              <a:lnSpc>
                <a:spcPts val="2740"/>
              </a:lnSpc>
            </a:pPr>
            <a:r>
              <a:rPr sz="2400" b="1" spc="-50" dirty="0">
                <a:solidFill>
                  <a:srgbClr val="0456A5"/>
                </a:solidFill>
                <a:latin typeface="Gotham Bold"/>
                <a:cs typeface="Gotham Bold"/>
              </a:rPr>
              <a:t>GENERAL</a:t>
            </a:r>
            <a:r>
              <a:rPr sz="2400" b="1" spc="-80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75" dirty="0">
                <a:solidFill>
                  <a:srgbClr val="0456A5"/>
                </a:solidFill>
                <a:latin typeface="Gotham Bold"/>
                <a:cs typeface="Gotham Bold"/>
              </a:rPr>
              <a:t>LIABILITY</a:t>
            </a:r>
            <a:r>
              <a:rPr sz="2400" b="1" spc="-80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75" dirty="0">
                <a:solidFill>
                  <a:srgbClr val="0456A5"/>
                </a:solidFill>
                <a:latin typeface="Gotham Bold"/>
                <a:cs typeface="Gotham Bold"/>
              </a:rPr>
              <a:t>continued</a:t>
            </a:r>
            <a:endParaRPr sz="2400" dirty="0">
              <a:latin typeface="Gotham Bold"/>
              <a:cs typeface="Gotham Bold"/>
            </a:endParaRPr>
          </a:p>
          <a:p>
            <a:pPr marL="16510" marR="182245">
              <a:lnSpc>
                <a:spcPct val="100000"/>
              </a:lnSpc>
              <a:spcBef>
                <a:spcPts val="2790"/>
              </a:spcBef>
            </a:pP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As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the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graph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below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indicates,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liabilities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000033"/>
                </a:solidFill>
                <a:latin typeface="Gotham Book"/>
                <a:cs typeface="Gotham Book"/>
              </a:rPr>
              <a:t>have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remained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remarkably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consistent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000033"/>
                </a:solidFill>
                <a:latin typeface="Gotham Book"/>
                <a:cs typeface="Gotham Book"/>
              </a:rPr>
              <a:t>over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the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past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ten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years. 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Patient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safety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initiatives,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aggressive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litigation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management,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as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well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as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success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at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trial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000033"/>
                </a:solidFill>
                <a:latin typeface="Gotham Book"/>
                <a:cs typeface="Gotham Book"/>
              </a:rPr>
              <a:t>have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contributed </a:t>
            </a:r>
            <a:r>
              <a:rPr sz="1000" b="0" spc="-28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000033"/>
                </a:solidFill>
                <a:latin typeface="Gotham Book"/>
                <a:cs typeface="Gotham Book"/>
              </a:rPr>
              <a:t>to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these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positive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results.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For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the 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period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ending 6/30/2021, there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was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a </a:t>
            </a:r>
            <a:r>
              <a:rPr sz="1000" b="0" spc="-20" dirty="0">
                <a:solidFill>
                  <a:srgbClr val="000033"/>
                </a:solidFill>
                <a:latin typeface="Gotham Book"/>
                <a:cs typeface="Gotham Book"/>
              </a:rPr>
              <a:t>7.8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%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increase in 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medical</a:t>
            </a:r>
            <a:r>
              <a:rPr lang="en-US"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professional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liabilities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000033"/>
                </a:solidFill>
                <a:latin typeface="Gotham Book"/>
                <a:cs typeface="Gotham Book"/>
              </a:rPr>
              <a:t>(discounted)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from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prior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15" dirty="0">
                <a:solidFill>
                  <a:srgbClr val="000033"/>
                </a:solidFill>
                <a:latin typeface="Gotham Book"/>
                <a:cs typeface="Gotham Book"/>
              </a:rPr>
              <a:t>year.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Estimated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liabilities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at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period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ending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6/30/2021,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were</a:t>
            </a:r>
            <a:r>
              <a:rPr lang="en-US"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$179.5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million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compared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000033"/>
                </a:solidFill>
                <a:latin typeface="Gotham Book"/>
                <a:cs typeface="Gotham Book"/>
              </a:rPr>
              <a:t>to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15" dirty="0">
                <a:solidFill>
                  <a:srgbClr val="000033"/>
                </a:solidFill>
                <a:latin typeface="Gotham Book"/>
                <a:cs typeface="Gotham Book"/>
              </a:rPr>
              <a:t>$166.5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million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at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period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ending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6/30/2020.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For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the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period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ending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6/30/2021, </a:t>
            </a:r>
            <a:r>
              <a:rPr sz="1000" b="0" spc="-28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estimated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liabilities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compared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000033"/>
                </a:solidFill>
                <a:latin typeface="Gotham Book"/>
                <a:cs typeface="Gotham Book"/>
              </a:rPr>
              <a:t>to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estimated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assets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resulted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in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a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funding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000033"/>
                </a:solidFill>
                <a:latin typeface="Gotham Book"/>
                <a:cs typeface="Gotham Book"/>
              </a:rPr>
              <a:t>excess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of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000033"/>
                </a:solidFill>
                <a:latin typeface="Gotham Book"/>
                <a:cs typeface="Gotham Book"/>
              </a:rPr>
              <a:t>$47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million.</a:t>
            </a:r>
            <a:endParaRPr sz="1000" dirty="0">
              <a:latin typeface="Gotham Book"/>
              <a:cs typeface="Gotham Book"/>
            </a:endParaRPr>
          </a:p>
        </p:txBody>
      </p:sp>
      <p:pic>
        <p:nvPicPr>
          <p:cNvPr id="3" name="object 3" descr="Chart of medical professional insurance discounted liabilities and self-insurance fund balance. From FY12 to FY21, discounted liabilities has remained nearly flat with a minor increase. Fund Balance has steeply gained at about $165M in FY12 to about $225M in FY15, which then goes through ups and down but ends at a similar $225M figure in FY21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600" y="3104610"/>
            <a:ext cx="6105143" cy="26913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4899" y="5858598"/>
            <a:ext cx="6585584" cy="1736372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10795">
              <a:lnSpc>
                <a:spcPts val="1100"/>
              </a:lnSpc>
              <a:spcBef>
                <a:spcPts val="219"/>
              </a:spcBef>
            </a:pP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Each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year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the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commercial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marketplace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forces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the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system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000033"/>
                </a:solidFill>
                <a:latin typeface="Gotham Book"/>
                <a:cs typeface="Gotham Book"/>
              </a:rPr>
              <a:t>to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assume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a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higher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retention.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Because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of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this, </a:t>
            </a:r>
            <a:r>
              <a:rPr sz="1000" b="0" spc="-28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the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system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must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set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aside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additional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funding </a:t>
            </a:r>
            <a:r>
              <a:rPr sz="1000" b="0" spc="-10" dirty="0">
                <a:solidFill>
                  <a:srgbClr val="000033"/>
                </a:solidFill>
                <a:latin typeface="Gotham Book"/>
                <a:cs typeface="Gotham Book"/>
              </a:rPr>
              <a:t>to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000033"/>
                </a:solidFill>
                <a:latin typeface="Gotham Book"/>
                <a:cs typeface="Gotham Book"/>
              </a:rPr>
              <a:t>pay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a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higher portion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of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each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claim. The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below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chart 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represents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the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retention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history.</a:t>
            </a:r>
            <a:endParaRPr sz="1000" dirty="0">
              <a:latin typeface="Gotham Book"/>
              <a:cs typeface="Gotham Book"/>
            </a:endParaRPr>
          </a:p>
          <a:p>
            <a:pPr marL="12700" marR="5080">
              <a:lnSpc>
                <a:spcPct val="93300"/>
              </a:lnSpc>
              <a:spcBef>
                <a:spcPts val="1060"/>
              </a:spcBef>
            </a:pP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Currently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our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self-insured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retention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is 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$11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million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per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occurrence </a:t>
            </a:r>
            <a:r>
              <a:rPr sz="1000" b="0" spc="-10" dirty="0">
                <a:solidFill>
                  <a:srgbClr val="000033"/>
                </a:solidFill>
                <a:latin typeface="Gotham Book"/>
                <a:cs typeface="Gotham Book"/>
              </a:rPr>
              <a:t>with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a 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buffer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000033"/>
                </a:solidFill>
                <a:latin typeface="Gotham Book"/>
                <a:cs typeface="Gotham Book"/>
              </a:rPr>
              <a:t>layer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of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$9 million 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per 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occurrence / 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$15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million aggregate. </a:t>
            </a:r>
            <a:r>
              <a:rPr sz="1000" b="0" spc="-45" dirty="0">
                <a:solidFill>
                  <a:srgbClr val="000033"/>
                </a:solidFill>
                <a:latin typeface="Gotham Book"/>
                <a:cs typeface="Gotham Book"/>
              </a:rPr>
              <a:t>To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use in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a scenario,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if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our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first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claim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was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for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$30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million,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000033"/>
                </a:solidFill>
                <a:latin typeface="Gotham Book"/>
                <a:cs typeface="Gotham Book"/>
              </a:rPr>
              <a:t>we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would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retain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$20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million ($11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million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retention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plus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$9 million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per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occurrence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buffer).</a:t>
            </a:r>
            <a:r>
              <a:rPr sz="1000" b="0" spc="1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For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our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next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claim, again </a:t>
            </a:r>
            <a:r>
              <a:rPr sz="1000" b="0" spc="-28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using 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$30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million, </a:t>
            </a:r>
            <a:r>
              <a:rPr sz="1000" b="0" spc="-10" dirty="0">
                <a:solidFill>
                  <a:srgbClr val="000033"/>
                </a:solidFill>
                <a:latin typeface="Gotham Book"/>
                <a:cs typeface="Gotham Book"/>
              </a:rPr>
              <a:t>we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would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retain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$17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million ($11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million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retention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plus the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$6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million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remaining in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the 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aggregate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buffer).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In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the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000033"/>
                </a:solidFill>
                <a:latin typeface="Gotham Book"/>
                <a:cs typeface="Gotham Book"/>
              </a:rPr>
              <a:t>event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of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additional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claims,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000033"/>
                </a:solidFill>
                <a:latin typeface="Gotham Book"/>
                <a:cs typeface="Gotham Book"/>
              </a:rPr>
              <a:t>we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would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retain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$11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million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each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and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every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claim,</a:t>
            </a:r>
            <a:r>
              <a:rPr sz="10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as </a:t>
            </a:r>
            <a:r>
              <a:rPr sz="1000" b="0" spc="-28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the</a:t>
            </a:r>
            <a:r>
              <a:rPr sz="1000" b="0" spc="-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buffer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000033"/>
                </a:solidFill>
                <a:latin typeface="Gotham Book"/>
                <a:cs typeface="Gotham Book"/>
              </a:rPr>
              <a:t>layer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had 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been</a:t>
            </a:r>
            <a:r>
              <a:rPr sz="10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000" b="0" spc="5" dirty="0">
                <a:solidFill>
                  <a:srgbClr val="000033"/>
                </a:solidFill>
                <a:latin typeface="Gotham Book"/>
                <a:cs typeface="Gotham Book"/>
              </a:rPr>
              <a:t>eroded.</a:t>
            </a:r>
            <a:endParaRPr sz="1000" dirty="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1250" dirty="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 dirty="0">
              <a:latin typeface="Gotham Book"/>
              <a:cs typeface="Gotham Book"/>
            </a:endParaRPr>
          </a:p>
          <a:p>
            <a:pPr marL="57150">
              <a:lnSpc>
                <a:spcPct val="100000"/>
              </a:lnSpc>
            </a:pP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Retention</a:t>
            </a:r>
            <a:endParaRPr sz="1200" dirty="0">
              <a:latin typeface="Gotham Bold"/>
              <a:cs typeface="Gotham Bold"/>
            </a:endParaRPr>
          </a:p>
        </p:txBody>
      </p:sp>
      <p:pic>
        <p:nvPicPr>
          <p:cNvPr id="5" name="object 5" descr="Chart of Historical Retention, with a flat trend at $10M in FY12 to FY19, with a slight bump in FY20 at approximately $11M and then staying at $11M in FY21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600" y="7848924"/>
            <a:ext cx="5526916" cy="1879095"/>
          </a:xfrm>
          <a:prstGeom prst="rect">
            <a:avLst/>
          </a:prstGeom>
        </p:spPr>
      </p:pic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72693" y="540004"/>
            <a:ext cx="899794" cy="275590"/>
          </a:xfrm>
          <a:custGeom>
            <a:avLst/>
            <a:gdLst/>
            <a:ahLst/>
            <a:cxnLst/>
            <a:rect l="l" t="t" r="r" b="b"/>
            <a:pathLst>
              <a:path w="899795" h="275590">
                <a:moveTo>
                  <a:pt x="899706" y="0"/>
                </a:moveTo>
                <a:lnTo>
                  <a:pt x="0" y="0"/>
                </a:lnTo>
                <a:lnTo>
                  <a:pt x="0" y="275094"/>
                </a:lnTo>
                <a:lnTo>
                  <a:pt x="899706" y="275094"/>
                </a:lnTo>
                <a:lnTo>
                  <a:pt x="899706" y="0"/>
                </a:lnTo>
                <a:close/>
              </a:path>
            </a:pathLst>
          </a:custGeom>
          <a:solidFill>
            <a:srgbClr val="204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04000" y="583459"/>
            <a:ext cx="9779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0" dirty="0">
                <a:solidFill>
                  <a:srgbClr val="FFFFFF"/>
                </a:solidFill>
                <a:latin typeface="Gotham Book"/>
                <a:cs typeface="Gotham Book"/>
              </a:rPr>
              <a:t>7</a:t>
            </a:r>
            <a:endParaRPr sz="950">
              <a:latin typeface="Gotham Book"/>
              <a:cs typeface="Gotham Book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40004"/>
            <a:ext cx="2898140" cy="275590"/>
          </a:xfrm>
          <a:custGeom>
            <a:avLst/>
            <a:gdLst/>
            <a:ahLst/>
            <a:cxnLst/>
            <a:rect l="l" t="t" r="r" b="b"/>
            <a:pathLst>
              <a:path w="2898140" h="275590">
                <a:moveTo>
                  <a:pt x="2898000" y="0"/>
                </a:moveTo>
                <a:lnTo>
                  <a:pt x="0" y="0"/>
                </a:lnTo>
                <a:lnTo>
                  <a:pt x="0" y="275094"/>
                </a:lnTo>
                <a:lnTo>
                  <a:pt x="2898000" y="275094"/>
                </a:lnTo>
                <a:lnTo>
                  <a:pt x="289800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611509"/>
            <a:ext cx="1094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231F20"/>
                </a:solidFill>
                <a:latin typeface="Gotham Bold"/>
                <a:cs typeface="Gotham Bold"/>
              </a:rPr>
              <a:t>ANNUAL</a:t>
            </a:r>
            <a:r>
              <a:rPr sz="700" b="1" spc="-4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1" spc="-5" dirty="0">
                <a:solidFill>
                  <a:srgbClr val="231F20"/>
                </a:solidFill>
                <a:latin typeface="Gotham Bold"/>
                <a:cs typeface="Gotham Bold"/>
              </a:rPr>
              <a:t>REPORT</a:t>
            </a:r>
            <a:r>
              <a:rPr sz="700" b="1" spc="-4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0" spc="5" dirty="0">
                <a:solidFill>
                  <a:srgbClr val="231F20"/>
                </a:solidFill>
                <a:latin typeface="Gotham Book"/>
                <a:cs typeface="Gotham Book"/>
              </a:rPr>
              <a:t>2021</a:t>
            </a:r>
            <a:endParaRPr sz="700">
              <a:latin typeface="Gotham Book"/>
              <a:cs typeface="Gotham Book"/>
            </a:endParaRP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8000" y="540004"/>
            <a:ext cx="3975100" cy="275590"/>
          </a:xfrm>
          <a:custGeom>
            <a:avLst/>
            <a:gdLst/>
            <a:ahLst/>
            <a:cxnLst/>
            <a:rect l="l" t="t" r="r" b="b"/>
            <a:pathLst>
              <a:path w="3975100" h="275590">
                <a:moveTo>
                  <a:pt x="3974706" y="0"/>
                </a:moveTo>
                <a:lnTo>
                  <a:pt x="0" y="0"/>
                </a:lnTo>
                <a:lnTo>
                  <a:pt x="0" y="275094"/>
                </a:lnTo>
                <a:lnTo>
                  <a:pt x="3974706" y="275094"/>
                </a:lnTo>
                <a:lnTo>
                  <a:pt x="397470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29090" y="611509"/>
            <a:ext cx="15405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OFFICE</a:t>
            </a:r>
            <a:r>
              <a:rPr sz="700" b="0" spc="-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700" b="0" spc="18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RISK</a:t>
            </a:r>
            <a:r>
              <a:rPr sz="700" b="0" spc="-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MANAGEMENT</a:t>
            </a:r>
            <a:endParaRPr sz="7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0004" y="9243300"/>
            <a:ext cx="7232650" cy="275590"/>
          </a:xfrm>
          <a:custGeom>
            <a:avLst/>
            <a:gdLst/>
            <a:ahLst/>
            <a:cxnLst/>
            <a:rect l="l" t="t" r="r" b="b"/>
            <a:pathLst>
              <a:path w="7232650" h="275590">
                <a:moveTo>
                  <a:pt x="7232396" y="0"/>
                </a:moveTo>
                <a:lnTo>
                  <a:pt x="0" y="0"/>
                </a:lnTo>
                <a:lnTo>
                  <a:pt x="0" y="275094"/>
                </a:lnTo>
                <a:lnTo>
                  <a:pt x="7232396" y="275094"/>
                </a:lnTo>
                <a:lnTo>
                  <a:pt x="7232396" y="0"/>
                </a:lnTo>
                <a:close/>
              </a:path>
            </a:pathLst>
          </a:custGeom>
          <a:solidFill>
            <a:srgbClr val="E5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3512" y="1108137"/>
            <a:ext cx="6690995" cy="3476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MEDICAL</a:t>
            </a:r>
            <a:r>
              <a:rPr sz="2400" b="1" spc="-75" dirty="0">
                <a:solidFill>
                  <a:srgbClr val="0456A5"/>
                </a:solidFill>
                <a:latin typeface="Gotham Bold"/>
                <a:cs typeface="Gotham Bold"/>
              </a:rPr>
              <a:t> PROFESSIONAL </a:t>
            </a: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AND</a:t>
            </a:r>
            <a:r>
              <a:rPr sz="2400" b="1" spc="-75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105" dirty="0">
                <a:solidFill>
                  <a:srgbClr val="0456A5"/>
                </a:solidFill>
                <a:latin typeface="Gotham Bold"/>
                <a:cs typeface="Gotham Bold"/>
              </a:rPr>
              <a:t>HOSPITAL</a:t>
            </a:r>
            <a:endParaRPr sz="2400" dirty="0">
              <a:latin typeface="Gotham Bold"/>
              <a:cs typeface="Gotham Bold"/>
            </a:endParaRPr>
          </a:p>
          <a:p>
            <a:pPr marL="12700">
              <a:lnSpc>
                <a:spcPts val="2740"/>
              </a:lnSpc>
            </a:pPr>
            <a:r>
              <a:rPr sz="2400" b="1" spc="-50" dirty="0">
                <a:solidFill>
                  <a:srgbClr val="0456A5"/>
                </a:solidFill>
                <a:latin typeface="Gotham Bold"/>
                <a:cs typeface="Gotham Bold"/>
              </a:rPr>
              <a:t>GENERAL</a:t>
            </a:r>
            <a:r>
              <a:rPr sz="2400" b="1" spc="-80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95" dirty="0">
                <a:solidFill>
                  <a:srgbClr val="0456A5"/>
                </a:solidFill>
                <a:latin typeface="Gotham Bold"/>
                <a:cs typeface="Gotham Bold"/>
              </a:rPr>
              <a:t>LIABILITY,</a:t>
            </a:r>
            <a:r>
              <a:rPr sz="2400" b="1" spc="-75" dirty="0">
                <a:solidFill>
                  <a:srgbClr val="0456A5"/>
                </a:solidFill>
                <a:latin typeface="Gotham Bold"/>
                <a:cs typeface="Gotham Bold"/>
              </a:rPr>
              <a:t> continued</a:t>
            </a:r>
            <a:endParaRPr sz="2400" dirty="0">
              <a:latin typeface="Gotham Bold"/>
              <a:cs typeface="Gotham Bold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latin typeface="Gotham Bold"/>
              <a:cs typeface="Gotham Bold"/>
            </a:endParaRPr>
          </a:p>
          <a:p>
            <a:pPr marL="33020" marR="5080">
              <a:lnSpc>
                <a:spcPts val="1200"/>
              </a:lnSpc>
            </a:pP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Beginning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in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2010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RISK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office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000033"/>
                </a:solidFill>
                <a:latin typeface="Gotham Book"/>
                <a:cs typeface="Gotham Book"/>
              </a:rPr>
              <a:t>worked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on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a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project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designed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000033"/>
                </a:solidFill>
                <a:latin typeface="Gotham Book"/>
                <a:cs typeface="Gotham Book"/>
              </a:rPr>
              <a:t>to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reduce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000033"/>
                </a:solidFill>
                <a:latin typeface="Gotham Book"/>
                <a:cs typeface="Gotham Book"/>
              </a:rPr>
              <a:t>overall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medical 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professional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funding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requirement.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focus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was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000033"/>
                </a:solidFill>
                <a:latin typeface="Gotham Book"/>
                <a:cs typeface="Gotham Book"/>
              </a:rPr>
              <a:t>to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000033"/>
                </a:solidFill>
                <a:latin typeface="Gotham Book"/>
                <a:cs typeface="Gotham Book"/>
              </a:rPr>
              <a:t>limit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000033"/>
                </a:solidFill>
                <a:latin typeface="Gotham Book"/>
                <a:cs typeface="Gotham Book"/>
              </a:rPr>
              <a:t>self-insurance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fund’s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000033"/>
                </a:solidFill>
                <a:latin typeface="Gotham Book"/>
                <a:cs typeface="Gotham Book"/>
              </a:rPr>
              <a:t>exposure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000033"/>
                </a:solidFill>
                <a:latin typeface="Gotham Book"/>
                <a:cs typeface="Gotham Book"/>
              </a:rPr>
              <a:t>to </a:t>
            </a:r>
            <a:r>
              <a:rPr sz="1100" b="0" spc="-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loss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when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clinicians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practice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at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000033"/>
                </a:solidFill>
                <a:latin typeface="Gotham Book"/>
                <a:cs typeface="Gotham Book"/>
              </a:rPr>
              <a:t>off-site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locations,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meaning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locations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not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owned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or </a:t>
            </a:r>
            <a:r>
              <a:rPr sz="1100" b="0" spc="-10" dirty="0">
                <a:solidFill>
                  <a:srgbClr val="000033"/>
                </a:solidFill>
                <a:latin typeface="Gotham Book"/>
                <a:cs typeface="Gotham Book"/>
              </a:rPr>
              <a:t>controlled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000033"/>
                </a:solidFill>
                <a:latin typeface="Gotham Book"/>
                <a:cs typeface="Gotham Book"/>
              </a:rPr>
              <a:t>by </a:t>
            </a:r>
            <a:r>
              <a:rPr sz="1100" b="0" spc="-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system.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In 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June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2011,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Board </a:t>
            </a:r>
            <a:r>
              <a:rPr sz="1100" b="0" spc="-10" dirty="0">
                <a:solidFill>
                  <a:srgbClr val="000033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000033"/>
                </a:solidFill>
                <a:latin typeface="Gotham Book"/>
                <a:cs typeface="Gotham Book"/>
              </a:rPr>
              <a:t>Trustees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000033"/>
                </a:solidFill>
                <a:latin typeface="Gotham Book"/>
                <a:cs typeface="Gotham Book"/>
              </a:rPr>
              <a:t>approved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000033"/>
                </a:solidFill>
                <a:latin typeface="Gotham Book"/>
                <a:cs typeface="Gotham Book"/>
              </a:rPr>
              <a:t>off-site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insurance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limits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000033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$1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million 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per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occurrence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and $3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million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per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policy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20" dirty="0">
                <a:solidFill>
                  <a:srgbClr val="000033"/>
                </a:solidFill>
                <a:latin typeface="Gotham Book"/>
                <a:cs typeface="Gotham Book"/>
              </a:rPr>
              <a:t>year,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bringing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limits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000033"/>
                </a:solidFill>
                <a:latin typeface="Gotham Book"/>
                <a:cs typeface="Gotham Book"/>
              </a:rPr>
              <a:t>of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liability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for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those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practicing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off- 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000033"/>
                </a:solidFill>
                <a:latin typeface="Gotham Book"/>
                <a:cs typeface="Gotham Book"/>
              </a:rPr>
              <a:t>site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in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line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000033"/>
                </a:solidFill>
                <a:latin typeface="Gotham Book"/>
                <a:cs typeface="Gotham Book"/>
              </a:rPr>
              <a:t>with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what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medical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practitioners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would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000033"/>
                </a:solidFill>
                <a:latin typeface="Gotham Book"/>
                <a:cs typeface="Gotham Book"/>
              </a:rPr>
              <a:t>have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in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independent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practice.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The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new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000033"/>
                </a:solidFill>
                <a:latin typeface="Gotham Book"/>
                <a:cs typeface="Gotham Book"/>
              </a:rPr>
              <a:t>off-site </a:t>
            </a:r>
            <a:r>
              <a:rPr sz="1100" b="0" spc="-31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limits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became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effective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January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10" dirty="0">
                <a:solidFill>
                  <a:srgbClr val="000033"/>
                </a:solidFill>
                <a:latin typeface="Gotham Book"/>
                <a:cs typeface="Gotham Book"/>
              </a:rPr>
              <a:t>1,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2012.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Beginning 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January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10" dirty="0">
                <a:solidFill>
                  <a:srgbClr val="000033"/>
                </a:solidFill>
                <a:latin typeface="Gotham Book"/>
                <a:cs typeface="Gotham Book"/>
              </a:rPr>
              <a:t>1,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2014,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000033"/>
                </a:solidFill>
                <a:latin typeface="Gotham Book"/>
                <a:cs typeface="Gotham Book"/>
              </a:rPr>
              <a:t>system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purchased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$15 </a:t>
            </a:r>
            <a:r>
              <a:rPr sz="11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million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in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shared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commercial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000033"/>
                </a:solidFill>
                <a:latin typeface="Gotham Book"/>
                <a:cs typeface="Gotham Book"/>
              </a:rPr>
              <a:t>excess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000033"/>
                </a:solidFill>
                <a:latin typeface="Gotham Book"/>
                <a:cs typeface="Gotham Book"/>
              </a:rPr>
              <a:t>coverage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000033"/>
                </a:solidFill>
                <a:latin typeface="Gotham Book"/>
                <a:cs typeface="Gotham Book"/>
              </a:rPr>
              <a:t>to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000033"/>
                </a:solidFill>
                <a:latin typeface="Gotham Book"/>
                <a:cs typeface="Gotham Book"/>
              </a:rPr>
              <a:t>provide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additional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limits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000033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000033"/>
                </a:solidFill>
                <a:latin typeface="Gotham Book"/>
                <a:cs typeface="Gotham Book"/>
              </a:rPr>
              <a:t>protection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for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the 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000033"/>
                </a:solidFill>
                <a:latin typeface="Gotham Book"/>
                <a:cs typeface="Gotham Book"/>
              </a:rPr>
              <a:t>physicians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practicing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000033"/>
                </a:solidFill>
                <a:latin typeface="Gotham Book"/>
                <a:cs typeface="Gotham Book"/>
              </a:rPr>
              <a:t>off-site.</a:t>
            </a:r>
            <a:r>
              <a:rPr sz="11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This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000033"/>
                </a:solidFill>
                <a:latin typeface="Gotham Book"/>
                <a:cs typeface="Gotham Book"/>
              </a:rPr>
              <a:t>coverage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protects</a:t>
            </a:r>
            <a:r>
              <a:rPr sz="11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against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claims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000033"/>
                </a:solidFill>
                <a:latin typeface="Gotham Book"/>
                <a:cs typeface="Gotham Book"/>
              </a:rPr>
              <a:t>above</a:t>
            </a:r>
            <a:r>
              <a:rPr sz="1100" b="0" spc="1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the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000033"/>
                </a:solidFill>
                <a:latin typeface="Gotham Book"/>
                <a:cs typeface="Gotham Book"/>
              </a:rPr>
              <a:t>self-insurance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fund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 limits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000033"/>
                </a:solidFill>
                <a:latin typeface="Gotham Book"/>
                <a:cs typeface="Gotham Book"/>
              </a:rPr>
              <a:t>of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$1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million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per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occurrence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and $3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million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per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policy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20" dirty="0">
                <a:solidFill>
                  <a:srgbClr val="000033"/>
                </a:solidFill>
                <a:latin typeface="Gotham Book"/>
                <a:cs typeface="Gotham Book"/>
              </a:rPr>
              <a:t>year.</a:t>
            </a:r>
            <a:endParaRPr sz="1100" dirty="0">
              <a:latin typeface="Gotham Book"/>
              <a:cs typeface="Gotham Book"/>
            </a:endParaRPr>
          </a:p>
          <a:p>
            <a:pPr marL="33020" marR="582930">
              <a:lnSpc>
                <a:spcPct val="106100"/>
              </a:lnSpc>
              <a:spcBef>
                <a:spcPts val="980"/>
              </a:spcBef>
            </a:pP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Large medical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malpractice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claims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reserved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at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$500,000 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or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000033"/>
                </a:solidFill>
                <a:latin typeface="Gotham Book"/>
                <a:cs typeface="Gotham Book"/>
              </a:rPr>
              <a:t>greater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000033"/>
                </a:solidFill>
                <a:latin typeface="Gotham Book"/>
                <a:cs typeface="Gotham Book"/>
              </a:rPr>
              <a:t>have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been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000033"/>
                </a:solidFill>
                <a:latin typeface="Gotham Book"/>
                <a:cs typeface="Gotham Book"/>
              </a:rPr>
              <a:t>relatively </a:t>
            </a:r>
            <a:r>
              <a:rPr sz="1100" b="0" spc="-31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000033"/>
                </a:solidFill>
                <a:latin typeface="Gotham Book"/>
                <a:cs typeface="Gotham Book"/>
              </a:rPr>
              <a:t>consistent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during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the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past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0" dirty="0">
                <a:solidFill>
                  <a:srgbClr val="000033"/>
                </a:solidFill>
                <a:latin typeface="Gotham Book"/>
                <a:cs typeface="Gotham Book"/>
              </a:rPr>
              <a:t>five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years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as</a:t>
            </a:r>
            <a:r>
              <a:rPr sz="1100" b="0" spc="5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demonstrated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5" dirty="0">
                <a:solidFill>
                  <a:srgbClr val="000033"/>
                </a:solidFill>
                <a:latin typeface="Gotham Book"/>
                <a:cs typeface="Gotham Book"/>
              </a:rPr>
              <a:t>graphically</a:t>
            </a:r>
            <a:r>
              <a:rPr sz="1100" b="0" dirty="0">
                <a:solidFill>
                  <a:srgbClr val="000033"/>
                </a:solidFill>
                <a:latin typeface="Gotham Book"/>
                <a:cs typeface="Gotham Book"/>
              </a:rPr>
              <a:t> </a:t>
            </a:r>
            <a:r>
              <a:rPr sz="1100" b="0" spc="-15" dirty="0">
                <a:solidFill>
                  <a:srgbClr val="000033"/>
                </a:solidFill>
                <a:latin typeface="Gotham Book"/>
                <a:cs typeface="Gotham Book"/>
              </a:rPr>
              <a:t>below.</a:t>
            </a:r>
            <a:endParaRPr sz="1100" dirty="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 dirty="0">
              <a:latin typeface="Gotham Book"/>
              <a:cs typeface="Gotham Book"/>
            </a:endParaRPr>
          </a:p>
          <a:p>
            <a:pPr marL="26034">
              <a:lnSpc>
                <a:spcPct val="100000"/>
              </a:lnSpc>
            </a:pP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Claims</a:t>
            </a:r>
            <a:r>
              <a:rPr sz="1200" b="1" spc="-4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Reserved</a:t>
            </a:r>
            <a:r>
              <a:rPr sz="1200" b="1" spc="-4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at</a:t>
            </a:r>
            <a:r>
              <a:rPr sz="1200" b="1" spc="-40" dirty="0">
                <a:solidFill>
                  <a:srgbClr val="231F20"/>
                </a:solidFill>
                <a:latin typeface="Gotham Bold"/>
                <a:cs typeface="Gotham Bold"/>
              </a:rPr>
              <a:t> $500,000</a:t>
            </a:r>
            <a:r>
              <a:rPr sz="1200" b="1" spc="-4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0" dirty="0">
                <a:solidFill>
                  <a:srgbClr val="231F20"/>
                </a:solidFill>
                <a:latin typeface="Gotham Bold"/>
                <a:cs typeface="Gotham Bold"/>
              </a:rPr>
              <a:t>or</a:t>
            </a:r>
            <a:r>
              <a:rPr sz="1200" b="1" spc="-4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Gotham Bold"/>
                <a:cs typeface="Gotham Bold"/>
              </a:rPr>
              <a:t>Greater</a:t>
            </a:r>
            <a:endParaRPr sz="1200" dirty="0">
              <a:latin typeface="Gotham Bold"/>
              <a:cs typeface="Gotham Bold"/>
            </a:endParaRPr>
          </a:p>
        </p:txBody>
      </p:sp>
      <p:pic>
        <p:nvPicPr>
          <p:cNvPr id="4" name="object 4" descr="Various claim values have different counts at June 30 across the years.&#10;For greater than equal to $4M, it was 2 in 2017, 5 in 2018, 3 in 2019, 4 in 2020 and 6 in 2021.&#10;For between $2M to $3.99M, it was 7 in 2017, 6 in 2018, 6 in 2019, 3 in 2020 and 2 in 2021.&#10;For between $1M to $1.99M, 10 in 2017, 4 in 2018, 7 in 2019, 8 in 2020 and 8 in 2021.&#10;For between $750K to $999K, it was 3 in 2017, 3 in 2018, 4 in 2019, 5 in 2020 and 8 in 2021.&#10;For between $500K to $749K, it was 12 in 2017, 20 in 2018, 15 in 2019, 18 in 2020 and 23 in 2021.&#10;For all values, the number of reserved claims at June 30 it was 34 in 2017, 38 in 2018, 15 in 2019, 38 in 2020 and 47 in 2021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824" y="4964734"/>
            <a:ext cx="4752685" cy="2237235"/>
          </a:xfrm>
          <a:prstGeom prst="rect">
            <a:avLst/>
          </a:prstGeom>
        </p:spPr>
      </p:pic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40004"/>
            <a:ext cx="899794" cy="275590"/>
          </a:xfrm>
          <a:custGeom>
            <a:avLst/>
            <a:gdLst/>
            <a:ahLst/>
            <a:cxnLst/>
            <a:rect l="l" t="t" r="r" b="b"/>
            <a:pathLst>
              <a:path w="899794" h="275590">
                <a:moveTo>
                  <a:pt x="899706" y="0"/>
                </a:moveTo>
                <a:lnTo>
                  <a:pt x="0" y="0"/>
                </a:lnTo>
                <a:lnTo>
                  <a:pt x="0" y="275094"/>
                </a:lnTo>
                <a:lnTo>
                  <a:pt x="899706" y="275094"/>
                </a:lnTo>
                <a:lnTo>
                  <a:pt x="899706" y="0"/>
                </a:lnTo>
                <a:close/>
              </a:path>
            </a:pathLst>
          </a:custGeom>
          <a:solidFill>
            <a:srgbClr val="204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6991" y="583459"/>
            <a:ext cx="10160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0" dirty="0">
                <a:solidFill>
                  <a:srgbClr val="FFFFFF"/>
                </a:solidFill>
                <a:latin typeface="Gotham Book"/>
                <a:cs typeface="Gotham Book"/>
              </a:rPr>
              <a:t>8</a:t>
            </a:r>
            <a:endParaRPr sz="950">
              <a:latin typeface="Gotham Book"/>
              <a:cs typeface="Gotham Book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9706" y="540004"/>
            <a:ext cx="3093085" cy="275590"/>
          </a:xfrm>
          <a:custGeom>
            <a:avLst/>
            <a:gdLst/>
            <a:ahLst/>
            <a:cxnLst/>
            <a:rect l="l" t="t" r="r" b="b"/>
            <a:pathLst>
              <a:path w="3093085" h="275590">
                <a:moveTo>
                  <a:pt x="3092704" y="0"/>
                </a:moveTo>
                <a:lnTo>
                  <a:pt x="0" y="0"/>
                </a:lnTo>
                <a:lnTo>
                  <a:pt x="0" y="275094"/>
                </a:lnTo>
                <a:lnTo>
                  <a:pt x="3092704" y="275094"/>
                </a:lnTo>
                <a:lnTo>
                  <a:pt x="309270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03000" y="611509"/>
            <a:ext cx="1094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231F20"/>
                </a:solidFill>
                <a:latin typeface="Gotham Bold"/>
                <a:cs typeface="Gotham Bold"/>
              </a:rPr>
              <a:t>ANNUAL</a:t>
            </a:r>
            <a:r>
              <a:rPr sz="700" b="1" spc="-4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1" spc="-5" dirty="0">
                <a:solidFill>
                  <a:srgbClr val="231F20"/>
                </a:solidFill>
                <a:latin typeface="Gotham Bold"/>
                <a:cs typeface="Gotham Bold"/>
              </a:rPr>
              <a:t>REPORT</a:t>
            </a:r>
            <a:r>
              <a:rPr sz="700" b="1" spc="-4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0" spc="5" dirty="0">
                <a:solidFill>
                  <a:srgbClr val="231F20"/>
                </a:solidFill>
                <a:latin typeface="Gotham Book"/>
                <a:cs typeface="Gotham Book"/>
              </a:rPr>
              <a:t>2021</a:t>
            </a:r>
            <a:endParaRPr sz="700">
              <a:latin typeface="Gotham Book"/>
              <a:cs typeface="Gotham Book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92397" y="540004"/>
            <a:ext cx="3780154" cy="275590"/>
          </a:xfrm>
          <a:custGeom>
            <a:avLst/>
            <a:gdLst/>
            <a:ahLst/>
            <a:cxnLst/>
            <a:rect l="l" t="t" r="r" b="b"/>
            <a:pathLst>
              <a:path w="3780154" h="275590">
                <a:moveTo>
                  <a:pt x="3780002" y="0"/>
                </a:moveTo>
                <a:lnTo>
                  <a:pt x="0" y="0"/>
                </a:lnTo>
                <a:lnTo>
                  <a:pt x="0" y="275094"/>
                </a:lnTo>
                <a:lnTo>
                  <a:pt x="3780002" y="275094"/>
                </a:lnTo>
                <a:lnTo>
                  <a:pt x="378000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09966" y="611509"/>
            <a:ext cx="16370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0" spc="15" dirty="0">
                <a:solidFill>
                  <a:srgbClr val="231F20"/>
                </a:solidFill>
                <a:latin typeface="Gotham Book"/>
                <a:cs typeface="Gotham Book"/>
              </a:rPr>
              <a:t>UNIVERSITY</a:t>
            </a:r>
            <a:r>
              <a:rPr sz="700" b="0" spc="18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700" b="0" spc="-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ILLINOIS</a:t>
            </a:r>
            <a:r>
              <a:rPr sz="700" b="0" spc="-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endParaRPr sz="7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7300" y="1130937"/>
            <a:ext cx="6752590" cy="519885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</a:pPr>
            <a:r>
              <a:rPr sz="2400" b="1" spc="-80" dirty="0">
                <a:solidFill>
                  <a:srgbClr val="0456A5"/>
                </a:solidFill>
                <a:latin typeface="Gotham Bold"/>
                <a:cs typeface="Gotham Bold"/>
              </a:rPr>
              <a:t>PUBLIC </a:t>
            </a:r>
            <a:r>
              <a:rPr sz="2400" b="1" spc="-85" dirty="0">
                <a:solidFill>
                  <a:srgbClr val="0456A5"/>
                </a:solidFill>
                <a:latin typeface="Gotham Bold"/>
                <a:cs typeface="Gotham Bold"/>
              </a:rPr>
              <a:t>(GENERAL) LIABILITY </a:t>
            </a:r>
            <a:r>
              <a:rPr sz="2400" b="1" spc="-75" dirty="0">
                <a:solidFill>
                  <a:srgbClr val="0456A5"/>
                </a:solidFill>
                <a:latin typeface="Gotham Bold"/>
                <a:cs typeface="Gotham Bold"/>
              </a:rPr>
              <a:t>AND </a:t>
            </a:r>
            <a:r>
              <a:rPr sz="2400" b="1" spc="-100" dirty="0">
                <a:solidFill>
                  <a:srgbClr val="0456A5"/>
                </a:solidFill>
                <a:latin typeface="Gotham Bold"/>
                <a:cs typeface="Gotham Bold"/>
              </a:rPr>
              <a:t>BOARD </a:t>
            </a:r>
            <a:r>
              <a:rPr sz="2400" b="1" spc="-770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95" dirty="0">
                <a:solidFill>
                  <a:srgbClr val="0456A5"/>
                </a:solidFill>
                <a:latin typeface="Gotham Bold"/>
                <a:cs typeface="Gotham Bold"/>
              </a:rPr>
              <a:t>LEGAL(DIRECTORS’ </a:t>
            </a:r>
            <a:r>
              <a:rPr sz="2400" b="1" spc="-65" dirty="0">
                <a:solidFill>
                  <a:srgbClr val="0456A5"/>
                </a:solidFill>
                <a:latin typeface="Gotham Bold"/>
                <a:cs typeface="Gotham Bold"/>
              </a:rPr>
              <a:t>&amp;</a:t>
            </a:r>
            <a:r>
              <a:rPr sz="2400" b="1" spc="-90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85" dirty="0">
                <a:solidFill>
                  <a:srgbClr val="0456A5"/>
                </a:solidFill>
                <a:latin typeface="Gotham Bold"/>
                <a:cs typeface="Gotham Bold"/>
              </a:rPr>
              <a:t>OFFICERS’</a:t>
            </a:r>
            <a:endParaRPr sz="2400" dirty="0">
              <a:latin typeface="Gotham Bold"/>
              <a:cs typeface="Gotham Bold"/>
            </a:endParaRPr>
          </a:p>
          <a:p>
            <a:pPr marL="12700">
              <a:lnSpc>
                <a:spcPts val="2560"/>
              </a:lnSpc>
            </a:pPr>
            <a:r>
              <a:rPr sz="2400" b="1" spc="-75" dirty="0">
                <a:solidFill>
                  <a:srgbClr val="0456A5"/>
                </a:solidFill>
                <a:latin typeface="Gotham Bold"/>
                <a:cs typeface="Gotham Bold"/>
              </a:rPr>
              <a:t>AND</a:t>
            </a:r>
            <a:r>
              <a:rPr sz="2400" b="1" spc="-100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95" dirty="0">
                <a:solidFill>
                  <a:srgbClr val="0456A5"/>
                </a:solidFill>
                <a:latin typeface="Gotham Bold"/>
                <a:cs typeface="Gotham Bold"/>
              </a:rPr>
              <a:t>EMPLOYMENT </a:t>
            </a:r>
            <a:r>
              <a:rPr sz="2400" b="1" spc="-90" dirty="0">
                <a:solidFill>
                  <a:srgbClr val="0456A5"/>
                </a:solidFill>
                <a:latin typeface="Gotham Bold"/>
                <a:cs typeface="Gotham Bold"/>
              </a:rPr>
              <a:t>PRACTICES)</a:t>
            </a:r>
            <a:r>
              <a:rPr sz="2400" b="1" spc="-100" dirty="0">
                <a:solidFill>
                  <a:srgbClr val="0456A5"/>
                </a:solidFill>
                <a:latin typeface="Gotham Bold"/>
                <a:cs typeface="Gotham Bold"/>
              </a:rPr>
              <a:t> </a:t>
            </a:r>
            <a:r>
              <a:rPr sz="2400" b="1" spc="-85" dirty="0">
                <a:solidFill>
                  <a:srgbClr val="0456A5"/>
                </a:solidFill>
                <a:latin typeface="Gotham Bold"/>
                <a:cs typeface="Gotham Bold"/>
              </a:rPr>
              <a:t>LIABILITY</a:t>
            </a:r>
            <a:endParaRPr sz="2400" dirty="0">
              <a:latin typeface="Gotham Bold"/>
              <a:cs typeface="Gotham Bold"/>
            </a:endParaRPr>
          </a:p>
          <a:p>
            <a:pPr marL="30480" marR="427990">
              <a:lnSpc>
                <a:spcPts val="1100"/>
              </a:lnSpc>
              <a:spcBef>
                <a:spcPts val="520"/>
              </a:spcBef>
            </a:pP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The Public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Liability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Self-Insurance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program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covers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liability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arising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from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owned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or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controlled </a:t>
            </a:r>
            <a:r>
              <a:rPr sz="1000" b="0" spc="-28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premises, as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well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as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negligent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acts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faculty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and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staff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that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result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in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property damage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or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bodily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injury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a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third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party.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In Illinois, a </a:t>
            </a:r>
            <a:r>
              <a:rPr sz="1000" b="0" spc="-15" dirty="0">
                <a:solidFill>
                  <a:srgbClr val="231F20"/>
                </a:solidFill>
                <a:latin typeface="Gotham Book"/>
                <a:cs typeface="Gotham Book"/>
              </a:rPr>
              <a:t>Tort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Claims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Act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provides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the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means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for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231F20"/>
                </a:solidFill>
                <a:latin typeface="Gotham Book"/>
                <a:cs typeface="Gotham Book"/>
              </a:rPr>
              <a:t>citizens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recover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damages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from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state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agencies,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the Act requires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claims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made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for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certain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torts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be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brought in</a:t>
            </a:r>
            <a:r>
              <a:rPr lang="en-US" sz="10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the Illinois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Court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of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Claims. In the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Court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of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Claims, there are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caps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on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damages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of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$2,000,000 per </a:t>
            </a:r>
            <a:r>
              <a:rPr sz="1000" b="0" spc="-28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person.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Actions brought in the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Circuit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and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Federal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court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system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are not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within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the purview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of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1000" b="0" spc="-28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Illinois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Court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Claims.</a:t>
            </a:r>
            <a:endParaRPr sz="1000" dirty="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 dirty="0">
              <a:latin typeface="Gotham Book"/>
              <a:cs typeface="Gotham Book"/>
            </a:endParaRPr>
          </a:p>
          <a:p>
            <a:pPr marL="30480" marR="532130">
              <a:lnSpc>
                <a:spcPts val="1100"/>
              </a:lnSpc>
            </a:pP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Board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Legal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Liability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Self-Insurance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program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covers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231F20"/>
                </a:solidFill>
                <a:latin typeface="Gotham Book"/>
                <a:cs typeface="Gotham Book"/>
              </a:rPr>
              <a:t>system’s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liability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arising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from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alleged </a:t>
            </a:r>
            <a:r>
              <a:rPr sz="1000" b="0" spc="-28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civil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rights violations, discrimination,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231F20"/>
                </a:solidFill>
                <a:latin typeface="Gotham Book"/>
                <a:cs typeface="Gotham Book"/>
              </a:rPr>
              <a:t>ADA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violations, wrongful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termination,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other claims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that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may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be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filed in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the Federal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or </a:t>
            </a:r>
            <a:r>
              <a:rPr sz="1000" b="0" spc="-10" dirty="0">
                <a:solidFill>
                  <a:srgbClr val="231F20"/>
                </a:solidFill>
                <a:latin typeface="Gotham Book"/>
                <a:cs typeface="Gotham Book"/>
              </a:rPr>
              <a:t>State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Court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systems.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In addition,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coverage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extends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directors,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officers,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employees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who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may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be individually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named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in these claims.</a:t>
            </a:r>
            <a:endParaRPr sz="1000" dirty="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 dirty="0">
              <a:latin typeface="Gotham Book"/>
              <a:cs typeface="Gotham Book"/>
            </a:endParaRPr>
          </a:p>
          <a:p>
            <a:pPr marL="30480" marR="681355">
              <a:lnSpc>
                <a:spcPts val="1100"/>
              </a:lnSpc>
            </a:pP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Since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1990,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both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public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liability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and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board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legal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liability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self-insurance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programs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231F20"/>
                </a:solidFill>
                <a:latin typeface="Gotham Book"/>
                <a:cs typeface="Gotham Book"/>
              </a:rPr>
              <a:t>have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been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supplemented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15" dirty="0">
                <a:solidFill>
                  <a:srgbClr val="231F20"/>
                </a:solidFill>
                <a:latin typeface="Gotham Book"/>
                <a:cs typeface="Gotham Book"/>
              </a:rPr>
              <a:t>by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purchase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commercial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231F20"/>
                </a:solidFill>
                <a:latin typeface="Gotham Book"/>
                <a:cs typeface="Gotham Book"/>
              </a:rPr>
              <a:t>excess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insurance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above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231F20"/>
                </a:solidFill>
                <a:latin typeface="Gotham Book"/>
                <a:cs typeface="Gotham Book"/>
              </a:rPr>
              <a:t>system’s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self-insured </a:t>
            </a:r>
            <a:r>
              <a:rPr sz="1000" b="0" spc="-28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retention.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The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retention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levels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and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limits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coverage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purchased </a:t>
            </a:r>
            <a:r>
              <a:rPr sz="1000" b="0" spc="-10" dirty="0">
                <a:solidFill>
                  <a:srgbClr val="231F20"/>
                </a:solidFill>
                <a:latin typeface="Gotham Book"/>
                <a:cs typeface="Gotham Book"/>
              </a:rPr>
              <a:t>have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been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influenced </a:t>
            </a:r>
            <a:r>
              <a:rPr sz="1000" b="0" spc="-15" dirty="0">
                <a:solidFill>
                  <a:srgbClr val="231F20"/>
                </a:solidFill>
                <a:latin typeface="Gotham Book"/>
                <a:cs typeface="Gotham Book"/>
              </a:rPr>
              <a:t>by </a:t>
            </a:r>
            <a:r>
              <a:rPr sz="1000" b="0" spc="-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availability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in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the insurance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marketplace. During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FY21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$40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million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231F20"/>
                </a:solidFill>
                <a:latin typeface="Gotham Book"/>
                <a:cs typeface="Gotham Book"/>
              </a:rPr>
              <a:t>excess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insurance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was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purchased for board legal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$40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million for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public liability claims.</a:t>
            </a:r>
            <a:endParaRPr sz="1000" dirty="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 dirty="0">
              <a:latin typeface="Gotham Book"/>
              <a:cs typeface="Gotham Book"/>
            </a:endParaRPr>
          </a:p>
          <a:p>
            <a:pPr marL="30480" marR="768985">
              <a:lnSpc>
                <a:spcPts val="1100"/>
              </a:lnSpc>
            </a:pP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annually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obtains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an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actuarial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analysis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its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public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liability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and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board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legal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liability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self-insurance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programs.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analysis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estimates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000" b="0" spc="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ultimate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outstanding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losses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expenses</a:t>
            </a:r>
            <a:r>
              <a:rPr lang="en-US" sz="10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231F20"/>
                </a:solidFill>
                <a:latin typeface="Gotham Book"/>
                <a:cs typeface="Gotham Book"/>
              </a:rPr>
              <a:t>(liabilities)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on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discounted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basis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at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various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confidence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levels.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uses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the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231F20"/>
                </a:solidFill>
                <a:latin typeface="Gotham Book"/>
                <a:cs typeface="Gotham Book"/>
              </a:rPr>
              <a:t>75th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percentile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confidence </a:t>
            </a:r>
            <a:r>
              <a:rPr sz="1000" b="0" spc="-10" dirty="0">
                <a:solidFill>
                  <a:srgbClr val="231F20"/>
                </a:solidFill>
                <a:latin typeface="Gotham Book"/>
                <a:cs typeface="Gotham Book"/>
              </a:rPr>
              <a:t>level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determine its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outstanding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liabilities.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Funding for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liabilities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is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adjusted </a:t>
            </a:r>
            <a:r>
              <a:rPr sz="100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smooth </a:t>
            </a:r>
            <a:r>
              <a:rPr sz="1000" b="0" spc="-28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contributions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using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five-year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amortization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fund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surpluses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or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deficits.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When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compared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lang="en-US" sz="1000" b="0" spc="-1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the Plan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assets there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a funding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surplus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approximately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$1.4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million, representing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a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five-year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amortized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credit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$308,000.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The actuarial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firm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also determines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the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amount needed </a:t>
            </a:r>
            <a:r>
              <a:rPr sz="100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set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aside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for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funding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claims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that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occur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during the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new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fiscal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15" dirty="0">
                <a:solidFill>
                  <a:srgbClr val="231F20"/>
                </a:solidFill>
                <a:latin typeface="Gotham Book"/>
                <a:cs typeface="Gotham Book"/>
              </a:rPr>
              <a:t>year.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The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combined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total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is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the normal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indicated </a:t>
            </a:r>
            <a:r>
              <a:rPr sz="1000" b="0" spc="-28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funding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contribution, which is roughly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10" dirty="0">
                <a:solidFill>
                  <a:srgbClr val="231F20"/>
                </a:solidFill>
                <a:latin typeface="Gotham Book"/>
                <a:cs typeface="Gotham Book"/>
              </a:rPr>
              <a:t>$6.0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million.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With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the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cost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commercial </a:t>
            </a:r>
            <a:r>
              <a:rPr sz="1000" b="0" spc="-10" dirty="0">
                <a:solidFill>
                  <a:srgbClr val="231F20"/>
                </a:solidFill>
                <a:latin typeface="Gotham Book"/>
                <a:cs typeface="Gotham Book"/>
              </a:rPr>
              <a:t>excess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insurance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and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administration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added,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the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total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FY2021 funding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requirement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is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approximately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$9.9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million.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This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amount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represents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an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increase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roughly $ </a:t>
            </a:r>
            <a:r>
              <a:rPr sz="1000" b="0" spc="15" dirty="0">
                <a:solidFill>
                  <a:srgbClr val="231F20"/>
                </a:solidFill>
                <a:latin typeface="Gotham Book"/>
                <a:cs typeface="Gotham Book"/>
              </a:rPr>
              <a:t>3,318,000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231F20"/>
                </a:solidFill>
                <a:latin typeface="Gotham Book"/>
                <a:cs typeface="Gotham Book"/>
              </a:rPr>
              <a:t>over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the prior </a:t>
            </a:r>
            <a:r>
              <a:rPr sz="1000" b="0" spc="-15" dirty="0">
                <a:solidFill>
                  <a:srgbClr val="231F20"/>
                </a:solidFill>
                <a:latin typeface="Gotham Book"/>
                <a:cs typeface="Gotham Book"/>
              </a:rPr>
              <a:t>year.</a:t>
            </a:r>
            <a:endParaRPr sz="1000" dirty="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 dirty="0">
              <a:latin typeface="Gotham Book"/>
              <a:cs typeface="Gotham Book"/>
            </a:endParaRPr>
          </a:p>
          <a:p>
            <a:pPr marL="30480" marR="725805">
              <a:lnSpc>
                <a:spcPts val="1100"/>
              </a:lnSpc>
            </a:pP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The incidences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claims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from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employment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practices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231F20"/>
                </a:solidFill>
                <a:latin typeface="Gotham Book"/>
                <a:cs typeface="Gotham Book"/>
              </a:rPr>
              <a:t>have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been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increasing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both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nationally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and </a:t>
            </a:r>
            <a:r>
              <a:rPr sz="1000" b="0" spc="-28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locally.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The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system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continues </a:t>
            </a:r>
            <a:r>
              <a:rPr sz="100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focus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greater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attention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on training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and 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mediation </a:t>
            </a:r>
            <a:r>
              <a:rPr sz="1000" b="0" spc="-10" dirty="0">
                <a:solidFill>
                  <a:srgbClr val="231F20"/>
                </a:solidFill>
                <a:latin typeface="Gotham Book"/>
                <a:cs typeface="Gotham Book"/>
              </a:rPr>
              <a:t>to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10" dirty="0">
                <a:solidFill>
                  <a:srgbClr val="231F20"/>
                </a:solidFill>
                <a:latin typeface="Gotham Book"/>
                <a:cs typeface="Gotham Book"/>
              </a:rPr>
              <a:t>avoid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 expensive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5" dirty="0">
                <a:solidFill>
                  <a:srgbClr val="231F20"/>
                </a:solidFill>
                <a:latin typeface="Gotham Book"/>
                <a:cs typeface="Gotham Book"/>
              </a:rPr>
              <a:t>and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protracted</a:t>
            </a:r>
            <a:r>
              <a:rPr sz="1000" b="0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Gotham Book"/>
                <a:cs typeface="Gotham Book"/>
              </a:rPr>
              <a:t>litigation.</a:t>
            </a:r>
            <a:endParaRPr sz="1000" dirty="0">
              <a:latin typeface="Gotham Book"/>
              <a:cs typeface="Gotham Book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2223" y="7010400"/>
            <a:ext cx="2990176" cy="3047999"/>
          </a:xfrm>
          <a:prstGeom prst="rect">
            <a:avLst/>
          </a:prstGeom>
        </p:spPr>
      </p:pic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72693" y="540004"/>
            <a:ext cx="899794" cy="275590"/>
          </a:xfrm>
          <a:custGeom>
            <a:avLst/>
            <a:gdLst/>
            <a:ahLst/>
            <a:cxnLst/>
            <a:rect l="l" t="t" r="r" b="b"/>
            <a:pathLst>
              <a:path w="899795" h="275590">
                <a:moveTo>
                  <a:pt x="899706" y="0"/>
                </a:moveTo>
                <a:lnTo>
                  <a:pt x="0" y="0"/>
                </a:lnTo>
                <a:lnTo>
                  <a:pt x="0" y="275094"/>
                </a:lnTo>
                <a:lnTo>
                  <a:pt x="899706" y="275094"/>
                </a:lnTo>
                <a:lnTo>
                  <a:pt x="899706" y="0"/>
                </a:lnTo>
                <a:close/>
              </a:path>
            </a:pathLst>
          </a:custGeom>
          <a:solidFill>
            <a:srgbClr val="204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04000" y="583459"/>
            <a:ext cx="10350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0" dirty="0">
                <a:solidFill>
                  <a:srgbClr val="FFFFFF"/>
                </a:solidFill>
                <a:latin typeface="Gotham Book"/>
                <a:cs typeface="Gotham Book"/>
              </a:rPr>
              <a:t>9</a:t>
            </a:r>
            <a:endParaRPr sz="950">
              <a:latin typeface="Gotham Book"/>
              <a:cs typeface="Gotham Book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40004"/>
            <a:ext cx="2898140" cy="275590"/>
          </a:xfrm>
          <a:custGeom>
            <a:avLst/>
            <a:gdLst/>
            <a:ahLst/>
            <a:cxnLst/>
            <a:rect l="l" t="t" r="r" b="b"/>
            <a:pathLst>
              <a:path w="2898140" h="275590">
                <a:moveTo>
                  <a:pt x="2898000" y="0"/>
                </a:moveTo>
                <a:lnTo>
                  <a:pt x="0" y="0"/>
                </a:lnTo>
                <a:lnTo>
                  <a:pt x="0" y="275094"/>
                </a:lnTo>
                <a:lnTo>
                  <a:pt x="2898000" y="275094"/>
                </a:lnTo>
                <a:lnTo>
                  <a:pt x="289800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611509"/>
            <a:ext cx="1094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231F20"/>
                </a:solidFill>
                <a:latin typeface="Gotham Bold"/>
                <a:cs typeface="Gotham Bold"/>
              </a:rPr>
              <a:t>ANNUAL</a:t>
            </a:r>
            <a:r>
              <a:rPr sz="700" b="1" spc="-45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1" spc="-5" dirty="0">
                <a:solidFill>
                  <a:srgbClr val="231F20"/>
                </a:solidFill>
                <a:latin typeface="Gotham Bold"/>
                <a:cs typeface="Gotham Bold"/>
              </a:rPr>
              <a:t>REPORT</a:t>
            </a:r>
            <a:r>
              <a:rPr sz="700" b="1" spc="-40" dirty="0">
                <a:solidFill>
                  <a:srgbClr val="231F20"/>
                </a:solidFill>
                <a:latin typeface="Gotham Bold"/>
                <a:cs typeface="Gotham Bold"/>
              </a:rPr>
              <a:t> </a:t>
            </a:r>
            <a:r>
              <a:rPr sz="700" b="0" spc="5" dirty="0">
                <a:solidFill>
                  <a:srgbClr val="231F20"/>
                </a:solidFill>
                <a:latin typeface="Gotham Book"/>
                <a:cs typeface="Gotham Book"/>
              </a:rPr>
              <a:t>2021</a:t>
            </a:r>
            <a:endParaRPr sz="700">
              <a:latin typeface="Gotham Book"/>
              <a:cs typeface="Gotham Book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8000" y="540004"/>
            <a:ext cx="3975100" cy="275590"/>
          </a:xfrm>
          <a:custGeom>
            <a:avLst/>
            <a:gdLst/>
            <a:ahLst/>
            <a:cxnLst/>
            <a:rect l="l" t="t" r="r" b="b"/>
            <a:pathLst>
              <a:path w="3975100" h="275590">
                <a:moveTo>
                  <a:pt x="3974706" y="0"/>
                </a:moveTo>
                <a:lnTo>
                  <a:pt x="0" y="0"/>
                </a:lnTo>
                <a:lnTo>
                  <a:pt x="0" y="275094"/>
                </a:lnTo>
                <a:lnTo>
                  <a:pt x="3974706" y="275094"/>
                </a:lnTo>
                <a:lnTo>
                  <a:pt x="397470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29090" y="611509"/>
            <a:ext cx="15405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OFFICE</a:t>
            </a:r>
            <a:r>
              <a:rPr sz="700" b="0" spc="-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OF</a:t>
            </a:r>
            <a:r>
              <a:rPr sz="700" b="0" spc="18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RISK</a:t>
            </a:r>
            <a:r>
              <a:rPr sz="700" b="0" spc="-15" dirty="0">
                <a:solidFill>
                  <a:srgbClr val="231F20"/>
                </a:solidFill>
                <a:latin typeface="Gotham Book"/>
                <a:cs typeface="Gotham Book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Gotham Book"/>
                <a:cs typeface="Gotham Book"/>
              </a:rPr>
              <a:t>MANAGEMENT</a:t>
            </a:r>
            <a:endParaRPr sz="7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5367</Words>
  <Application>Microsoft Office PowerPoint</Application>
  <PresentationFormat>Custom</PresentationFormat>
  <Paragraphs>262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Rounded MT Bold</vt:lpstr>
      <vt:lpstr>Calibri</vt:lpstr>
      <vt:lpstr>Gotham Bold</vt:lpstr>
      <vt:lpstr>Gotham Book</vt:lpstr>
      <vt:lpstr>Gotham Extra Light</vt:lpstr>
      <vt:lpstr>Gotham Medium</vt:lpstr>
      <vt:lpstr>Knockout 26 Junior Flywght</vt:lpstr>
      <vt:lpstr>Office Theme</vt:lpstr>
      <vt:lpstr>     OFFICE OF RISK</vt:lpstr>
      <vt:lpstr>PowerPoint Presentation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OFFICE OF RISK</dc:title>
  <dc:creator>Harlan, Tina Diane</dc:creator>
  <cp:lastModifiedBy>Williams, Aubrie Lee</cp:lastModifiedBy>
  <cp:revision>10</cp:revision>
  <dcterms:created xsi:type="dcterms:W3CDTF">2021-10-15T22:43:13Z</dcterms:created>
  <dcterms:modified xsi:type="dcterms:W3CDTF">2021-11-18T15:53:18Z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2021-10-15T00:00:00Z</vt:filetime>
  </property>
  <property fmtid="{D5CDD505-2E9C-101B-9397-08002B2CF9AE}" pid="3" name="Creator">
    <vt:lpwstr>Adobe InDesign 15.1 (Windows)</vt:lpwstr>
  </property>
  <property fmtid="{D5CDD505-2E9C-101B-9397-08002B2CF9AE}" pid="4" name="LastSaved">
    <vt:filetime>2021-10-15T00:00:00Z</vt:filetime>
  </property>
</Properties>
</file>