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604020202020204" charset="0"/>
      <p:regular r:id="rId11"/>
    </p:embeddedFont>
    <p:embeddedFont>
      <p:font typeface="Montserrat" panose="00000500000000000000" pitchFamily="2" charset="0"/>
      <p:regular r:id="rId12"/>
    </p:embeddedFont>
    <p:embeddedFont>
      <p:font typeface="Open Sans" panose="020B0606030504020204" pitchFamily="34" charset="0"/>
      <p:regular r:id="rId13"/>
    </p:embeddedFont>
    <p:embeddedFont>
      <p:font typeface="Source Sans Pro" panose="020B0503030403020204" pitchFamily="34" charset="0"/>
      <p:regular r:id="rId14"/>
      <p:bold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4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F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58181" y="1823242"/>
            <a:ext cx="5839590" cy="6287203"/>
            <a:chOff x="0" y="0"/>
            <a:chExt cx="704663" cy="758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4663" cy="758677"/>
            </a:xfrm>
            <a:custGeom>
              <a:avLst/>
              <a:gdLst/>
              <a:ahLst/>
              <a:cxnLst/>
              <a:rect l="l" t="t" r="r" b="b"/>
              <a:pathLst>
                <a:path w="704663" h="758677">
                  <a:moveTo>
                    <a:pt x="235015" y="19070"/>
                  </a:moveTo>
                  <a:cubicBezTo>
                    <a:pt x="271024" y="7556"/>
                    <a:pt x="312212" y="0"/>
                    <a:pt x="352521" y="0"/>
                  </a:cubicBezTo>
                  <a:cubicBezTo>
                    <a:pt x="392832" y="0"/>
                    <a:pt x="431621" y="6476"/>
                    <a:pt x="467366" y="17990"/>
                  </a:cubicBezTo>
                  <a:cubicBezTo>
                    <a:pt x="468128" y="18350"/>
                    <a:pt x="468888" y="18350"/>
                    <a:pt x="469649" y="18710"/>
                  </a:cubicBezTo>
                  <a:cubicBezTo>
                    <a:pt x="603888" y="64765"/>
                    <a:pt x="702762" y="186379"/>
                    <a:pt x="704663" y="327300"/>
                  </a:cubicBezTo>
                  <a:lnTo>
                    <a:pt x="704663" y="758677"/>
                  </a:lnTo>
                  <a:lnTo>
                    <a:pt x="0" y="758677"/>
                  </a:lnTo>
                  <a:lnTo>
                    <a:pt x="0" y="327620"/>
                  </a:lnTo>
                  <a:cubicBezTo>
                    <a:pt x="1901" y="185660"/>
                    <a:pt x="99254" y="64045"/>
                    <a:pt x="235015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9850"/>
              <a:ext cx="704663" cy="688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686523" y="7913802"/>
            <a:ext cx="19974523" cy="2373198"/>
            <a:chOff x="0" y="0"/>
            <a:chExt cx="5260780" cy="6250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80" cy="625040"/>
            </a:xfrm>
            <a:custGeom>
              <a:avLst/>
              <a:gdLst/>
              <a:ahLst/>
              <a:cxnLst/>
              <a:rect l="l" t="t" r="r" b="b"/>
              <a:pathLst>
                <a:path w="5260780" h="625040">
                  <a:moveTo>
                    <a:pt x="0" y="0"/>
                  </a:moveTo>
                  <a:lnTo>
                    <a:pt x="5260780" y="0"/>
                  </a:lnTo>
                  <a:lnTo>
                    <a:pt x="5260780" y="625040"/>
                  </a:lnTo>
                  <a:lnTo>
                    <a:pt x="0" y="625040"/>
                  </a:lnTo>
                  <a:close/>
                </a:path>
              </a:pathLst>
            </a:custGeom>
            <a:solidFill>
              <a:srgbClr val="1329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60780" cy="682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8FAFC"/>
                  </a:solidFill>
                  <a:latin typeface="Open Sans"/>
                  <a:ea typeface="Open Sans"/>
                  <a:cs typeface="Open Sans"/>
                  <a:sym typeface="Open Sans"/>
                </a:rPr>
                <a:t>David Bambrey, President (UIAA)</a:t>
              </a:r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835154" y="1823242"/>
            <a:ext cx="6085644" cy="8463758"/>
            <a:chOff x="0" y="0"/>
            <a:chExt cx="704663" cy="9800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4663" cy="980027"/>
            </a:xfrm>
            <a:custGeom>
              <a:avLst/>
              <a:gdLst/>
              <a:ahLst/>
              <a:cxnLst/>
              <a:rect l="l" t="t" r="r" b="b"/>
              <a:pathLst>
                <a:path w="704663" h="980027">
                  <a:moveTo>
                    <a:pt x="235015" y="19070"/>
                  </a:moveTo>
                  <a:cubicBezTo>
                    <a:pt x="271024" y="7556"/>
                    <a:pt x="312212" y="0"/>
                    <a:pt x="352521" y="0"/>
                  </a:cubicBezTo>
                  <a:cubicBezTo>
                    <a:pt x="392832" y="0"/>
                    <a:pt x="431621" y="6476"/>
                    <a:pt x="467366" y="17990"/>
                  </a:cubicBezTo>
                  <a:cubicBezTo>
                    <a:pt x="468128" y="18350"/>
                    <a:pt x="468888" y="18350"/>
                    <a:pt x="469649" y="18710"/>
                  </a:cubicBezTo>
                  <a:cubicBezTo>
                    <a:pt x="603888" y="64765"/>
                    <a:pt x="702762" y="186379"/>
                    <a:pt x="704663" y="332217"/>
                  </a:cubicBezTo>
                  <a:lnTo>
                    <a:pt x="704663" y="980027"/>
                  </a:lnTo>
                  <a:lnTo>
                    <a:pt x="0" y="980027"/>
                  </a:lnTo>
                  <a:lnTo>
                    <a:pt x="0" y="332697"/>
                  </a:lnTo>
                  <a:cubicBezTo>
                    <a:pt x="1901" y="185660"/>
                    <a:pt x="99254" y="64045"/>
                    <a:pt x="235015" y="19070"/>
                  </a:cubicBezTo>
                  <a:close/>
                </a:path>
              </a:pathLst>
            </a:custGeom>
            <a:blipFill>
              <a:blip r:embed="rId2"/>
              <a:stretch>
                <a:fillRect t="-3921" b="-39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0759" y="0"/>
            <a:ext cx="6766300" cy="2380960"/>
          </a:xfrm>
          <a:custGeom>
            <a:avLst/>
            <a:gdLst/>
            <a:ahLst/>
            <a:cxnLst/>
            <a:rect l="l" t="t" r="r" b="b"/>
            <a:pathLst>
              <a:path w="6766300" h="2380960">
                <a:moveTo>
                  <a:pt x="0" y="0"/>
                </a:moveTo>
                <a:lnTo>
                  <a:pt x="6766300" y="0"/>
                </a:lnTo>
                <a:lnTo>
                  <a:pt x="6766300" y="2380960"/>
                </a:lnTo>
                <a:lnTo>
                  <a:pt x="0" y="23809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21781" y="2508986"/>
            <a:ext cx="10263989" cy="38982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3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0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UNIVERSITY OF ILLINOIS ALUMNI ASSOCIATION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6459" y="4171033"/>
            <a:ext cx="12216890" cy="1985245"/>
          </a:xfrm>
          <a:custGeom>
            <a:avLst/>
            <a:gdLst/>
            <a:ahLst/>
            <a:cxnLst/>
            <a:rect l="l" t="t" r="r" b="b"/>
            <a:pathLst>
              <a:path w="12216890" h="1985245">
                <a:moveTo>
                  <a:pt x="0" y="0"/>
                </a:moveTo>
                <a:lnTo>
                  <a:pt x="12216891" y="0"/>
                </a:lnTo>
                <a:lnTo>
                  <a:pt x="12216891" y="1985245"/>
                </a:lnTo>
                <a:lnTo>
                  <a:pt x="0" y="19852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55552" cy="1248972"/>
            <a:chOff x="0" y="0"/>
            <a:chExt cx="2411339" cy="3289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1339" cy="328947"/>
            </a:xfrm>
            <a:custGeom>
              <a:avLst/>
              <a:gdLst/>
              <a:ahLst/>
              <a:cxnLst/>
              <a:rect l="l" t="t" r="r" b="b"/>
              <a:pathLst>
                <a:path w="2411339" h="328947">
                  <a:moveTo>
                    <a:pt x="0" y="0"/>
                  </a:moveTo>
                  <a:lnTo>
                    <a:pt x="2411339" y="0"/>
                  </a:lnTo>
                  <a:lnTo>
                    <a:pt x="2411339" y="328947"/>
                  </a:lnTo>
                  <a:lnTo>
                    <a:pt x="0" y="328947"/>
                  </a:lnTo>
                  <a:close/>
                </a:path>
              </a:pathLst>
            </a:custGeom>
            <a:solidFill>
              <a:srgbClr val="FF5F0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11339" cy="38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0" y="0"/>
            <a:ext cx="9144000" cy="1120075"/>
            <a:chOff x="0" y="0"/>
            <a:chExt cx="2408296" cy="2949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8296" cy="294999"/>
            </a:xfrm>
            <a:custGeom>
              <a:avLst/>
              <a:gdLst/>
              <a:ahLst/>
              <a:cxnLst/>
              <a:rect l="l" t="t" r="r" b="b"/>
              <a:pathLst>
                <a:path w="2408296" h="294999">
                  <a:moveTo>
                    <a:pt x="0" y="0"/>
                  </a:moveTo>
                  <a:lnTo>
                    <a:pt x="2408296" y="0"/>
                  </a:lnTo>
                  <a:lnTo>
                    <a:pt x="2408296" y="294999"/>
                  </a:lnTo>
                  <a:lnTo>
                    <a:pt x="0" y="294999"/>
                  </a:lnTo>
                  <a:close/>
                </a:path>
              </a:pathLst>
            </a:custGeom>
            <a:solidFill>
              <a:srgbClr val="FF5F0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408296" cy="352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9" name="Group 9" descr="hallene gateway"/>
          <p:cNvGrpSpPr/>
          <p:nvPr/>
        </p:nvGrpSpPr>
        <p:grpSpPr>
          <a:xfrm>
            <a:off x="2175682" y="933450"/>
            <a:ext cx="14857257" cy="4104724"/>
            <a:chOff x="0" y="0"/>
            <a:chExt cx="3913023" cy="1081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13022" cy="1081080"/>
            </a:xfrm>
            <a:custGeom>
              <a:avLst/>
              <a:gdLst/>
              <a:ahLst/>
              <a:cxnLst/>
              <a:rect l="l" t="t" r="r" b="b"/>
              <a:pathLst>
                <a:path w="3913022" h="1081080">
                  <a:moveTo>
                    <a:pt x="0" y="0"/>
                  </a:moveTo>
                  <a:lnTo>
                    <a:pt x="3913022" y="0"/>
                  </a:lnTo>
                  <a:lnTo>
                    <a:pt x="3913022" y="1081080"/>
                  </a:lnTo>
                  <a:lnTo>
                    <a:pt x="0" y="1081080"/>
                  </a:lnTo>
                  <a:close/>
                </a:path>
              </a:pathLst>
            </a:custGeom>
            <a:solidFill>
              <a:srgbClr val="CAD9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913023" cy="1138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5003" y="933450"/>
            <a:ext cx="7759901" cy="4104724"/>
            <a:chOff x="0" y="0"/>
            <a:chExt cx="1202212" cy="6359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2212" cy="635929"/>
            </a:xfrm>
            <a:custGeom>
              <a:avLst/>
              <a:gdLst/>
              <a:ahLst/>
              <a:cxnLst/>
              <a:rect l="l" t="t" r="r" b="b"/>
              <a:pathLst>
                <a:path w="1202212" h="635929">
                  <a:moveTo>
                    <a:pt x="0" y="0"/>
                  </a:moveTo>
                  <a:lnTo>
                    <a:pt x="1202212" y="0"/>
                  </a:lnTo>
                  <a:lnTo>
                    <a:pt x="1202212" y="635929"/>
                  </a:lnTo>
                  <a:lnTo>
                    <a:pt x="0" y="635929"/>
                  </a:lnTo>
                  <a:close/>
                </a:path>
              </a:pathLst>
            </a:custGeom>
            <a:blipFill>
              <a:blip r:embed="rId3"/>
              <a:stretch>
                <a:fillRect t="-12901" b="-129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81743" y="801882"/>
            <a:ext cx="4106257" cy="1444931"/>
          </a:xfrm>
          <a:custGeom>
            <a:avLst/>
            <a:gdLst/>
            <a:ahLst/>
            <a:cxnLst/>
            <a:rect l="l" t="t" r="r" b="b"/>
            <a:pathLst>
              <a:path w="4106257" h="1444931">
                <a:moveTo>
                  <a:pt x="0" y="0"/>
                </a:moveTo>
                <a:lnTo>
                  <a:pt x="4106257" y="0"/>
                </a:lnTo>
                <a:lnTo>
                  <a:pt x="4106257" y="1444931"/>
                </a:lnTo>
                <a:lnTo>
                  <a:pt x="0" y="14449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9345675" y="2690763"/>
            <a:ext cx="7245491" cy="10648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UIAA 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4699375" y="244594"/>
            <a:ext cx="8889250" cy="10648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HISTORY &amp; OVERVIEW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84897" y="1879634"/>
            <a:ext cx="14628902" cy="777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Founded in 1873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Incorporated as a 501(c)(3) independent, not-for-profit organization with the Internal Revenue Service in 1912.</a:t>
            </a:r>
          </a:p>
          <a:p>
            <a:pPr marL="1165850" lvl="2" indent="-388617" algn="l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Governed by volunteer Board of Directors.</a:t>
            </a:r>
          </a:p>
          <a:p>
            <a:pPr marL="1165850" lvl="2" indent="-388617" algn="l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University Related Organization (“URO”) of the University of Illinois, similar to the University of Illinois Foundation.</a:t>
            </a:r>
          </a:p>
          <a:p>
            <a:pPr marL="1165850" lvl="2" indent="-388617" algn="l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Maintains annual service agreement with the University of Illinois Urbana-Champaign.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Currently have 21 employees.</a:t>
            </a:r>
          </a:p>
          <a:p>
            <a:pPr marL="1165850" lvl="2" indent="-388617" algn="l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Functional areas: Communications, Engagement, Finance, HR, Marketing and Business Development.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Based out of Alice Campbell Alumni Center.</a:t>
            </a:r>
          </a:p>
          <a:p>
            <a:pPr algn="l">
              <a:lnSpc>
                <a:spcPts val="2520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520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08292" y="216019"/>
            <a:ext cx="4094679" cy="1334018"/>
          </a:xfrm>
          <a:custGeom>
            <a:avLst/>
            <a:gdLst/>
            <a:ahLst/>
            <a:cxnLst/>
            <a:rect l="l" t="t" r="r" b="b"/>
            <a:pathLst>
              <a:path w="4094679" h="1334018">
                <a:moveTo>
                  <a:pt x="0" y="0"/>
                </a:moveTo>
                <a:lnTo>
                  <a:pt x="4094679" y="0"/>
                </a:lnTo>
                <a:lnTo>
                  <a:pt x="4094679" y="1334018"/>
                </a:lnTo>
                <a:lnTo>
                  <a:pt x="0" y="1334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86689" y="400999"/>
            <a:ext cx="4094679" cy="1334018"/>
          </a:xfrm>
          <a:custGeom>
            <a:avLst/>
            <a:gdLst/>
            <a:ahLst/>
            <a:cxnLst/>
            <a:rect l="l" t="t" r="r" b="b"/>
            <a:pathLst>
              <a:path w="4094679" h="1334018">
                <a:moveTo>
                  <a:pt x="0" y="0"/>
                </a:moveTo>
                <a:lnTo>
                  <a:pt x="4094679" y="0"/>
                </a:lnTo>
                <a:lnTo>
                  <a:pt x="4094679" y="1334017"/>
                </a:lnTo>
                <a:lnTo>
                  <a:pt x="0" y="1334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3653881" y="549847"/>
            <a:ext cx="11193915" cy="10648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UIAA BOARD OF DIRECTORS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3795" y="2084705"/>
            <a:ext cx="14613640" cy="743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Governing board of up to 20 Voting Directors</a:t>
            </a:r>
          </a:p>
          <a:p>
            <a:pPr marL="1165850" lvl="2" indent="-388617" algn="l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Currently have 17 Voting Directors: Chair, Vice Chair, Secretary, Immediate Past Chair, + 13 general members</a:t>
            </a:r>
          </a:p>
          <a:p>
            <a:pPr marL="1165850" lvl="2" indent="-388617" algn="l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Also have 6 non-voting Ex Officio Directors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Activities and procedures governed by bylaws and General Policies &amp; Guidelines 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Standing committees: Audit, Executive, Governance and Board Development, Finance</a:t>
            </a:r>
          </a:p>
          <a:p>
            <a:pPr marL="1165850" lvl="2" indent="-388617" algn="l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Established by bylaws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 Hoc committees: Alumni and Student Engagement, Awards, and Membership</a:t>
            </a:r>
          </a:p>
          <a:p>
            <a:pPr marL="1165850" lvl="2" indent="-388617" algn="l">
              <a:lnSpc>
                <a:spcPts val="3779"/>
              </a:lnSpc>
              <a:buFont typeface="Arial"/>
              <a:buChar char="⚬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Established by Chair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82925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Additional working groups established as needed.</a:t>
            </a:r>
          </a:p>
          <a:p>
            <a:pPr algn="l">
              <a:lnSpc>
                <a:spcPts val="3639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520"/>
              </a:lnSpc>
            </a:pPr>
            <a:endParaRPr lang="en-US" sz="2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6459" y="4171033"/>
            <a:ext cx="12216890" cy="1985245"/>
          </a:xfrm>
          <a:custGeom>
            <a:avLst/>
            <a:gdLst/>
            <a:ahLst/>
            <a:cxnLst/>
            <a:rect l="l" t="t" r="r" b="b"/>
            <a:pathLst>
              <a:path w="12216890" h="1985245">
                <a:moveTo>
                  <a:pt x="0" y="0"/>
                </a:moveTo>
                <a:lnTo>
                  <a:pt x="12216891" y="0"/>
                </a:lnTo>
                <a:lnTo>
                  <a:pt x="12216891" y="1985245"/>
                </a:lnTo>
                <a:lnTo>
                  <a:pt x="0" y="19852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 descr="follinger hall"/>
          <p:cNvGrpSpPr/>
          <p:nvPr/>
        </p:nvGrpSpPr>
        <p:grpSpPr>
          <a:xfrm>
            <a:off x="0" y="0"/>
            <a:ext cx="9155552" cy="1248972"/>
            <a:chOff x="0" y="0"/>
            <a:chExt cx="2411339" cy="3289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1339" cy="328947"/>
            </a:xfrm>
            <a:custGeom>
              <a:avLst/>
              <a:gdLst/>
              <a:ahLst/>
              <a:cxnLst/>
              <a:rect l="l" t="t" r="r" b="b"/>
              <a:pathLst>
                <a:path w="2411339" h="328947">
                  <a:moveTo>
                    <a:pt x="0" y="0"/>
                  </a:moveTo>
                  <a:lnTo>
                    <a:pt x="2411339" y="0"/>
                  </a:lnTo>
                  <a:lnTo>
                    <a:pt x="2411339" y="328947"/>
                  </a:lnTo>
                  <a:lnTo>
                    <a:pt x="0" y="328947"/>
                  </a:lnTo>
                  <a:close/>
                </a:path>
              </a:pathLst>
            </a:custGeom>
            <a:solidFill>
              <a:srgbClr val="FF5F0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11339" cy="38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0" y="0"/>
            <a:ext cx="9144000" cy="1120075"/>
            <a:chOff x="0" y="0"/>
            <a:chExt cx="2408296" cy="2949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8296" cy="294999"/>
            </a:xfrm>
            <a:custGeom>
              <a:avLst/>
              <a:gdLst/>
              <a:ahLst/>
              <a:cxnLst/>
              <a:rect l="l" t="t" r="r" b="b"/>
              <a:pathLst>
                <a:path w="2408296" h="294999">
                  <a:moveTo>
                    <a:pt x="0" y="0"/>
                  </a:moveTo>
                  <a:lnTo>
                    <a:pt x="2408296" y="0"/>
                  </a:lnTo>
                  <a:lnTo>
                    <a:pt x="2408296" y="294999"/>
                  </a:lnTo>
                  <a:lnTo>
                    <a:pt x="0" y="294999"/>
                  </a:lnTo>
                  <a:close/>
                </a:path>
              </a:pathLst>
            </a:custGeom>
            <a:solidFill>
              <a:srgbClr val="FF5F0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408296" cy="352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75682" y="933450"/>
            <a:ext cx="14857257" cy="4104724"/>
            <a:chOff x="0" y="0"/>
            <a:chExt cx="3913023" cy="1081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13022" cy="1081080"/>
            </a:xfrm>
            <a:custGeom>
              <a:avLst/>
              <a:gdLst/>
              <a:ahLst/>
              <a:cxnLst/>
              <a:rect l="l" t="t" r="r" b="b"/>
              <a:pathLst>
                <a:path w="3913022" h="1081080">
                  <a:moveTo>
                    <a:pt x="0" y="0"/>
                  </a:moveTo>
                  <a:lnTo>
                    <a:pt x="3913022" y="0"/>
                  </a:lnTo>
                  <a:lnTo>
                    <a:pt x="3913022" y="1081080"/>
                  </a:lnTo>
                  <a:lnTo>
                    <a:pt x="0" y="1081080"/>
                  </a:lnTo>
                  <a:close/>
                </a:path>
              </a:pathLst>
            </a:custGeom>
            <a:solidFill>
              <a:srgbClr val="CAD9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913023" cy="1138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5003" y="933450"/>
            <a:ext cx="7759901" cy="4104724"/>
            <a:chOff x="0" y="0"/>
            <a:chExt cx="1202212" cy="6359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2212" cy="635929"/>
            </a:xfrm>
            <a:custGeom>
              <a:avLst/>
              <a:gdLst/>
              <a:ahLst/>
              <a:cxnLst/>
              <a:rect l="l" t="t" r="r" b="b"/>
              <a:pathLst>
                <a:path w="1202212" h="635929">
                  <a:moveTo>
                    <a:pt x="0" y="0"/>
                  </a:moveTo>
                  <a:lnTo>
                    <a:pt x="1202212" y="0"/>
                  </a:lnTo>
                  <a:lnTo>
                    <a:pt x="1202212" y="635929"/>
                  </a:lnTo>
                  <a:lnTo>
                    <a:pt x="0" y="635929"/>
                  </a:lnTo>
                  <a:close/>
                </a:path>
              </a:pathLst>
            </a:custGeom>
            <a:blipFill>
              <a:blip r:embed="rId3"/>
              <a:stretch>
                <a:fillRect t="-12976" b="-1297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81743" y="801882"/>
            <a:ext cx="4106257" cy="1444931"/>
          </a:xfrm>
          <a:custGeom>
            <a:avLst/>
            <a:gdLst/>
            <a:ahLst/>
            <a:cxnLst/>
            <a:rect l="l" t="t" r="r" b="b"/>
            <a:pathLst>
              <a:path w="4106257" h="1444931">
                <a:moveTo>
                  <a:pt x="0" y="0"/>
                </a:moveTo>
                <a:lnTo>
                  <a:pt x="4106257" y="0"/>
                </a:lnTo>
                <a:lnTo>
                  <a:pt x="4106257" y="1444931"/>
                </a:lnTo>
                <a:lnTo>
                  <a:pt x="0" y="14449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9548458" y="2275388"/>
            <a:ext cx="7245491" cy="21126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DEFINING ENGAGEMENT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6991" y="5851222"/>
            <a:ext cx="2272094" cy="2266413"/>
          </a:xfrm>
          <a:custGeom>
            <a:avLst/>
            <a:gdLst/>
            <a:ahLst/>
            <a:cxnLst/>
            <a:rect l="l" t="t" r="r" b="b"/>
            <a:pathLst>
              <a:path w="2272094" h="2266413">
                <a:moveTo>
                  <a:pt x="0" y="0"/>
                </a:moveTo>
                <a:lnTo>
                  <a:pt x="2272094" y="0"/>
                </a:lnTo>
                <a:lnTo>
                  <a:pt x="2272094" y="2266413"/>
                </a:lnTo>
                <a:lnTo>
                  <a:pt x="0" y="2266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27425" y="5799604"/>
            <a:ext cx="2369650" cy="2369650"/>
          </a:xfrm>
          <a:custGeom>
            <a:avLst/>
            <a:gdLst/>
            <a:ahLst/>
            <a:cxnLst/>
            <a:rect l="l" t="t" r="r" b="b"/>
            <a:pathLst>
              <a:path w="2369650" h="2369650">
                <a:moveTo>
                  <a:pt x="0" y="0"/>
                </a:moveTo>
                <a:lnTo>
                  <a:pt x="2369650" y="0"/>
                </a:lnTo>
                <a:lnTo>
                  <a:pt x="2369650" y="2369650"/>
                </a:lnTo>
                <a:lnTo>
                  <a:pt x="0" y="2369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1126" y="2138075"/>
            <a:ext cx="2360266" cy="2354365"/>
          </a:xfrm>
          <a:custGeom>
            <a:avLst/>
            <a:gdLst/>
            <a:ahLst/>
            <a:cxnLst/>
            <a:rect l="l" t="t" r="r" b="b"/>
            <a:pathLst>
              <a:path w="2360266" h="2354365">
                <a:moveTo>
                  <a:pt x="0" y="0"/>
                </a:moveTo>
                <a:lnTo>
                  <a:pt x="2360266" y="0"/>
                </a:lnTo>
                <a:lnTo>
                  <a:pt x="2360266" y="2354364"/>
                </a:lnTo>
                <a:lnTo>
                  <a:pt x="0" y="23543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8594" y="2433823"/>
            <a:ext cx="2350491" cy="1762869"/>
          </a:xfrm>
          <a:custGeom>
            <a:avLst/>
            <a:gdLst/>
            <a:ahLst/>
            <a:cxnLst/>
            <a:rect l="l" t="t" r="r" b="b"/>
            <a:pathLst>
              <a:path w="2350491" h="1762869">
                <a:moveTo>
                  <a:pt x="0" y="0"/>
                </a:moveTo>
                <a:lnTo>
                  <a:pt x="2350491" y="0"/>
                </a:lnTo>
                <a:lnTo>
                  <a:pt x="2350491" y="1762868"/>
                </a:lnTo>
                <a:lnTo>
                  <a:pt x="0" y="17628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385381" y="4633912"/>
            <a:ext cx="4696632" cy="88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499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Communication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53881" y="4588730"/>
            <a:ext cx="4265806" cy="88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499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Experiential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74798" y="8374920"/>
            <a:ext cx="3052921" cy="88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499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Volunteer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00794" y="8374920"/>
            <a:ext cx="4265806" cy="88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4999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Philanthropic</a:t>
            </a: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214176" y="549305"/>
            <a:ext cx="11859647" cy="10648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CASE ENGAGEMENT METRICS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86689" y="400999"/>
            <a:ext cx="4094679" cy="1334018"/>
          </a:xfrm>
          <a:custGeom>
            <a:avLst/>
            <a:gdLst/>
            <a:ahLst/>
            <a:cxnLst/>
            <a:rect l="l" t="t" r="r" b="b"/>
            <a:pathLst>
              <a:path w="4094679" h="1334018">
                <a:moveTo>
                  <a:pt x="0" y="0"/>
                </a:moveTo>
                <a:lnTo>
                  <a:pt x="4094679" y="0"/>
                </a:lnTo>
                <a:lnTo>
                  <a:pt x="4094679" y="1334017"/>
                </a:lnTo>
                <a:lnTo>
                  <a:pt x="0" y="13340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3308665" y="290382"/>
            <a:ext cx="13950635" cy="10648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KEY PROGRAMS &amp; SERVICES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37238"/>
              </p:ext>
            </p:extLst>
          </p:nvPr>
        </p:nvGraphicFramePr>
        <p:xfrm>
          <a:off x="1121821" y="1485446"/>
          <a:ext cx="16712922" cy="8437725"/>
        </p:xfrm>
        <a:graphic>
          <a:graphicData uri="http://schemas.openxmlformats.org/drawingml/2006/table">
            <a:tbl>
              <a:tblPr firstRow="1"/>
              <a:tblGrid>
                <a:gridCol w="802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1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965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Experiential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Volunteer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83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8FAF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Clubs Program </a:t>
                      </a:r>
                      <a:endParaRPr lang="en-US" sz="1100"/>
                    </a:p>
                    <a:p>
                      <a:pPr algn="ctr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F8FAF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Speaker Series</a:t>
                      </a:r>
                    </a:p>
                    <a:p>
                      <a:pPr algn="ctr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F8FAF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Homecoming</a:t>
                      </a:r>
                    </a:p>
                    <a:p>
                      <a:pPr algn="ctr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F8FAF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Virtual Book Club</a:t>
                      </a:r>
                    </a:p>
                    <a:p>
                      <a:pPr algn="ctr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F8FAF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Athletic Pregames</a:t>
                      </a:r>
                    </a:p>
                    <a:p>
                      <a:pPr algn="ctr">
                        <a:lnSpc>
                          <a:spcPts val="2799"/>
                        </a:lnSpc>
                      </a:pPr>
                      <a:r>
                        <a:rPr lang="en-US" sz="1999">
                          <a:solidFill>
                            <a:srgbClr val="F8FAF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Explorers Travel Program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IlliniLink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Volunteer Boards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Classroom Speakers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Clubs Program</a:t>
                      </a:r>
                    </a:p>
                    <a:p>
                      <a:pPr algn="l">
                        <a:lnSpc>
                          <a:spcPts val="2380"/>
                        </a:lnSpc>
                      </a:pPr>
                      <a:endParaRPr lang="en-US" sz="20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91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Communication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Philanthropic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8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Illinois Alumni Magazine (Print &amp; Digital)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Social Media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Crowdsourcing Homecoming Theme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Engagement Digest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E-Newsletter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endParaRPr lang="en-US" sz="20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Annual Membership</a:t>
                      </a:r>
                      <a:endParaRPr lang="en-US" sz="11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Life Membership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Annual Giving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Planned Giving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endParaRPr lang="en-US" sz="20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ctr">
                        <a:lnSpc>
                          <a:spcPts val="2520"/>
                        </a:lnSpc>
                      </a:pPr>
                      <a:endParaRPr lang="en-US" sz="2000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86689" y="261807"/>
            <a:ext cx="4094679" cy="1334018"/>
          </a:xfrm>
          <a:custGeom>
            <a:avLst/>
            <a:gdLst/>
            <a:ahLst/>
            <a:cxnLst/>
            <a:rect l="l" t="t" r="r" b="b"/>
            <a:pathLst>
              <a:path w="4094679" h="1334018">
                <a:moveTo>
                  <a:pt x="0" y="0"/>
                </a:moveTo>
                <a:lnTo>
                  <a:pt x="4094679" y="0"/>
                </a:lnTo>
                <a:lnTo>
                  <a:pt x="4094679" y="1334018"/>
                </a:lnTo>
                <a:lnTo>
                  <a:pt x="0" y="1334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86689" y="280725"/>
            <a:ext cx="4094679" cy="1334018"/>
          </a:xfrm>
          <a:custGeom>
            <a:avLst/>
            <a:gdLst/>
            <a:ahLst/>
            <a:cxnLst/>
            <a:rect l="l" t="t" r="r" b="b"/>
            <a:pathLst>
              <a:path w="4094679" h="1334018">
                <a:moveTo>
                  <a:pt x="0" y="0"/>
                </a:moveTo>
                <a:lnTo>
                  <a:pt x="4094679" y="0"/>
                </a:lnTo>
                <a:lnTo>
                  <a:pt x="4094679" y="1334017"/>
                </a:lnTo>
                <a:lnTo>
                  <a:pt x="0" y="1334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08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75427"/>
              </p:ext>
            </p:extLst>
          </p:nvPr>
        </p:nvGraphicFramePr>
        <p:xfrm>
          <a:off x="553262" y="5751376"/>
          <a:ext cx="17152901" cy="3374556"/>
        </p:xfrm>
        <a:graphic>
          <a:graphicData uri="http://schemas.openxmlformats.org/drawingml/2006/table">
            <a:tbl>
              <a:tblPr firstRow="1"/>
              <a:tblGrid>
                <a:gridCol w="4292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4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3976">
                <a:tc>
                  <a:txBody>
                    <a:bodyPr/>
                    <a:lstStyle/>
                    <a:p>
                      <a:pPr algn="ctr">
                        <a:lnSpc>
                          <a:spcPts val="3085"/>
                        </a:lnSpc>
                        <a:defRPr/>
                      </a:pPr>
                      <a:r>
                        <a:rPr lang="en-US" sz="2203">
                          <a:solidFill>
                            <a:srgbClr val="FFFFFF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Illinois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Peers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F8FAFC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US/Canada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All Respondents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580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8F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8F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7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17%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8FA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223593" y="368872"/>
            <a:ext cx="5840813" cy="10648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2024 RESULTS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60465"/>
              </p:ext>
            </p:extLst>
          </p:nvPr>
        </p:nvGraphicFramePr>
        <p:xfrm>
          <a:off x="5509640" y="2164199"/>
          <a:ext cx="7268720" cy="2448492"/>
        </p:xfrm>
        <a:graphic>
          <a:graphicData uri="http://schemas.openxmlformats.org/drawingml/2006/table">
            <a:tbl>
              <a:tblPr firstRow="1"/>
              <a:tblGrid>
                <a:gridCol w="726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8492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Overall Engagement</a:t>
                      </a:r>
                      <a:endParaRPr lang="en-US" sz="1100" dirty="0"/>
                    </a:p>
                    <a:p>
                      <a:pPr algn="ctr">
                        <a:lnSpc>
                          <a:spcPts val="4059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4059"/>
                        </a:lnSpc>
                      </a:pPr>
                      <a:r>
                        <a:rPr lang="en-US" sz="2899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160,892 alumni engaged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41" y="6655542"/>
            <a:ext cx="4435918" cy="2587619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064" y="6640890"/>
            <a:ext cx="4465222" cy="2604713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067" y="6643332"/>
            <a:ext cx="4435918" cy="2587619"/>
          </a:xfrm>
          <a:prstGeom prst="rect">
            <a:avLst/>
          </a:prstGeom>
        </p:spPr>
      </p:pic>
      <p:pic>
        <p:nvPicPr>
          <p:cNvPr id="9" name="Picture 9" descr="15%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1590" y="6655542"/>
            <a:ext cx="4435918" cy="25876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6823935" y="3823970"/>
            <a:ext cx="4640130" cy="26676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7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ts val="7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QUESTIONS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11961" y="308272"/>
            <a:ext cx="4094679" cy="1440856"/>
          </a:xfrm>
          <a:custGeom>
            <a:avLst/>
            <a:gdLst/>
            <a:ahLst/>
            <a:cxnLst/>
            <a:rect l="l" t="t" r="r" b="b"/>
            <a:pathLst>
              <a:path w="4094679" h="1440856">
                <a:moveTo>
                  <a:pt x="0" y="0"/>
                </a:moveTo>
                <a:lnTo>
                  <a:pt x="4094678" y="0"/>
                </a:lnTo>
                <a:lnTo>
                  <a:pt x="4094678" y="1440856"/>
                </a:lnTo>
                <a:lnTo>
                  <a:pt x="0" y="144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282</Words>
  <Application>Microsoft Office PowerPoint</Application>
  <PresentationFormat>Custom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Open Sans</vt:lpstr>
      <vt:lpstr>Calibri</vt:lpstr>
      <vt:lpstr>Canva Sans</vt:lpstr>
      <vt:lpstr>Montserrat</vt:lpstr>
      <vt:lpstr>Arial</vt:lpstr>
      <vt:lpstr>Source Sans Pro</vt:lpstr>
      <vt:lpstr>Office Theme</vt:lpstr>
      <vt:lpstr>UNIVERSITY OF ILLINOIS ALUMNI ASSOCIATION UPDATE</vt:lpstr>
      <vt:lpstr>UIAA OVERVIEW</vt:lpstr>
      <vt:lpstr>HISTORY &amp; OVERVIEW</vt:lpstr>
      <vt:lpstr>UIAA BOARD OF DIRECTORS</vt:lpstr>
      <vt:lpstr>DEFINING ENGAGEMENT</vt:lpstr>
      <vt:lpstr>CASE ENGAGEMENT METRICS</vt:lpstr>
      <vt:lpstr>KEY PROGRAMS &amp; SERVICES</vt:lpstr>
      <vt:lpstr>2024 RESULTS</vt:lpstr>
      <vt:lpstr>THANK YOU! 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UIAA BoT Update</dc:title>
  <dc:creator>Bambrey, David P</dc:creator>
  <cp:lastModifiedBy>Martin, Vance Scott</cp:lastModifiedBy>
  <cp:revision>2</cp:revision>
  <dcterms:created xsi:type="dcterms:W3CDTF">2006-08-16T00:00:00Z</dcterms:created>
  <dcterms:modified xsi:type="dcterms:W3CDTF">2025-09-08T18:29:28Z</dcterms:modified>
  <dc:identifier>DAGyCsfR5xs</dc:identifier>
</cp:coreProperties>
</file>