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91" r:id="rId5"/>
  </p:sldMasterIdLst>
  <p:notesMasterIdLst>
    <p:notesMasterId r:id="rId14"/>
  </p:notesMasterIdLst>
  <p:sldIdLst>
    <p:sldId id="272" r:id="rId6"/>
    <p:sldId id="1004" r:id="rId7"/>
    <p:sldId id="1005" r:id="rId8"/>
    <p:sldId id="1006" r:id="rId9"/>
    <p:sldId id="1007" r:id="rId10"/>
    <p:sldId id="1008" r:id="rId11"/>
    <p:sldId id="309" r:id="rId12"/>
    <p:sldId id="275" r:id="rId13"/>
  </p:sldIdLst>
  <p:sldSz cx="12192000" cy="6858000"/>
  <p:notesSz cx="6858000" cy="9144000"/>
  <p:embeddedFontLst>
    <p:embeddedFont>
      <p:font typeface="Lato" panose="020F0502020204030203" pitchFamily="34" charset="0"/>
      <p:regular r:id="rId15"/>
      <p:bold r:id="rId16"/>
      <p:italic r:id="rId17"/>
      <p:boldItalic r:id="rId18"/>
    </p:embeddedFont>
    <p:embeddedFont>
      <p:font typeface="Lato Black" panose="020F0502020204030203" pitchFamily="34" charset="0"/>
      <p:bold r:id="rId19"/>
      <p:italic r:id="rId20"/>
      <p:boldItalic r:id="rId21"/>
    </p:embeddedFont>
    <p:embeddedFont>
      <p:font typeface="Oswald" panose="00000500000000000000" pitchFamily="2" charset="0"/>
      <p:regular r:id="rId22"/>
      <p:bold r:id="rId23"/>
    </p:embeddedFont>
    <p:embeddedFont>
      <p:font typeface="Oswald SemiBold" panose="00000700000000000000" pitchFamily="2" charset="0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 userDrawn="1">
          <p15:clr>
            <a:srgbClr val="A4A3A4"/>
          </p15:clr>
        </p15:guide>
        <p15:guide id="3" pos="6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9EA"/>
    <a:srgbClr val="0455A4"/>
    <a:srgbClr val="003366"/>
    <a:srgbClr val="13294B"/>
    <a:srgbClr val="E84A27"/>
    <a:srgbClr val="D50032"/>
    <a:srgbClr val="A5A8AA"/>
    <a:srgbClr val="5E666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6" autoAdjust="0"/>
    <p:restoredTop sz="86446" autoAdjust="0"/>
  </p:normalViewPr>
  <p:slideViewPr>
    <p:cSldViewPr snapToGrid="0">
      <p:cViewPr varScale="1">
        <p:scale>
          <a:sx n="94" d="100"/>
          <a:sy n="94" d="100"/>
        </p:scale>
        <p:origin x="4698" y="90"/>
      </p:cViewPr>
      <p:guideLst>
        <p:guide orient="horz" pos="936"/>
        <p:guide pos="6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0.fntdata"/><Relationship Id="rId5" Type="http://schemas.openxmlformats.org/officeDocument/2006/relationships/slideMaster" Target="slideMasters/slideMaster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6F298-A394-4CE1-A654-FE1BC5C038A1}" type="datetimeFigureOut">
              <a:rPr lang="en-US" smtClean="0"/>
              <a:t>9/3/2025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3A1E8-C096-463C-BF8B-4CB4AA05D4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435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307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dirty="0">
                <a:effectLst/>
                <a:latin typeface="Arial" panose="020B0604020202020204" pitchFamily="34" charset="0"/>
              </a:rPr>
              <a:t>USC has four official committees</a:t>
            </a:r>
          </a:p>
          <a:p>
            <a:r>
              <a:rPr lang="en-US" sz="1200" b="0" i="0" dirty="0">
                <a:effectLst/>
                <a:latin typeface="Arial" panose="020B0604020202020204" pitchFamily="34" charset="0"/>
              </a:rPr>
              <a:t>our  USC Executive Committee members are listed on this page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Two faculty members from each of the three Senates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Consists of two faculty members from each of the three university senates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3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167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136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1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634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B977B8-DE59-4919-8FFF-71522113DE5E}"/>
              </a:ext>
            </a:extLst>
          </p:cNvPr>
          <p:cNvSpPr txBox="1">
            <a:spLocks/>
          </p:cNvSpPr>
          <p:nvPr userDrawn="1"/>
        </p:nvSpPr>
        <p:spPr>
          <a:xfrm>
            <a:off x="745599" y="2139455"/>
            <a:ext cx="11065401" cy="2306637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54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96552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‹#›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90ECCEC9-725D-49C6-8096-E7021C01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F0A29B2-7BDB-4463-94AD-975EDA52D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0647"/>
            <a:ext cx="10515600" cy="3536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4118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8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‹#›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14A6C7D4-AE95-4D81-8EC0-54CC6A9E0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6938473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09654DD-E4D6-4CF3-A9E0-564310B3469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0289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9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‹#›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A6228B85-D19C-41D6-9E07-4401B5929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7459766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E3E721E-5DF8-412F-928F-E576383D9C0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4367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0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‹#›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9A5C3BB4-FA16-45B8-A9D3-F0D05B986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A3281D7-F150-4E0E-A844-F5B1A2E5954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8653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1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‹#›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3E603ED-9F8C-429B-B551-4CAC6775A12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Placeholder 10">
            <a:extLst>
              <a:ext uri="{FF2B5EF4-FFF2-40B4-BE49-F238E27FC236}">
                <a16:creationId xmlns:a16="http://schemas.microsoft.com/office/drawing/2014/main" id="{50E7882C-C489-4F9F-B391-DC83482D0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0653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rgbClr val="E8E9EA"/>
                </a:solidFill>
                <a:latin typeface="Lato" panose="020F0502020204030203" pitchFamily="34" charset="0"/>
              </a:defRPr>
            </a:lvl1pPr>
            <a:lvl2pPr>
              <a:defRPr baseline="0">
                <a:solidFill>
                  <a:srgbClr val="E8E9EA"/>
                </a:solidFill>
              </a:defRPr>
            </a:lvl2pPr>
            <a:lvl3pPr>
              <a:defRPr baseline="0">
                <a:solidFill>
                  <a:srgbClr val="E8E9EA"/>
                </a:solidFill>
              </a:defRPr>
            </a:lvl3pPr>
            <a:lvl4pPr>
              <a:defRPr baseline="0">
                <a:solidFill>
                  <a:srgbClr val="E8E9EA"/>
                </a:solidFill>
              </a:defRPr>
            </a:lvl4pPr>
            <a:lvl5pPr>
              <a:defRPr baseline="0">
                <a:solidFill>
                  <a:srgbClr val="E8E9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8E9EA"/>
                </a:solidFill>
              </a:defRPr>
            </a:lvl1pPr>
          </a:lstStyle>
          <a:p>
            <a:r>
              <a:rPr lang="en-US" dirty="0"/>
              <a:t>‹#›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E8E9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871" y="6385982"/>
            <a:ext cx="3702929" cy="267893"/>
          </a:xfrm>
          <a:prstGeom prst="rect">
            <a:avLst/>
          </a:prstGeom>
        </p:spPr>
      </p:pic>
      <p:sp>
        <p:nvSpPr>
          <p:cNvPr id="8" name="Title Placeholder 10">
            <a:extLst>
              <a:ext uri="{FF2B5EF4-FFF2-40B4-BE49-F238E27FC236}">
                <a16:creationId xmlns:a16="http://schemas.microsoft.com/office/drawing/2014/main" id="{06F0B74D-76F5-49DE-BC1E-07A3933A7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8E9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274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5FE394F-A334-4167-90DD-5A662FD693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‹#›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49015A-19E5-4F62-8694-C03378168A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A4DB0FFB-2C34-4B3B-95BB-057D3A832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71B28D7-6742-4F0D-930C-1815724E8AC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8699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F5F4D61-3B78-4602-9334-55445ABC8156}"/>
              </a:ext>
            </a:extLst>
          </p:cNvPr>
          <p:cNvSpPr/>
          <p:nvPr userDrawn="1"/>
        </p:nvSpPr>
        <p:spPr>
          <a:xfrm>
            <a:off x="838200" y="5486400"/>
            <a:ext cx="114300" cy="716756"/>
          </a:xfrm>
          <a:prstGeom prst="rect">
            <a:avLst/>
          </a:prstGeom>
          <a:solidFill>
            <a:srgbClr val="0455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C18E370A-8F4D-4EB3-A70B-459E1D8A59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3" y="684494"/>
            <a:ext cx="2409448" cy="91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3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1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spc="300" baseline="0">
          <a:solidFill>
            <a:srgbClr val="0455A4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92AFD-7A9A-40A7-8EAE-A7582B8CFA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BCD4F-7C42-4FCA-8F1D-86180702860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D5953EA-594D-4F23-8B22-847853613CA0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03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9" r:id="rId2"/>
    <p:sldLayoutId id="2147483671" r:id="rId3"/>
    <p:sldLayoutId id="2147483672" r:id="rId4"/>
    <p:sldLayoutId id="2147483670" r:id="rId5"/>
    <p:sldLayoutId id="2147483664" r:id="rId6"/>
    <p:sldLayoutId id="2147483693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baseline="0">
          <a:solidFill>
            <a:srgbClr val="13294B"/>
          </a:solidFill>
          <a:latin typeface="Oswald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F1DE2C-D316-45C8-92A5-CADEDE3056F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04900" y="1956275"/>
            <a:ext cx="6148451" cy="33855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swald SemiBold" pitchFamily="2" charset="0"/>
                <a:ea typeface="+mn-ea"/>
                <a:cs typeface="+mn-cs"/>
              </a:rPr>
              <a:t>UNIVERSITY 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swald SemiBold" pitchFamily="2" charset="0"/>
                <a:ea typeface="+mn-ea"/>
                <a:cs typeface="+mn-cs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swald SemiBold" pitchFamily="2" charset="0"/>
                <a:ea typeface="+mn-ea"/>
                <a:cs typeface="+mn-cs"/>
              </a:rPr>
              <a:t>SENATES 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swald SemiBold" pitchFamily="2" charset="0"/>
                <a:ea typeface="+mn-ea"/>
                <a:cs typeface="+mn-cs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swald SemiBold" pitchFamily="2" charset="0"/>
                <a:ea typeface="+mn-ea"/>
                <a:cs typeface="+mn-cs"/>
              </a:rPr>
              <a:t>CONFERENCE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swald SemiBold" pitchFamily="2" charset="0"/>
                <a:ea typeface="+mn-ea"/>
                <a:cs typeface="+mn-cs"/>
              </a:rPr>
              <a:t>Presentation to the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swald SemiBold" pitchFamily="2" charset="0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Oswald SemiBold" pitchFamily="2" charset="0"/>
                <a:ea typeface="+mn-ea"/>
                <a:cs typeface="+mn-cs"/>
              </a:rPr>
              <a:t>Board of Trustees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8E6C1B-CFA9-46B7-BB1A-465E20502049}"/>
              </a:ext>
            </a:extLst>
          </p:cNvPr>
          <p:cNvSpPr txBox="1"/>
          <p:nvPr/>
        </p:nvSpPr>
        <p:spPr>
          <a:xfrm>
            <a:off x="1104900" y="5495714"/>
            <a:ext cx="5457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55A4"/>
                </a:solidFill>
                <a:latin typeface="Lato Black" panose="020F0A02020204030203" pitchFamily="34" charset="0"/>
              </a:rPr>
              <a:t>Sandra De Groote, USC Chair</a:t>
            </a:r>
          </a:p>
          <a:p>
            <a:r>
              <a:rPr lang="en-US" dirty="0">
                <a:solidFill>
                  <a:srgbClr val="0455A4"/>
                </a:solidFill>
                <a:latin typeface="Lato Black" panose="020F0A02020204030203" pitchFamily="34" charset="0"/>
              </a:rPr>
              <a:t>September 18, 2025</a:t>
            </a:r>
          </a:p>
        </p:txBody>
      </p:sp>
    </p:spTree>
    <p:extLst>
      <p:ext uri="{BB962C8B-B14F-4D97-AF65-F5344CB8AC3E}">
        <p14:creationId xmlns:p14="http://schemas.microsoft.com/office/powerpoint/2010/main" val="2727117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A2CC6C-69A8-4B43-4A06-524A1F921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University senates conference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BD8EEA-4763-5003-ED28-2C716AAEF5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91170"/>
            <a:ext cx="10228118" cy="4185793"/>
          </a:xfrm>
        </p:spPr>
        <p:txBody>
          <a:bodyPr/>
          <a:lstStyle/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Coordinates the work of the three university senates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Provides advice on revisions to </a:t>
            </a:r>
            <a:r>
              <a:rPr lang="en-US" sz="3200" i="1" dirty="0">
                <a:solidFill>
                  <a:schemeClr val="bg1"/>
                </a:solidFill>
              </a:rPr>
              <a:t>Statutes and </a:t>
            </a:r>
            <a:br>
              <a:rPr lang="en-US" sz="3200" i="1" dirty="0">
                <a:solidFill>
                  <a:schemeClr val="bg1"/>
                </a:solidFill>
              </a:rPr>
            </a:br>
            <a:r>
              <a:rPr lang="en-US" sz="3200" i="1" dirty="0">
                <a:solidFill>
                  <a:schemeClr val="bg1"/>
                </a:solidFill>
              </a:rPr>
              <a:t>General Rules</a:t>
            </a:r>
          </a:p>
          <a:p>
            <a:pPr marL="457200" indent="-4572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Act as an advisory group to the president and the Board of Trustees (through the President)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FBFFDB-0791-1C08-EDBA-A5D6B3E45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5964" y="1533324"/>
            <a:ext cx="1087862" cy="66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highlight>
                <a:srgbClr val="E8E9EA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60505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A4F2F-7AE1-CBEA-9A01-4B313D1FB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USC Full Membership 2025-2026</a:t>
            </a: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05FDEF5A-9F11-7DA0-9937-208315A339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7662863"/>
              </p:ext>
            </p:extLst>
          </p:nvPr>
        </p:nvGraphicFramePr>
        <p:xfrm>
          <a:off x="838200" y="1718400"/>
          <a:ext cx="9033165" cy="405660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011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1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1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6256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UIC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UIS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UIUC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256">
                <a:tc>
                  <a:txBody>
                    <a:bodyPr/>
                    <a:lstStyle/>
                    <a:p>
                      <a:r>
                        <a:rPr lang="en-US" sz="1200" dirty="0"/>
                        <a:t>Annette Carmichael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Kristi Barnwell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Kate Clancy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256">
                <a:tc>
                  <a:txBody>
                    <a:bodyPr/>
                    <a:lstStyle/>
                    <a:p>
                      <a:r>
                        <a:rPr lang="en-US" sz="1200" dirty="0"/>
                        <a:t>Larry Danziger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Lynn Fisher*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Jon Hale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256">
                <a:tc>
                  <a:txBody>
                    <a:bodyPr/>
                    <a:lstStyle/>
                    <a:p>
                      <a:r>
                        <a:rPr lang="en-US" sz="1200" dirty="0"/>
                        <a:t>Sandra</a:t>
                      </a:r>
                      <a:r>
                        <a:rPr lang="en-US" sz="1200" baseline="0" dirty="0"/>
                        <a:t> De Groote*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Hanfu 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/>
                        <a:t>Linda Herrera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6256">
                <a:tc>
                  <a:txBody>
                    <a:bodyPr/>
                    <a:lstStyle/>
                    <a:p>
                      <a:r>
                        <a:rPr lang="en-US" sz="1200" dirty="0"/>
                        <a:t>Danilo Erricolo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Prasanta Kumar Kalita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256">
                <a:tc>
                  <a:txBody>
                    <a:bodyPr/>
                    <a:lstStyle/>
                    <a:p>
                      <a:r>
                        <a:rPr lang="en-US" sz="1200" dirty="0"/>
                        <a:t>Kate Floros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Angela Lyons*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6256">
                <a:tc>
                  <a:txBody>
                    <a:bodyPr/>
                    <a:lstStyle/>
                    <a:p>
                      <a:r>
                        <a:rPr lang="en-US" sz="1200" dirty="0"/>
                        <a:t>Steven Schwinn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William Maher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6256">
                <a:tc>
                  <a:txBody>
                    <a:bodyPr/>
                    <a:lstStyle/>
                    <a:p>
                      <a:r>
                        <a:rPr lang="en-US" sz="1200" dirty="0"/>
                        <a:t>Donald Wink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Linda Moorhouse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62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Charles Roseman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62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Carol Symes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62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Joyce Tolliver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6256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391736"/>
                  </a:ext>
                </a:extLst>
              </a:tr>
              <a:tr h="286256">
                <a:tc>
                  <a:txBody>
                    <a:bodyPr/>
                    <a:lstStyle/>
                    <a:p>
                      <a:r>
                        <a:rPr lang="en-US" sz="1200" dirty="0"/>
                        <a:t>7 members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 members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10 members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773649"/>
                  </a:ext>
                </a:extLst>
              </a:tr>
              <a:tr h="286256">
                <a:tc>
                  <a:txBody>
                    <a:bodyPr/>
                    <a:lstStyle/>
                    <a:p>
                      <a:r>
                        <a:rPr lang="en-US" sz="1200" dirty="0"/>
                        <a:t>UIC Senate members: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UIS Senate members: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UIUC Senate members: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60161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6C4AE5A-0005-C4EF-3935-0A4727DE8F86}"/>
              </a:ext>
            </a:extLst>
          </p:cNvPr>
          <p:cNvSpPr txBox="1"/>
          <p:nvPr/>
        </p:nvSpPr>
        <p:spPr>
          <a:xfrm>
            <a:off x="838200" y="5811346"/>
            <a:ext cx="60943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*Denotes SEC chair at each university</a:t>
            </a:r>
          </a:p>
        </p:txBody>
      </p:sp>
    </p:spTree>
    <p:extLst>
      <p:ext uri="{BB962C8B-B14F-4D97-AF65-F5344CB8AC3E}">
        <p14:creationId xmlns:p14="http://schemas.microsoft.com/office/powerpoint/2010/main" val="3072384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91A7F-306C-4483-E27E-ACC294471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28" y="677322"/>
            <a:ext cx="8527472" cy="1313848"/>
          </a:xfrm>
        </p:spPr>
        <p:txBody>
          <a:bodyPr/>
          <a:lstStyle/>
          <a:p>
            <a:r>
              <a:rPr lang="en-US" dirty="0"/>
              <a:t>UNIVERSITY SENATES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BFAE8-2588-A56D-8DB9-E6DB007B9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326" y="1818409"/>
            <a:ext cx="8527473" cy="43585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University of Illinois Statutes establish that:</a:t>
            </a:r>
          </a:p>
          <a:p>
            <a:r>
              <a:rPr lang="en-US" sz="1800" dirty="0"/>
              <a:t>Each university shall have a senate responsible for legislative decisions related to educational policy, including matters such as admission requirements, degree and certificate criteria, and the academic calendar</a:t>
            </a:r>
          </a:p>
          <a:p>
            <a:r>
              <a:rPr lang="en-US" sz="1800" dirty="0"/>
              <a:t>Each senate is also empowered to propose amendments to the </a:t>
            </a:r>
            <a:r>
              <a:rPr lang="en-US" sz="1800" i="1" dirty="0"/>
              <a:t>Statutes</a:t>
            </a:r>
            <a:r>
              <a:rPr lang="en-US" sz="1800" dirty="0"/>
              <a:t>, which are submitted through the University Senates Conference to the president and the Board of Trustees</a:t>
            </a:r>
          </a:p>
          <a:p>
            <a:pPr marL="0" indent="0">
              <a:buNone/>
            </a:pPr>
            <a:r>
              <a:rPr lang="en-US" sz="2400" b="1" dirty="0"/>
              <a:t>Senates:</a:t>
            </a:r>
          </a:p>
          <a:p>
            <a:r>
              <a:rPr lang="en-US" sz="1800" dirty="0"/>
              <a:t>Have own bylaws and committee structures (executive committee, budget, educational policy, academic freedom &amp; tenure, external relations, faculty affairs, and more…)</a:t>
            </a:r>
          </a:p>
          <a:p>
            <a:r>
              <a:rPr lang="en-US" sz="1800" dirty="0"/>
              <a:t>Also, provide feedback and/or approve policies at the university level related </a:t>
            </a:r>
            <a:br>
              <a:rPr lang="en-US" sz="1800" dirty="0"/>
            </a:br>
            <a:r>
              <a:rPr lang="en-US" sz="1800" dirty="0"/>
              <a:t>to faculty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FDC8654-02D9-19AC-AF57-0449DBFB1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9643"/>
            <a:ext cx="2556164" cy="223939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240BB2-CAA3-11FA-882D-C0A29446E5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2429035"/>
            <a:ext cx="2556165" cy="2239392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D0AD80B-0FC3-F8C9-375E-0CD403C1F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4668428"/>
            <a:ext cx="2556164" cy="223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57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74CE2-AAD3-89E6-68FA-D40A3ECB0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77322"/>
            <a:ext cx="10515599" cy="1313848"/>
          </a:xfrm>
        </p:spPr>
        <p:txBody>
          <a:bodyPr>
            <a:normAutofit/>
          </a:bodyPr>
          <a:lstStyle/>
          <a:p>
            <a:r>
              <a:rPr lang="en-US" dirty="0"/>
              <a:t>USC EXECUTIVE COMMITTEE 2025-26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DF749-BC07-2154-791F-6B0100871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8544" y="1808019"/>
            <a:ext cx="7405255" cy="4368944"/>
          </a:xfrm>
        </p:spPr>
        <p:txBody>
          <a:bodyPr>
            <a:normAutofit/>
          </a:bodyPr>
          <a:lstStyle/>
          <a:p>
            <a:r>
              <a:rPr lang="en-US" dirty="0"/>
              <a:t>Sandra (Sandy) De Groote, Chair (UIC)</a:t>
            </a:r>
          </a:p>
          <a:p>
            <a:r>
              <a:rPr lang="en-US" dirty="0"/>
              <a:t>Lynn Fisher, Vice Chair (UIS)</a:t>
            </a:r>
          </a:p>
          <a:p>
            <a:r>
              <a:rPr lang="en-US" dirty="0"/>
              <a:t>Angela Lyons (UIUC)</a:t>
            </a:r>
          </a:p>
          <a:p>
            <a:r>
              <a:rPr lang="en-US" dirty="0"/>
              <a:t>Hanfu Mi (UIS)</a:t>
            </a:r>
          </a:p>
          <a:p>
            <a:r>
              <a:rPr lang="en-US" dirty="0"/>
              <a:t>Joyce Tolliver (UIUC)</a:t>
            </a:r>
          </a:p>
          <a:p>
            <a:pPr>
              <a:spcAft>
                <a:spcPts val="1200"/>
              </a:spcAft>
            </a:pPr>
            <a:r>
              <a:rPr lang="en-US" dirty="0"/>
              <a:t>Donald Wink (UIC)</a:t>
            </a:r>
          </a:p>
          <a:p>
            <a:pPr marL="0" indent="0">
              <a:buNone/>
            </a:pPr>
            <a:r>
              <a:rPr lang="en-US" sz="2400" dirty="0"/>
              <a:t>Consists of two faculty members from each of the three university senates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E8F926-46F6-3C13-FEAD-56FA157F7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2501" y="1808019"/>
            <a:ext cx="2392030" cy="31465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ED15B4-F491-EABB-4780-14E99BCE3422}"/>
              </a:ext>
            </a:extLst>
          </p:cNvPr>
          <p:cNvSpPr txBox="1"/>
          <p:nvPr/>
        </p:nvSpPr>
        <p:spPr>
          <a:xfrm>
            <a:off x="844184" y="5161919"/>
            <a:ext cx="26086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55A4"/>
                </a:solidFill>
              </a:rPr>
              <a:t>Sandra (Sandy) De Groote</a:t>
            </a:r>
          </a:p>
          <a:p>
            <a:r>
              <a:rPr lang="en-US" dirty="0">
                <a:solidFill>
                  <a:srgbClr val="0455A4"/>
                </a:solidFill>
              </a:rPr>
              <a:t>USC Chair 2025-2026</a:t>
            </a:r>
          </a:p>
          <a:p>
            <a:endParaRPr lang="en-US" dirty="0">
              <a:solidFill>
                <a:srgbClr val="0455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043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54DA21-EBF3-333F-EC97-AB0000B6B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789126"/>
          </a:xfrm>
        </p:spPr>
        <p:txBody>
          <a:bodyPr/>
          <a:lstStyle/>
          <a:p>
            <a:r>
              <a:rPr lang="en-US" dirty="0"/>
              <a:t>USC Standing committees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C91DE1-0325-AEBA-868C-FF80EF5B5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24891"/>
            <a:ext cx="10515600" cy="4452072"/>
          </a:xfrm>
        </p:spPr>
        <p:txBody>
          <a:bodyPr/>
          <a:lstStyle/>
          <a:p>
            <a:r>
              <a:rPr lang="en-US" sz="2000" b="1" dirty="0"/>
              <a:t>Academic Affairs and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Reviews policies related to academic and research issues that cross the campuses; may draft proposed policies or other documents related to academic affairs and research for consideration by USC or other stakeholders; generate advice relevant to system-wide issues</a:t>
            </a:r>
          </a:p>
          <a:p>
            <a:r>
              <a:rPr lang="en-US" sz="2000" b="1" dirty="0"/>
              <a:t>Finance, Budget, and Benefits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Reviews the system administration budget to assist the University Senates Conference in advising the president on system administration budget priorities and policies; promotes the faculty role in overseeing university policies on faculty employment and benefits</a:t>
            </a:r>
          </a:p>
          <a:p>
            <a:r>
              <a:rPr lang="en-US" sz="2000" b="1" dirty="0"/>
              <a:t>Statutes and Governance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Reviews proposed statutes and general rules amendments; ensures proposed changes are reviewed by all three senates; proposes compromise language when senates differ; drafts governance-related documents or amendments</a:t>
            </a:r>
          </a:p>
          <a:p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B45EA3-2D59-EF60-AE36-4D40CA540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5964" y="1533324"/>
            <a:ext cx="1087862" cy="66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highlight>
                <a:srgbClr val="E8E9EA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92298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8387F2-34AC-D317-26E3-4F5024DF3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035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D520786-E728-EAEC-0CD8-2BA5BB956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rgbClr val="13294B"/>
                </a:solidFill>
                <a:latin typeface="Oswald" pitchFamily="2" charset="77"/>
              </a:rPr>
              <a:t>Ongoing Activities</a:t>
            </a:r>
            <a:br>
              <a:rPr lang="en-US" b="1" dirty="0">
                <a:solidFill>
                  <a:srgbClr val="13294B"/>
                </a:solidFill>
                <a:latin typeface="Oswald" pitchFamily="2" charset="77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F6E32-6803-118B-65B7-1079449C55C9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199" y="1630242"/>
            <a:ext cx="7110845" cy="4852788"/>
          </a:xfrm>
        </p:spPr>
        <p:txBody>
          <a:bodyPr/>
          <a:lstStyle/>
          <a:p>
            <a:pPr marR="0">
              <a:lnSpc>
                <a:spcPts val="2880"/>
              </a:lnSpc>
              <a:spcBef>
                <a:spcPts val="600"/>
              </a:spcBef>
            </a:pPr>
            <a:r>
              <a:rPr lang="en-US" sz="2400" b="1" kern="100" dirty="0">
                <a:effectLst/>
                <a:ea typeface="Lato" panose="020F0502020204030203" pitchFamily="34" charset="0"/>
                <a:cs typeface="Lato" panose="020F0502020204030203" pitchFamily="34" charset="0"/>
              </a:rPr>
              <a:t>Engagement in Shared Governance</a:t>
            </a:r>
          </a:p>
          <a:p>
            <a:pPr marL="342900" marR="0" indent="-342900">
              <a:lnSpc>
                <a:spcPts val="288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kern="100" dirty="0">
                <a:effectLst/>
                <a:ea typeface="Lato" panose="020F0502020204030203" pitchFamily="34" charset="0"/>
                <a:cs typeface="Lato" panose="020F0502020204030203" pitchFamily="34" charset="0"/>
              </a:rPr>
              <a:t>Input on policies and updates shared by the president’s office</a:t>
            </a:r>
          </a:p>
          <a:p>
            <a:pPr marL="342900" marR="0" indent="-342900">
              <a:lnSpc>
                <a:spcPts val="288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kern="100" dirty="0">
                <a:effectLst/>
                <a:ea typeface="Lato" panose="020F0502020204030203" pitchFamily="34" charset="0"/>
                <a:cs typeface="Lato" panose="020F0502020204030203" pitchFamily="34" charset="0"/>
              </a:rPr>
              <a:t>Advice on revisions to the </a:t>
            </a:r>
            <a:r>
              <a:rPr lang="en-US" sz="2200" i="1" kern="100" dirty="0">
                <a:effectLst/>
                <a:ea typeface="Lato" panose="020F0502020204030203" pitchFamily="34" charset="0"/>
                <a:cs typeface="Lato" panose="020F0502020204030203" pitchFamily="34" charset="0"/>
              </a:rPr>
              <a:t>Statutes and General Rules</a:t>
            </a:r>
          </a:p>
          <a:p>
            <a:pPr marL="1028700" lvl="1" indent="-342900">
              <a:lnSpc>
                <a:spcPts val="288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200" kern="100" dirty="0">
                <a:effectLst/>
                <a:ea typeface="Lato" panose="020F0502020204030203" pitchFamily="34" charset="0"/>
                <a:cs typeface="Lato" panose="020F0502020204030203" pitchFamily="34" charset="0"/>
              </a:rPr>
              <a:t>Currently ST-83, 87, 89, 90, 91</a:t>
            </a:r>
          </a:p>
          <a:p>
            <a:pPr lvl="1" indent="0">
              <a:lnSpc>
                <a:spcPts val="2880"/>
              </a:lnSpc>
              <a:spcBef>
                <a:spcPts val="600"/>
              </a:spcBef>
              <a:buNone/>
            </a:pPr>
            <a:endParaRPr lang="en-US" sz="2200" kern="100" dirty="0">
              <a:effectLst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R="0">
              <a:lnSpc>
                <a:spcPts val="2880"/>
              </a:lnSpc>
              <a:spcBef>
                <a:spcPts val="600"/>
              </a:spcBef>
            </a:pPr>
            <a:r>
              <a:rPr lang="en-US" sz="2400" b="1" kern="100" dirty="0">
                <a:effectLst/>
                <a:ea typeface="Lato" panose="020F0502020204030203" pitchFamily="34" charset="0"/>
                <a:cs typeface="Lato" panose="020F0502020204030203" pitchFamily="34" charset="0"/>
              </a:rPr>
              <a:t>USC Retreat Topics (October)</a:t>
            </a:r>
          </a:p>
          <a:p>
            <a:pPr marL="342900" marR="0" indent="-342900">
              <a:lnSpc>
                <a:spcPts val="288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kern="100" dirty="0">
                <a:effectLst/>
                <a:ea typeface="Lato" panose="020F0502020204030203" pitchFamily="34" charset="0"/>
                <a:cs typeface="Lato" panose="020F0502020204030203" pitchFamily="34" charset="0"/>
              </a:rPr>
              <a:t>Shared Governance, budget bootcamp, BOT information session</a:t>
            </a:r>
          </a:p>
        </p:txBody>
      </p:sp>
    </p:spTree>
    <p:extLst>
      <p:ext uri="{BB962C8B-B14F-4D97-AF65-F5344CB8AC3E}">
        <p14:creationId xmlns:p14="http://schemas.microsoft.com/office/powerpoint/2010/main" val="3876462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95F90D18-E7C3-ED94-23CD-93E222081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9343"/>
            <a:ext cx="10515600" cy="1869491"/>
          </a:xfrm>
        </p:spPr>
        <p:txBody>
          <a:bodyPr>
            <a:noAutofit/>
          </a:bodyPr>
          <a:lstStyle/>
          <a:p>
            <a:pPr algn="ctr"/>
            <a:r>
              <a:rPr lang="en-US" sz="4400" cap="none" dirty="0"/>
              <a:t>To work for the greater good of the University of Illinois and all of its universities.  </a:t>
            </a:r>
            <a:br>
              <a:rPr lang="en-US" sz="3600" cap="none" dirty="0"/>
            </a:br>
            <a:r>
              <a:rPr lang="en-US" sz="3600" cap="none" dirty="0"/>
              <a:t>                                                                       </a:t>
            </a:r>
            <a:r>
              <a:rPr lang="en-US" sz="2000" cap="none" dirty="0"/>
              <a:t>(USC mission)</a:t>
            </a:r>
            <a:br>
              <a:rPr lang="en-US" sz="2000" cap="none" dirty="0"/>
            </a:b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365FB-2BC3-B970-B597-8607552F85DC}"/>
              </a:ext>
            </a:extLst>
          </p:cNvPr>
          <p:cNvSpPr txBox="1"/>
          <p:nvPr/>
        </p:nvSpPr>
        <p:spPr>
          <a:xfrm>
            <a:off x="1756063" y="3757820"/>
            <a:ext cx="9393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 elected representatives of the faculty of the three universities, USC looks forward to working with you all to uphold the mission and values of the University of Illinois.</a:t>
            </a:r>
            <a:endParaRPr lang="en-US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90A563-B01D-4A26-3953-6DDA38E48DFB}"/>
              </a:ext>
            </a:extLst>
          </p:cNvPr>
          <p:cNvSpPr txBox="1"/>
          <p:nvPr/>
        </p:nvSpPr>
        <p:spPr>
          <a:xfrm>
            <a:off x="2442482" y="4819650"/>
            <a:ext cx="2933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Sandra De Groote</a:t>
            </a:r>
          </a:p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USC Chair   </a:t>
            </a:r>
          </a:p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Email: sgroote@uic.edu Phone: 312.413.9494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7404C7-BE54-DF0B-EE0B-28BF113B6858}"/>
              </a:ext>
            </a:extLst>
          </p:cNvPr>
          <p:cNvSpPr txBox="1"/>
          <p:nvPr/>
        </p:nvSpPr>
        <p:spPr>
          <a:xfrm>
            <a:off x="5576207" y="4819650"/>
            <a:ext cx="3524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David Perryn</a:t>
            </a:r>
          </a:p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USC Administration</a:t>
            </a:r>
          </a:p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Email: dperryn@uillinois.edu </a:t>
            </a:r>
          </a:p>
          <a:p>
            <a:pPr algn="r"/>
            <a:r>
              <a:rPr lang="en-US" sz="1800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Phone: 217.300.7448</a:t>
            </a:r>
          </a:p>
          <a:p>
            <a:pPr algn="r"/>
            <a:endParaRPr lang="en-US" sz="1800" cap="none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0D72FD-1A58-8D09-CE61-57CADA53F02F}"/>
              </a:ext>
            </a:extLst>
          </p:cNvPr>
          <p:cNvSpPr txBox="1"/>
          <p:nvPr/>
        </p:nvSpPr>
        <p:spPr>
          <a:xfrm>
            <a:off x="838200" y="6296978"/>
            <a:ext cx="4055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Senates Conference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FC1377-20C0-71AA-70E1-019A835FF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52069" y="3227041"/>
            <a:ext cx="1087862" cy="66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highlight>
                <a:srgbClr val="E8E9EA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9706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D3371CF0AE884FA3CFA8ECBA86DC97" ma:contentTypeVersion="2" ma:contentTypeDescription="Create a new document." ma:contentTypeScope="" ma:versionID="85174b38de3c4f0982a20c61c982e22d">
  <xsd:schema xmlns:xsd="http://www.w3.org/2001/XMLSchema" xmlns:xs="http://www.w3.org/2001/XMLSchema" xmlns:p="http://schemas.microsoft.com/office/2006/metadata/properties" xmlns:ns3="1a829a0c-9641-4374-8d38-adbe0028bfe2" targetNamespace="http://schemas.microsoft.com/office/2006/metadata/properties" ma:root="true" ma:fieldsID="ba500a4f07786b2db34b1153211ad9b2" ns3:_="">
    <xsd:import namespace="1a829a0c-9641-4374-8d38-adbe0028bfe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29a0c-9641-4374-8d38-adbe0028bf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3AABBF-436C-48D6-8ED7-3457F016BC7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a829a0c-9641-4374-8d38-adbe0028bfe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C939B39-AE06-4702-B7FA-29D270E3DF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829a0c-9641-4374-8d38-adbe0028bf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5B062D1-1817-40C6-935B-64CF43EB75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14666</TotalTime>
  <Words>618</Words>
  <Application>Microsoft Office PowerPoint</Application>
  <PresentationFormat>Widescreen</PresentationFormat>
  <Paragraphs>89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Lato</vt:lpstr>
      <vt:lpstr>Oswald SemiBold</vt:lpstr>
      <vt:lpstr>Times New Roman</vt:lpstr>
      <vt:lpstr>Lato Black</vt:lpstr>
      <vt:lpstr>Oswald</vt:lpstr>
      <vt:lpstr>Office Theme</vt:lpstr>
      <vt:lpstr>2_Custom Design</vt:lpstr>
      <vt:lpstr>UNIVERSITY  SENATES  CONFERENCE Presentation to the Board of Trustees</vt:lpstr>
      <vt:lpstr>University senates conference</vt:lpstr>
      <vt:lpstr>USC Full Membership 2025-2026</vt:lpstr>
      <vt:lpstr>UNIVERSITY SENATES</vt:lpstr>
      <vt:lpstr>USC EXECUTIVE COMMITTEE 2025-26</vt:lpstr>
      <vt:lpstr>USC Standing committees</vt:lpstr>
      <vt:lpstr>Ongoing Activities </vt:lpstr>
      <vt:lpstr>To work for the greater good of the University of Illinois and all of its universities.                                                                          (USC mission)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System Powerpoint Template</dc:subject>
  <dc:creator>Martin, Steven Dee</dc:creator>
  <cp:lastModifiedBy>Todd, Marla Jo</cp:lastModifiedBy>
  <cp:revision>231</cp:revision>
  <dcterms:created xsi:type="dcterms:W3CDTF">2021-03-01T19:31:35Z</dcterms:created>
  <dcterms:modified xsi:type="dcterms:W3CDTF">2025-09-03T19:41:30Z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0x01010043D3371CF0AE884FA3CFA8ECBA86DC97</vt:lpwstr>
  </property>
</Properties>
</file>