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91" r:id="rId5"/>
  </p:sldMasterIdLst>
  <p:notesMasterIdLst>
    <p:notesMasterId r:id="rId17"/>
  </p:notesMasterIdLst>
  <p:sldIdLst>
    <p:sldId id="272" r:id="rId6"/>
    <p:sldId id="306" r:id="rId7"/>
    <p:sldId id="312" r:id="rId8"/>
    <p:sldId id="288" r:id="rId9"/>
    <p:sldId id="307" r:id="rId10"/>
    <p:sldId id="310" r:id="rId11"/>
    <p:sldId id="293" r:id="rId12"/>
    <p:sldId id="309" r:id="rId13"/>
    <p:sldId id="304" r:id="rId14"/>
    <p:sldId id="311" r:id="rId15"/>
    <p:sldId id="275" r:id="rId16"/>
  </p:sldIdLst>
  <p:sldSz cx="12192000" cy="6858000"/>
  <p:notesSz cx="6858000" cy="9144000"/>
  <p:embeddedFontLst>
    <p:embeddedFont>
      <p:font typeface="Lato" panose="020F0502020204030203" pitchFamily="34" charset="0"/>
      <p:regular r:id="rId18"/>
      <p:bold r:id="rId19"/>
      <p:italic r:id="rId20"/>
      <p:boldItalic r:id="rId21"/>
    </p:embeddedFont>
    <p:embeddedFont>
      <p:font typeface="Lato Black" panose="020F0502020204030203" pitchFamily="34" charset="0"/>
      <p:bold r:id="rId22"/>
      <p:italic r:id="rId23"/>
      <p:boldItalic r:id="rId24"/>
    </p:embeddedFont>
    <p:embeddedFont>
      <p:font typeface="Oswald" panose="00000500000000000000" pitchFamily="2" charset="0"/>
      <p:regular r:id="rId25"/>
      <p:bold r:id="rId26"/>
    </p:embeddedFont>
    <p:embeddedFont>
      <p:font typeface="Oswald SemiBold" panose="00000700000000000000" pitchFamily="2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3" pos="6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13294B"/>
    <a:srgbClr val="0455A4"/>
    <a:srgbClr val="E8E9EA"/>
    <a:srgbClr val="E84A27"/>
    <a:srgbClr val="D50032"/>
    <a:srgbClr val="A5A8AA"/>
    <a:srgbClr val="5E666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81" autoAdjust="0"/>
    <p:restoredTop sz="86446" autoAdjust="0"/>
  </p:normalViewPr>
  <p:slideViewPr>
    <p:cSldViewPr snapToGrid="0">
      <p:cViewPr varScale="1">
        <p:scale>
          <a:sx n="96" d="100"/>
          <a:sy n="96" d="100"/>
        </p:scale>
        <p:origin x="528" y="114"/>
      </p:cViewPr>
      <p:guideLst>
        <p:guide orient="horz" pos="936"/>
        <p:guide pos="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6F298-A394-4CE1-A654-FE1BC5C038A1}" type="datetimeFigureOut">
              <a:rPr lang="en-US" smtClean="0"/>
              <a:t>9/3/2024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A1E8-C096-463C-BF8B-4CB4AA05D4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3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044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197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84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67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633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3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34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B977B8-DE59-4919-8FFF-71522113DE5E}"/>
              </a:ext>
            </a:extLst>
          </p:cNvPr>
          <p:cNvSpPr txBox="1">
            <a:spLocks/>
          </p:cNvSpPr>
          <p:nvPr userDrawn="1"/>
        </p:nvSpPr>
        <p:spPr>
          <a:xfrm>
            <a:off x="745599" y="2139455"/>
            <a:ext cx="11065401" cy="2306637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6552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90ECCEC9-725D-49C6-8096-E7021C01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0A29B2-7BDB-4463-94AD-975EDA52D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0647"/>
            <a:ext cx="10515600" cy="3536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4118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8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‹#›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14A6C7D4-AE95-4D81-8EC0-54CC6A9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9654DD-E4D6-4CF3-A9E0-564310B3469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28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9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‹#›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A6228B85-D19C-41D6-9E07-4401B5929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7459766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3E721E-5DF8-412F-928F-E576383D9C0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4367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0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‹#›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9A5C3BB4-FA16-45B8-A9D3-F0D05B986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3281D7-F150-4E0E-A844-F5B1A2E5954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653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‹#›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E603ED-9F8C-429B-B551-4CAC6775A12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Placeholder 10">
            <a:extLst>
              <a:ext uri="{FF2B5EF4-FFF2-40B4-BE49-F238E27FC236}">
                <a16:creationId xmlns:a16="http://schemas.microsoft.com/office/drawing/2014/main" id="{50E7882C-C489-4F9F-B391-DC83482D0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065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r>
              <a:rPr lang="en-US"/>
              <a:t>‹#›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06F0B74D-76F5-49DE-BC1E-07A3933A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274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5FE394F-A334-4167-90DD-5A662FD6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49015A-19E5-4F62-8694-C03378168A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A4DB0FFB-2C34-4B3B-95BB-057D3A83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1B28D7-6742-4F0D-930C-1815724E8AC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69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5F4D61-3B78-4602-9334-55445ABC8156}"/>
              </a:ext>
            </a:extLst>
          </p:cNvPr>
          <p:cNvSpPr/>
          <p:nvPr userDrawn="1"/>
        </p:nvSpPr>
        <p:spPr>
          <a:xfrm>
            <a:off x="838200" y="5486400"/>
            <a:ext cx="114300" cy="716756"/>
          </a:xfrm>
          <a:prstGeom prst="rect">
            <a:avLst/>
          </a:prstGeom>
          <a:solidFill>
            <a:srgbClr val="045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C18E370A-8F4D-4EB3-A70B-459E1D8A59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3" y="684494"/>
            <a:ext cx="2409448" cy="9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3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rgbClr val="0455A4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92AFD-7A9A-40A7-8EAE-A7582B8CF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CD4F-7C42-4FCA-8F1D-86180702860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5953EA-594D-4F23-8B22-847853613CA0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03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71" r:id="rId3"/>
    <p:sldLayoutId id="2147483672" r:id="rId4"/>
    <p:sldLayoutId id="2147483670" r:id="rId5"/>
    <p:sldLayoutId id="2147483664" r:id="rId6"/>
    <p:sldLayoutId id="214748369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baseline="0">
          <a:solidFill>
            <a:srgbClr val="13294B"/>
          </a:solidFill>
          <a:latin typeface="Oswald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6F56C-F511-B343-0E4B-EC62BEC5F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838200" y="-252248"/>
            <a:ext cx="10515600" cy="2522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+mj-ea"/>
                <a:cs typeface="+mj-cs"/>
              </a:rPr>
              <a:t>University senates conference: shared governance in action</a:t>
            </a:r>
            <a:endParaRPr kumimoji="0" lang="en-US" sz="1000" b="0" i="0" u="none" strike="noStrike" kern="1200" cap="all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 pitchFamily="34" charset="0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F1DE2C-D316-45C8-92A5-CADEDE3056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7492" y="2880419"/>
            <a:ext cx="7572213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  <a:t>UNIVERSITY SENATES CONFERENCE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  <a:t>Shared Governance in 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8E6C1B-CFA9-46B7-BB1A-465E20502049}"/>
              </a:ext>
            </a:extLst>
          </p:cNvPr>
          <p:cNvSpPr txBox="1"/>
          <p:nvPr/>
        </p:nvSpPr>
        <p:spPr>
          <a:xfrm>
            <a:off x="1104900" y="5495714"/>
            <a:ext cx="5457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  <a:t>Jeffrey Eric Jenkins, Chair</a:t>
            </a:r>
          </a:p>
          <a:p>
            <a: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  <a:t>September 19, 2024</a:t>
            </a:r>
          </a:p>
        </p:txBody>
      </p:sp>
    </p:spTree>
    <p:extLst>
      <p:ext uri="{BB962C8B-B14F-4D97-AF65-F5344CB8AC3E}">
        <p14:creationId xmlns:p14="http://schemas.microsoft.com/office/powerpoint/2010/main" val="2727117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9C4CA-BF70-116B-5717-ABDF3C7868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9532" y="419725"/>
            <a:ext cx="5256547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" pitchFamily="2" charset="77"/>
                <a:ea typeface="+mn-ea"/>
                <a:cs typeface="+mn-cs"/>
              </a:rPr>
              <a:t>REVISION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F6E32-6803-118B-65B7-1079449C55C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33426" y="1299530"/>
            <a:ext cx="5684152" cy="5420052"/>
          </a:xfrm>
        </p:spPr>
        <p:txBody>
          <a:bodyPr/>
          <a:lstStyle/>
          <a:p>
            <a:pPr marL="342900" marR="0" indent="-3429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19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2022-24: Senate </a:t>
            </a:r>
            <a:r>
              <a:rPr lang="en-US" sz="1900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c</a:t>
            </a:r>
            <a:r>
              <a:rPr lang="en-US" sz="19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ommittees and full senates undertake ST-83 review (including Committees of the Whole discussions)</a:t>
            </a:r>
          </a:p>
          <a:p>
            <a:pPr marL="342900" marR="0" indent="-3429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1900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2024: ST-83 feedback from senates</a:t>
            </a:r>
          </a:p>
          <a:p>
            <a:pPr marL="342900" marR="0" indent="-3429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19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2024</a:t>
            </a:r>
            <a:r>
              <a:rPr lang="en-US" sz="1900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: Revisions based on feedback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1900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2024-25: Suggested statutory </a:t>
            </a:r>
            <a:br>
              <a:rPr lang="en-US" sz="1900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900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revisions </a:t>
            </a:r>
            <a:r>
              <a:rPr lang="en-US" sz="19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to the President for</a:t>
            </a:r>
            <a:br>
              <a:rPr lang="en-US" sz="19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9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transmittal to the Board, with </a:t>
            </a:r>
            <a:br>
              <a:rPr lang="en-US" sz="19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9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final comments from senates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19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The Board of Trustees has final approval </a:t>
            </a:r>
            <a:br>
              <a:rPr lang="en-US" sz="19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9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over revisions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A2924-5D87-90DE-5D22-A2FD227A2DDA}"/>
              </a:ext>
            </a:extLst>
          </p:cNvPr>
          <p:cNvSpPr txBox="1"/>
          <p:nvPr/>
        </p:nvSpPr>
        <p:spPr>
          <a:xfrm>
            <a:off x="10602986" y="6375633"/>
            <a:ext cx="760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003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33796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5F90D18-E7C3-ED94-23CD-93E222081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2122"/>
            <a:ext cx="10515600" cy="9452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Comments and Questions?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90A563-B01D-4A26-3953-6DDA38E48DFB}"/>
              </a:ext>
            </a:extLst>
          </p:cNvPr>
          <p:cNvSpPr txBox="1"/>
          <p:nvPr/>
        </p:nvSpPr>
        <p:spPr>
          <a:xfrm>
            <a:off x="2442482" y="4819650"/>
            <a:ext cx="293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Jeffrey Eric Jenkins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USC Chair   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</a:t>
            </a:r>
            <a:r>
              <a:rPr lang="en-US" sz="1800" cap="none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jej@Illinois.edu</a:t>
            </a:r>
            <a:endParaRPr lang="en-US" sz="1800" cap="none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217.333.1819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404C7-BE54-DF0B-EE0B-28BF113B6858}"/>
              </a:ext>
            </a:extLst>
          </p:cNvPr>
          <p:cNvSpPr txBox="1"/>
          <p:nvPr/>
        </p:nvSpPr>
        <p:spPr>
          <a:xfrm>
            <a:off x="5576207" y="4819650"/>
            <a:ext cx="3524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David Perryn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Administrative Aide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dperryn@uillinois.edu 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217.300.7448</a:t>
            </a:r>
          </a:p>
          <a:p>
            <a:pPr algn="r"/>
            <a:endParaRPr lang="en-US" sz="1800" cap="none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06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294472C3-B71D-9E0B-7CB7-8D13841E5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3848"/>
            <a:ext cx="10515600" cy="13138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USC chair</a:t>
            </a:r>
          </a:p>
        </p:txBody>
      </p:sp>
      <p:pic>
        <p:nvPicPr>
          <p:cNvPr id="16" name="Picture Placeholder 5">
            <a:extLst>
              <a:ext uri="{FF2B5EF4-FFF2-40B4-BE49-F238E27FC236}">
                <a16:creationId xmlns:a16="http://schemas.microsoft.com/office/drawing/2014/main" id="{982EDD84-9F06-EAB8-5BAA-E77799DA5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40" r="45227" b="1739"/>
          <a:stretch/>
        </p:blipFill>
        <p:spPr>
          <a:xfrm>
            <a:off x="1235364" y="1444772"/>
            <a:ext cx="2722512" cy="396845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A0E17A6-4ABC-7139-671E-0F23434C9CB6}"/>
              </a:ext>
            </a:extLst>
          </p:cNvPr>
          <p:cNvSpPr txBox="1">
            <a:spLocks/>
          </p:cNvSpPr>
          <p:nvPr/>
        </p:nvSpPr>
        <p:spPr>
          <a:xfrm>
            <a:off x="4199455" y="1454031"/>
            <a:ext cx="7992545" cy="3959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13294B"/>
                </a:solidFill>
              </a:rPr>
              <a:t>JEFFREY ERIC JENKINS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13294B"/>
                </a:solidFill>
              </a:rPr>
              <a:t>USC Chair (2024-25)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13294B"/>
                </a:solidFill>
              </a:rPr>
              <a:t>Professor and Chair of Theatre Studies  </a:t>
            </a:r>
            <a:br>
              <a:rPr lang="en-US" sz="1800" dirty="0">
                <a:solidFill>
                  <a:srgbClr val="13294B"/>
                </a:solidFill>
              </a:rPr>
            </a:br>
            <a:r>
              <a:rPr lang="en-US" sz="1800" dirty="0">
                <a:solidFill>
                  <a:srgbClr val="13294B"/>
                </a:solidFill>
              </a:rPr>
              <a:t>Director of Graduate Studies in Theatre</a:t>
            </a:r>
          </a:p>
          <a:p>
            <a:pPr marL="0" indent="0">
              <a:lnSpc>
                <a:spcPct val="4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dirty="0">
              <a:solidFill>
                <a:srgbClr val="13294B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13294B"/>
                </a:solidFill>
              </a:rPr>
              <a:t>Ph.D., University of East Anglia (UK)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13294B"/>
                </a:solidFill>
              </a:rPr>
              <a:t>MFA, Carnegie Mellon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13294B"/>
                </a:solidFill>
              </a:rPr>
              <a:t>B.A., San Francisco State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13294B"/>
                </a:solidFill>
              </a:rPr>
              <a:t>Former surgical technician, U.S. Army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13294B"/>
                </a:solidFill>
              </a:rPr>
              <a:t>Two terms as chair of Urbana-Champaign Senate Executive Committee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13294B"/>
                </a:solidFill>
              </a:rPr>
              <a:t>Executive Committee, Discovery Partners Institute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13294B"/>
                </a:solidFill>
              </a:rPr>
              <a:t>Former department head and producer of Illinois Theatre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13294B"/>
                </a:solidFill>
              </a:rPr>
              <a:t>Author and editor of nine history and reference books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13294B"/>
                </a:solidFill>
              </a:rPr>
              <a:t>Advocate for global free expression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13294B"/>
                </a:solidFill>
              </a:rPr>
              <a:t>President of the International Association of Theatre Critics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97AE74F-99F2-5076-D3B5-CCCC5D301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8428" y="4692022"/>
            <a:ext cx="407529" cy="570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F348FB-5856-487A-59F4-C1B75BA1EA0E}"/>
              </a:ext>
            </a:extLst>
          </p:cNvPr>
          <p:cNvSpPr txBox="1"/>
          <p:nvPr/>
        </p:nvSpPr>
        <p:spPr>
          <a:xfrm>
            <a:off x="838200" y="6375633"/>
            <a:ext cx="760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3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99699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8ED6-840D-6E3B-4DFD-50E09A389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Shared governance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74F2E-5881-9F83-E8F3-538FBCE82C3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1471621"/>
            <a:ext cx="6938473" cy="4296133"/>
          </a:xfrm>
        </p:spPr>
        <p:txBody>
          <a:bodyPr/>
          <a:lstStyle/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Faculty and administrative leaders working to achieve common institutional goals.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Senate main locus, but there </a:t>
            </a:r>
            <a:br>
              <a:rPr lang="en-US" sz="2800" dirty="0"/>
            </a:br>
            <a:r>
              <a:rPr lang="en-US" sz="2800" dirty="0"/>
              <a:t>are many venues.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Shared governance service is </a:t>
            </a:r>
            <a:br>
              <a:rPr lang="en-US" sz="2800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voluntary and in addition to </a:t>
            </a:r>
            <a:br>
              <a:rPr lang="en-US" sz="2800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 and teaching work.</a:t>
            </a:r>
          </a:p>
          <a:p>
            <a:pPr marL="457200" indent="-457200">
              <a:lnSpc>
                <a:spcPct val="11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80D66A-5235-2138-789D-2CD10F2C2DE0}"/>
              </a:ext>
            </a:extLst>
          </p:cNvPr>
          <p:cNvSpPr txBox="1"/>
          <p:nvPr/>
        </p:nvSpPr>
        <p:spPr>
          <a:xfrm>
            <a:off x="10602986" y="6375633"/>
            <a:ext cx="760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003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69928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6FB7A5-BCD1-44F1-BD1C-8023E389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779" y="705889"/>
            <a:ext cx="10515600" cy="131384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E8E9EA"/>
                </a:solidFill>
                <a:latin typeface="Oswald" pitchFamily="2" charset="0"/>
              </a:rPr>
              <a:t>University Senates Conference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AB1FA8-21BD-46B1-B21D-CCAB3757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259" y="1717480"/>
            <a:ext cx="1450482" cy="89168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1D1972-7C0A-608B-DEE2-A035C033394F}"/>
              </a:ext>
            </a:extLst>
          </p:cNvPr>
          <p:cNvSpPr txBox="1">
            <a:spLocks/>
          </p:cNvSpPr>
          <p:nvPr/>
        </p:nvSpPr>
        <p:spPr>
          <a:xfrm>
            <a:off x="1195579" y="2019737"/>
            <a:ext cx="9348595" cy="39986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</a:rPr>
              <a:t>Committee of 20 members from our three universities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</a:rPr>
              <a:t>Members proportionally elected for three-year terms by the individual senates</a:t>
            </a:r>
          </a:p>
          <a:p>
            <a:pPr marL="685800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</a:rPr>
              <a:t>Seven (7) from Chicago</a:t>
            </a:r>
          </a:p>
          <a:p>
            <a:pPr marL="685800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</a:rPr>
              <a:t>Three (3) from Springfield</a:t>
            </a:r>
          </a:p>
          <a:p>
            <a:pPr marL="685800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</a:rPr>
              <a:t>Ten (10) from Urbana-Champaign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</a:rPr>
              <a:t>Leadership rotates among the three universities 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</a:rPr>
              <a:t>Executive Committee: Two (2) elected members from each university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USC reviews “</a:t>
            </a:r>
            <a:r>
              <a:rPr lang="en-US" sz="2000" kern="100" dirty="0">
                <a:solidFill>
                  <a:schemeClr val="bg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all matters acted upon by each university senate” (</a:t>
            </a:r>
            <a:r>
              <a:rPr lang="en-US" sz="2000" i="1" kern="100" dirty="0">
                <a:solidFill>
                  <a:schemeClr val="bg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Statutes</a:t>
            </a:r>
            <a:r>
              <a:rPr lang="en-US" sz="2000" kern="100" dirty="0">
                <a:solidFill>
                  <a:schemeClr val="bg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 II.2.b)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E1C82-F593-6F4E-FD15-2B8A32CC625B}"/>
              </a:ext>
            </a:extLst>
          </p:cNvPr>
          <p:cNvSpPr txBox="1"/>
          <p:nvPr/>
        </p:nvSpPr>
        <p:spPr>
          <a:xfrm>
            <a:off x="838200" y="6375633"/>
            <a:ext cx="760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48461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4A776D-7085-1B50-62A6-196C35555E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2788" y="-590309"/>
            <a:ext cx="841479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rgbClr val="13294B"/>
                </a:solidFill>
                <a:latin typeface="Oswald SemiBold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University Senates Conference continued 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6FB7A5-BCD1-44F1-BD1C-8023E3891909}"/>
              </a:ext>
            </a:extLst>
          </p:cNvPr>
          <p:cNvSpPr>
            <a:spLocks/>
          </p:cNvSpPr>
          <p:nvPr/>
        </p:nvSpPr>
        <p:spPr>
          <a:xfrm>
            <a:off x="890779" y="705889"/>
            <a:ext cx="10515600" cy="13138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>
                <a:ln>
                  <a:noFill/>
                </a:ln>
                <a:solidFill>
                  <a:srgbClr val="E8E9EA"/>
                </a:solidFill>
                <a:effectLst/>
                <a:uLnTx/>
                <a:uFillTx/>
                <a:latin typeface="Oswald" pitchFamily="2" charset="0"/>
                <a:ea typeface="+mj-ea"/>
                <a:cs typeface="+mj-cs"/>
              </a:rPr>
              <a:t>University Senates Conference</a:t>
            </a:r>
            <a:endParaRPr kumimoji="0" lang="en-US" sz="4800" b="0" i="0" u="none" strike="noStrike" kern="1200" cap="all" spc="0" normalizeH="0" baseline="0" noProof="0" dirty="0">
              <a:ln>
                <a:noFill/>
              </a:ln>
              <a:solidFill>
                <a:srgbClr val="E8E9EA"/>
              </a:solidFill>
              <a:effectLst/>
              <a:uLnTx/>
              <a:uFillTx/>
              <a:latin typeface="Oswald SemiBold" pitchFamily="2" charset="0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AB1FA8-21BD-46B1-B21D-CCAB3757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259" y="1717480"/>
            <a:ext cx="1450482" cy="89168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1D1972-7C0A-608B-DEE2-A035C033394F}"/>
              </a:ext>
            </a:extLst>
          </p:cNvPr>
          <p:cNvSpPr txBox="1">
            <a:spLocks/>
          </p:cNvSpPr>
          <p:nvPr/>
        </p:nvSpPr>
        <p:spPr>
          <a:xfrm>
            <a:off x="1195579" y="2019737"/>
            <a:ext cx="9348595" cy="39986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</a:rPr>
              <a:t>USC works to promote agreement or consistency when differences arise from actions of the senates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</a:rPr>
              <a:t>Assist the senates in communication with one another, with system, and university administrative officials, and with the Board of Trustees through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the President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</a:rPr>
              <a:t>“Special concern of the conference executive committee to aid in maintaining harmonious relations among such officers and the units of the University of Illinois System.” (</a:t>
            </a:r>
            <a:r>
              <a:rPr lang="en-US" sz="2000" i="1" dirty="0">
                <a:solidFill>
                  <a:schemeClr val="bg1"/>
                </a:solidFill>
              </a:rPr>
              <a:t>Statutes</a:t>
            </a:r>
            <a:r>
              <a:rPr lang="en-US" sz="2000" dirty="0">
                <a:solidFill>
                  <a:schemeClr val="bg1"/>
                </a:solidFill>
              </a:rPr>
              <a:t> II.2.c)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</a:rPr>
              <a:t>Frequent consultation with University of Illinois System officials on topics affecting the system as a whole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D85439-546A-2F94-1147-9514E91EE83B}"/>
              </a:ext>
            </a:extLst>
          </p:cNvPr>
          <p:cNvSpPr txBox="1"/>
          <p:nvPr/>
        </p:nvSpPr>
        <p:spPr>
          <a:xfrm>
            <a:off x="838200" y="6375633"/>
            <a:ext cx="760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302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1A7DF1-D20A-FE82-ACF2-3F83B5D695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40780" y="-590309"/>
            <a:ext cx="841479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University Senates Conference continued 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6FB7A5-BCD1-44F1-BD1C-8023E3891909}"/>
              </a:ext>
            </a:extLst>
          </p:cNvPr>
          <p:cNvSpPr>
            <a:spLocks/>
          </p:cNvSpPr>
          <p:nvPr/>
        </p:nvSpPr>
        <p:spPr>
          <a:xfrm>
            <a:off x="890779" y="705889"/>
            <a:ext cx="10515600" cy="13138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srgbClr val="E8E9EA"/>
                </a:solidFill>
                <a:effectLst/>
                <a:uLnTx/>
                <a:uFillTx/>
                <a:latin typeface="Oswald" pitchFamily="2" charset="0"/>
                <a:ea typeface="+mj-ea"/>
                <a:cs typeface="+mj-cs"/>
              </a:rPr>
              <a:t>University Senates Conference</a:t>
            </a:r>
            <a:endParaRPr kumimoji="0" lang="en-US" sz="4800" b="0" i="0" u="none" strike="noStrike" kern="1200" cap="all" spc="0" normalizeH="0" baseline="0" noProof="0" dirty="0">
              <a:ln>
                <a:noFill/>
              </a:ln>
              <a:solidFill>
                <a:srgbClr val="E8E9EA"/>
              </a:solidFill>
              <a:effectLst/>
              <a:uLnTx/>
              <a:uFillTx/>
              <a:latin typeface="Oswald SemiBold" pitchFamily="2" charset="0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AB1FA8-21BD-46B1-B21D-CCAB3757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259" y="1717480"/>
            <a:ext cx="1450482" cy="89168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1D1972-7C0A-608B-DEE2-A035C033394F}"/>
              </a:ext>
            </a:extLst>
          </p:cNvPr>
          <p:cNvSpPr txBox="1">
            <a:spLocks/>
          </p:cNvSpPr>
          <p:nvPr/>
        </p:nvSpPr>
        <p:spPr>
          <a:xfrm>
            <a:off x="1195579" y="2019737"/>
            <a:ext cx="9348595" cy="39986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USC values our engagement with University of Illinois System leadership and, through the Office of the President, with the Board of Trustees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As leaders in research and the classroom, we have perspectives that may be of special value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Highest-ranking faculty group engaged in shared governance at U of I System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We are an advisory resource ready, willing, and able to consult and provide faculty input on all manner of issues facing the system and its entities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Statutory Revisions: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Statutes are a living document that provide organizational structure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Board of Trustees directed a statutory review to move with the times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54F503-90AC-36C9-5C22-5FA3AA0E6DA4}"/>
              </a:ext>
            </a:extLst>
          </p:cNvPr>
          <p:cNvSpPr txBox="1"/>
          <p:nvPr/>
        </p:nvSpPr>
        <p:spPr>
          <a:xfrm>
            <a:off x="838200" y="6375633"/>
            <a:ext cx="760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99809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6FB7A5-BCD1-44F1-BD1C-8023E389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779" y="2877589"/>
            <a:ext cx="10515600" cy="131384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E8E9EA"/>
                </a:solidFill>
                <a:latin typeface="Oswald" pitchFamily="2" charset="0"/>
              </a:rPr>
              <a:t>Past and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120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523258-10A3-C888-122B-5F844D710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3848"/>
            <a:ext cx="6938473" cy="13138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Statutes revisions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F6E32-6803-118B-65B7-1079449C55C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19532" y="1400929"/>
            <a:ext cx="5521877" cy="4852788"/>
          </a:xfrm>
        </p:spPr>
        <p:txBody>
          <a:bodyPr/>
          <a:lstStyle/>
          <a:p>
            <a:pPr marL="342900" marR="0" indent="-34290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2012: Board of Trustees initiated a review and overhaul of the Statutes</a:t>
            </a:r>
          </a:p>
          <a:p>
            <a:pPr marL="342900" marR="0" indent="-34290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2013: Draft of revisions prepared</a:t>
            </a:r>
          </a:p>
          <a:p>
            <a:pPr marL="342900" marR="0" indent="-34290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2014-15</a:t>
            </a:r>
            <a:r>
              <a:rPr lang="en-US" sz="2000" kern="10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:</a:t>
            </a:r>
            <a:r>
              <a:rPr lang="en-US" sz="20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 Divided into two parts for ease of review (ST-77 and ST-83)</a:t>
            </a:r>
          </a:p>
          <a:p>
            <a:pPr marL="342900" marR="0" indent="-34290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2020: ST-77, which addressed the relationships between and among the System and Universities (</a:t>
            </a:r>
            <a:r>
              <a:rPr lang="en-US" sz="2000" kern="100" dirty="0" err="1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BoT</a:t>
            </a:r>
            <a:r>
              <a:rPr lang="en-US" sz="20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 approved)</a:t>
            </a:r>
          </a:p>
          <a:p>
            <a:pPr marL="342900" marR="0" indent="-34290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chemeClr val="tx1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2021: ST-83, submitted to senates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000" kern="100" dirty="0">
              <a:solidFill>
                <a:schemeClr val="tx1"/>
              </a:solidFill>
              <a:effectLst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kern="100" dirty="0">
              <a:solidFill>
                <a:schemeClr val="tx1"/>
              </a:solidFill>
              <a:effectLst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000" dirty="0">
              <a:solidFill>
                <a:srgbClr val="00336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4DBEFD-CB84-0969-83FB-42D9D6705670}"/>
              </a:ext>
            </a:extLst>
          </p:cNvPr>
          <p:cNvSpPr txBox="1"/>
          <p:nvPr/>
        </p:nvSpPr>
        <p:spPr>
          <a:xfrm>
            <a:off x="719532" y="419725"/>
            <a:ext cx="5256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13294B"/>
                </a:solidFill>
                <a:latin typeface="Oswald" pitchFamily="2" charset="77"/>
              </a:rPr>
              <a:t>REVISION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539F7D-C04D-6349-B455-833D2D5C219A}"/>
              </a:ext>
            </a:extLst>
          </p:cNvPr>
          <p:cNvSpPr txBox="1"/>
          <p:nvPr/>
        </p:nvSpPr>
        <p:spPr>
          <a:xfrm>
            <a:off x="10602986" y="6375633"/>
            <a:ext cx="760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003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876462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6FB7A5-BCD1-44F1-BD1C-8023E389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779" y="2877589"/>
            <a:ext cx="10515600" cy="131384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E8E9EA"/>
                </a:solidFill>
                <a:latin typeface="Oswald" pitchFamily="2" charset="0"/>
              </a:rPr>
              <a:t>What’s next?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622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3371CF0AE884FA3CFA8ECBA86DC97" ma:contentTypeVersion="2" ma:contentTypeDescription="Create a new document." ma:contentTypeScope="" ma:versionID="85174b38de3c4f0982a20c61c982e22d">
  <xsd:schema xmlns:xsd="http://www.w3.org/2001/XMLSchema" xmlns:xs="http://www.w3.org/2001/XMLSchema" xmlns:p="http://schemas.microsoft.com/office/2006/metadata/properties" xmlns:ns3="1a829a0c-9641-4374-8d38-adbe0028bfe2" targetNamespace="http://schemas.microsoft.com/office/2006/metadata/properties" ma:root="true" ma:fieldsID="ba500a4f07786b2db34b1153211ad9b2" ns3:_="">
    <xsd:import namespace="1a829a0c-9641-4374-8d38-adbe0028bf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29a0c-9641-4374-8d38-adbe0028bf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5B062D1-1817-40C6-935B-64CF43EB75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939B39-AE06-4702-B7FA-29D270E3DF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29a0c-9641-4374-8d38-adbe0028bf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3AABBF-436C-48D6-8ED7-3457F016BC7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a829a0c-9641-4374-8d38-adbe0028bfe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14155</TotalTime>
  <Words>637</Words>
  <Application>Microsoft Office PowerPoint</Application>
  <PresentationFormat>Widescreen</PresentationFormat>
  <Paragraphs>88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Lato</vt:lpstr>
      <vt:lpstr>Oswald SemiBold</vt:lpstr>
      <vt:lpstr>Lato Black</vt:lpstr>
      <vt:lpstr>Oswald</vt:lpstr>
      <vt:lpstr>Office Theme</vt:lpstr>
      <vt:lpstr>2_Custom Design</vt:lpstr>
      <vt:lpstr>UNIVERSITY SENATES CONFERENCE Shared Governance in Action</vt:lpstr>
      <vt:lpstr>USC chair</vt:lpstr>
      <vt:lpstr>Shared governance</vt:lpstr>
      <vt:lpstr>University Senates Conference</vt:lpstr>
      <vt:lpstr>University Senates Conference continued 2</vt:lpstr>
      <vt:lpstr>University Senates Conference continued 3</vt:lpstr>
      <vt:lpstr>Past and future</vt:lpstr>
      <vt:lpstr>Statutes revisions</vt:lpstr>
      <vt:lpstr>What’s next?</vt:lpstr>
      <vt:lpstr>REVISION PROCESS</vt:lpstr>
      <vt:lpstr>Comments and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System Powerpoint Template</dc:subject>
  <dc:creator>Martin, Steven Dee</dc:creator>
  <cp:lastModifiedBy>Todd, Marla Jo</cp:lastModifiedBy>
  <cp:revision>168</cp:revision>
  <dcterms:created xsi:type="dcterms:W3CDTF">2021-03-01T19:31:35Z</dcterms:created>
  <dcterms:modified xsi:type="dcterms:W3CDTF">2024-09-03T18:32:26Z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0x01010043D3371CF0AE884FA3CFA8ECBA86DC97</vt:lpwstr>
  </property>
</Properties>
</file>