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673" r:id="rId3"/>
    <p:sldMasterId id="2147483685" r:id="rId4"/>
  </p:sldMasterIdLst>
  <p:notesMasterIdLst>
    <p:notesMasterId r:id="rId18"/>
  </p:notesMasterIdLst>
  <p:sldIdLst>
    <p:sldId id="257" r:id="rId5"/>
    <p:sldId id="259" r:id="rId6"/>
    <p:sldId id="258" r:id="rId7"/>
    <p:sldId id="784" r:id="rId8"/>
    <p:sldId id="264" r:id="rId9"/>
    <p:sldId id="318" r:id="rId10"/>
    <p:sldId id="823" r:id="rId11"/>
    <p:sldId id="321" r:id="rId12"/>
    <p:sldId id="316" r:id="rId13"/>
    <p:sldId id="299" r:id="rId14"/>
    <p:sldId id="309" r:id="rId15"/>
    <p:sldId id="296" r:id="rId16"/>
    <p:sldId id="260" r:id="rId17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449" autoAdjust="0"/>
  </p:normalViewPr>
  <p:slideViewPr>
    <p:cSldViewPr snapToGrid="0">
      <p:cViewPr varScale="1">
        <p:scale>
          <a:sx n="83" d="100"/>
          <a:sy n="83" d="100"/>
        </p:scale>
        <p:origin x="108" y="3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8.3333333333333329E-2"/>
          <c:w val="0.53888888888888886"/>
          <c:h val="0.89814814814814814"/>
        </c:manualLayout>
      </c:layout>
      <c:pieChart>
        <c:varyColors val="1"/>
        <c:ser>
          <c:idx val="0"/>
          <c:order val="0"/>
          <c:tx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State Fringe Benefits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A9-4C75-8517-6F9622552344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A9-4C75-8517-6F9622552344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A9-4C75-8517-6F962255234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A9-4C75-8517-6F962255234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A9-4C75-8517-6F9622552344}"/>
                </c:ext>
              </c:extLst>
            </c:dLbl>
            <c:dLbl>
              <c:idx val="1"/>
              <c:layout>
                <c:manualLayout>
                  <c:x val="0.10248592803389715"/>
                  <c:y val="-3.85699695692052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A9-4C75-8517-6F9622552344}"/>
                </c:ext>
              </c:extLst>
            </c:dLbl>
            <c:dLbl>
              <c:idx val="2"/>
              <c:layout>
                <c:manualLayout>
                  <c:x val="-3.140697794587171E-2"/>
                  <c:y val="-0.101934919575756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A9-4C75-8517-6F962255234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AA9-4C75-8517-6F9622552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State Fringe Benefits</c:v>
                </c:pt>
              </c:strCache>
            </c:strRef>
          </c:cat>
          <c:val>
            <c:numRef>
              <c:f>Sheet1!$H$2:$H$5</c:f>
              <c:numCache>
                <c:formatCode>"$"#,##0.0_);[Red]\("$"#,##0.0\)</c:formatCode>
                <c:ptCount val="4"/>
                <c:pt idx="0">
                  <c:v>2809.9050000000002</c:v>
                </c:pt>
                <c:pt idx="1">
                  <c:v>1271.921</c:v>
                </c:pt>
                <c:pt idx="2">
                  <c:v>2841.297</c:v>
                </c:pt>
                <c:pt idx="3">
                  <c:v>1367.539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A9-4C75-8517-6F962255234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40740740740899"/>
          <c:y val="0.15152576368830201"/>
          <c:w val="0.71450617283950602"/>
          <c:h val="0.694142439962501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CC-436A-8F92-A42839BA68E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CC-436A-8F92-A42839BA68E5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CC-436A-8F92-A42839BA68E5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CC-436A-8F92-A42839BA68E5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CC-436A-8F92-A42839BA68E5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CC-436A-8F92-A42839BA68E5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ECC-436A-8F92-A42839BA68E5}"/>
              </c:ext>
            </c:extLst>
          </c:dPt>
          <c:dPt>
            <c:idx val="7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ECC-436A-8F92-A42839BA68E5}"/>
              </c:ext>
            </c:extLst>
          </c:dPt>
          <c:dLbls>
            <c:dLbl>
              <c:idx val="0"/>
              <c:layout>
                <c:manualLayout>
                  <c:x val="-5.5825852318339406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900935079306973"/>
                      <c:h val="0.231133782854853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ECC-436A-8F92-A42839BA68E5}"/>
                </c:ext>
              </c:extLst>
            </c:dLbl>
            <c:dLbl>
              <c:idx val="1"/>
              <c:layout>
                <c:manualLayout>
                  <c:x val="2.0038975199521396E-3"/>
                  <c:y val="-0.149027340488504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CC-436A-8F92-A42839BA68E5}"/>
                </c:ext>
              </c:extLst>
            </c:dLbl>
            <c:dLbl>
              <c:idx val="2"/>
              <c:layout>
                <c:manualLayout>
                  <c:x val="9.6006062215067023E-2"/>
                  <c:y val="-9.188167316890261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80926247584086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ECC-436A-8F92-A42839BA68E5}"/>
                </c:ext>
              </c:extLst>
            </c:dLbl>
            <c:dLbl>
              <c:idx val="3"/>
              <c:layout>
                <c:manualLayout>
                  <c:x val="0.28332445141180046"/>
                  <c:y val="-1.683848096492261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63582891038736"/>
                      <c:h val="0.119964172312805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ECC-436A-8F92-A42839BA68E5}"/>
                </c:ext>
              </c:extLst>
            </c:dLbl>
            <c:dLbl>
              <c:idx val="4"/>
              <c:layout>
                <c:manualLayout>
                  <c:x val="9.8300828496248549E-2"/>
                  <c:y val="6.06845011985350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15063431250644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ECC-436A-8F92-A42839BA68E5}"/>
                </c:ext>
              </c:extLst>
            </c:dLbl>
            <c:dLbl>
              <c:idx val="5"/>
              <c:layout>
                <c:manualLayout>
                  <c:x val="-9.256743479499642E-2"/>
                  <c:y val="-7.91821538486017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CC-436A-8F92-A42839BA68E5}"/>
                </c:ext>
              </c:extLst>
            </c:dLbl>
            <c:dLbl>
              <c:idx val="6"/>
              <c:layout>
                <c:manualLayout>
                  <c:x val="-1.3430606972057424E-2"/>
                  <c:y val="-0.115963209000748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CC-436A-8F92-A42839BA68E5}"/>
                </c:ext>
              </c:extLst>
            </c:dLbl>
            <c:dLbl>
              <c:idx val="7"/>
              <c:layout>
                <c:manualLayout>
                  <c:x val="3.40112417436386E-2"/>
                  <c:y val="7.099906380821400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CC-436A-8F92-A42839BA6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State Appropriations</c:v>
                </c:pt>
                <c:pt idx="1">
                  <c:v>Income Fund</c:v>
                </c:pt>
                <c:pt idx="2">
                  <c:v>Institutional Funds</c:v>
                </c:pt>
                <c:pt idx="3">
                  <c:v>Sponsored Programs</c:v>
                </c:pt>
                <c:pt idx="4">
                  <c:v>Gifts/Endowment Income</c:v>
                </c:pt>
                <c:pt idx="5">
                  <c:v>Other</c:v>
                </c:pt>
                <c:pt idx="6">
                  <c:v>Hospital/MSP</c:v>
                </c:pt>
                <c:pt idx="7">
                  <c:v>Auxilary Ent.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0.10419820650304783</c:v>
                </c:pt>
                <c:pt idx="1">
                  <c:v>0.22286445004660468</c:v>
                </c:pt>
                <c:pt idx="2">
                  <c:v>8.4642869988009739E-2</c:v>
                </c:pt>
                <c:pt idx="3">
                  <c:v>0.15584744052647917</c:v>
                </c:pt>
                <c:pt idx="4">
                  <c:v>4.4326382761074735E-2</c:v>
                </c:pt>
                <c:pt idx="5">
                  <c:v>1.052848548263551E-2</c:v>
                </c:pt>
                <c:pt idx="6">
                  <c:v>0.2277935839071471</c:v>
                </c:pt>
                <c:pt idx="7">
                  <c:v>0.14979858078500125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ECC-436A-8F92-A42839BA6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9777853691751316"/>
                  <c:y val="3.85406869919965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4.7074900742998201E-2"/>
                  <c:y val="-9.3941352208418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5360267072487777"/>
                  <c:y val="-0.19486207172804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dLbl>
              <c:idx val="3"/>
              <c:layout>
                <c:manualLayout>
                  <c:x val="1.1538062752416936E-2"/>
                  <c:y val="1.66279218540260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00766040842852"/>
                      <c:h val="0.10576845926481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338-4D94-9CFB-C88A646F16D2}"/>
                </c:ext>
              </c:extLst>
            </c:dLbl>
            <c:dLbl>
              <c:idx val="4"/>
              <c:layout>
                <c:manualLayout>
                  <c:x val="0.12799576854824779"/>
                  <c:y val="1.491783714311942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latin typeface="+mn-lt"/>
                      </a:defRPr>
                    </a:pPr>
                    <a:fld id="{35E9EB81-0924-486E-9023-9A5A5BF6C2C2}" type="CATEGORYNAME">
                      <a:rPr lang="en-US" dirty="0"/>
                      <a:pPr>
                        <a:defRPr sz="1600" b="1">
                          <a:latin typeface="+mn-lt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E9B01074-8C56-4B74-B38F-E402F5502673}" type="VALU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 sz="1600" b="1">
                          <a:latin typeface="+mn-lt"/>
                        </a:defRPr>
                      </a:pPr>
                      <a:t>[VALUE]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836227476295742"/>
                      <c:h val="0.116882473827373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338-4D94-9CFB-C88A646F16D2}"/>
                </c:ext>
              </c:extLst>
            </c:dLbl>
            <c:dLbl>
              <c:idx val="5"/>
              <c:layout>
                <c:manualLayout>
                  <c:x val="0.28564845777055592"/>
                  <c:y val="-1.3183332814300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2234795612409"/>
                      <c:h val="0.14330395606905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  <c:pt idx="3">
                  <c:v>Hospital</c:v>
                </c:pt>
                <c:pt idx="4">
                  <c:v>System Office + System Wide Programs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0.44400000000000001</c:v>
                </c:pt>
                <c:pt idx="1">
                  <c:v>1.6E-2</c:v>
                </c:pt>
                <c:pt idx="2">
                  <c:v>0.312</c:v>
                </c:pt>
                <c:pt idx="3">
                  <c:v>0.184</c:v>
                </c:pt>
                <c:pt idx="4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5359851323700117"/>
                  <c:y val="-0.10432126062719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1.9570699839966479E-2"/>
                  <c:y val="1.0849034079702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>
                      <a:solidFill>
                        <a:schemeClr val="tx1"/>
                      </a:solidFill>
                      <a:effectLst/>
                      <a:latin typeface="+mn-lt"/>
                      <a:ea typeface="Cambria" panose="020405030504060302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3573937729998367"/>
                  <c:y val="7.89092900053697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bg1"/>
                    </a:solidFill>
                    <a:effectLst/>
                    <a:latin typeface="+mn-lt"/>
                    <a:ea typeface="Cambria" panose="020405030504060302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0.63200000000000001</c:v>
                </c:pt>
                <c:pt idx="1">
                  <c:v>2.4E-2</c:v>
                </c:pt>
                <c:pt idx="2">
                  <c:v>0.34399999999999997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0FAAC-54BA-427C-9C42-0D2418EC77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B929B-55C8-4FA1-8815-16FA7641AADF}">
      <dgm:prSet custT="1"/>
      <dgm:spPr/>
      <dgm:t>
        <a:bodyPr/>
        <a:lstStyle/>
        <a:p>
          <a:r>
            <a:rPr lang="en-US" sz="3200" b="1" dirty="0"/>
            <a:t>Consolidation of Budgets Developed by Individual Colleges and Units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DDDC08C-FBF3-4B15-9528-D2D0F86419D5}" type="parTrans" cxnId="{3ABBC784-3A5F-47D1-B49C-C0BB4057DF03}">
      <dgm:prSet/>
      <dgm:spPr/>
      <dgm:t>
        <a:bodyPr/>
        <a:lstStyle/>
        <a:p>
          <a:endParaRPr lang="en-US"/>
        </a:p>
      </dgm:t>
    </dgm:pt>
    <dgm:pt modelId="{34CD1ED4-59E8-4180-903E-4485D66431E5}" type="sibTrans" cxnId="{3ABBC784-3A5F-47D1-B49C-C0BB4057DF03}">
      <dgm:prSet/>
      <dgm:spPr/>
      <dgm:t>
        <a:bodyPr/>
        <a:lstStyle/>
        <a:p>
          <a:endParaRPr lang="en-US"/>
        </a:p>
      </dgm:t>
    </dgm:pt>
    <dgm:pt modelId="{D728A595-1358-45C2-ADCB-6982F985B694}">
      <dgm:prSet custT="1"/>
      <dgm:spPr/>
      <dgm:t>
        <a:bodyPr/>
        <a:lstStyle/>
        <a:p>
          <a:r>
            <a:rPr lang="en-US" sz="3200" b="1" dirty="0"/>
            <a:t>Follows Legislative Audit Guidelines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826E4CF-248E-48E9-8401-B4A585361C30}" type="parTrans" cxnId="{CCA4F8DF-8C79-4EC8-AD1A-C1A21711EBF4}">
      <dgm:prSet/>
      <dgm:spPr/>
      <dgm:t>
        <a:bodyPr/>
        <a:lstStyle/>
        <a:p>
          <a:endParaRPr lang="en-US"/>
        </a:p>
      </dgm:t>
    </dgm:pt>
    <dgm:pt modelId="{15A787CA-A0D8-4F85-989C-CF6304CE4EA7}" type="sibTrans" cxnId="{CCA4F8DF-8C79-4EC8-AD1A-C1A21711EBF4}">
      <dgm:prSet/>
      <dgm:spPr/>
      <dgm:t>
        <a:bodyPr/>
        <a:lstStyle/>
        <a:p>
          <a:endParaRPr lang="en-US"/>
        </a:p>
      </dgm:t>
    </dgm:pt>
    <dgm:pt modelId="{0190F80F-3958-46F8-8117-8FA4F5FA5787}" type="pres">
      <dgm:prSet presAssocID="{8940FAAC-54BA-427C-9C42-0D2418EC77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6DF697-9C73-4437-9850-F601DF663114}" type="pres">
      <dgm:prSet presAssocID="{739B929B-55C8-4FA1-8815-16FA7641AADF}" presName="hierRoot1" presStyleCnt="0"/>
      <dgm:spPr/>
    </dgm:pt>
    <dgm:pt modelId="{F8AC9FBE-37BC-453A-B38C-13CFAF086AC6}" type="pres">
      <dgm:prSet presAssocID="{739B929B-55C8-4FA1-8815-16FA7641AADF}" presName="composite" presStyleCnt="0"/>
      <dgm:spPr/>
    </dgm:pt>
    <dgm:pt modelId="{56F1FE05-50D3-4E87-B6F8-D5305893135E}" type="pres">
      <dgm:prSet presAssocID="{739B929B-55C8-4FA1-8815-16FA7641AADF}" presName="background" presStyleLbl="node0" presStyleIdx="0" presStyleCnt="2"/>
      <dgm:spPr/>
    </dgm:pt>
    <dgm:pt modelId="{E9B15574-645F-4595-B273-C3C9E4EFA5C5}" type="pres">
      <dgm:prSet presAssocID="{739B929B-55C8-4FA1-8815-16FA7641AADF}" presName="text" presStyleLbl="fgAcc0" presStyleIdx="0" presStyleCnt="2">
        <dgm:presLayoutVars>
          <dgm:chPref val="3"/>
        </dgm:presLayoutVars>
      </dgm:prSet>
      <dgm:spPr/>
    </dgm:pt>
    <dgm:pt modelId="{65DB1851-BDC9-4CEA-8B47-6C471845046A}" type="pres">
      <dgm:prSet presAssocID="{739B929B-55C8-4FA1-8815-16FA7641AADF}" presName="hierChild2" presStyleCnt="0"/>
      <dgm:spPr/>
    </dgm:pt>
    <dgm:pt modelId="{B682BDA5-CB07-4186-87AF-9407335B2113}" type="pres">
      <dgm:prSet presAssocID="{D728A595-1358-45C2-ADCB-6982F985B694}" presName="hierRoot1" presStyleCnt="0"/>
      <dgm:spPr/>
    </dgm:pt>
    <dgm:pt modelId="{825F85DF-E954-489E-A785-B5EF632DD4D7}" type="pres">
      <dgm:prSet presAssocID="{D728A595-1358-45C2-ADCB-6982F985B694}" presName="composite" presStyleCnt="0"/>
      <dgm:spPr/>
    </dgm:pt>
    <dgm:pt modelId="{FFA1081F-81AA-4F8F-BD76-68DA4B3ABCC6}" type="pres">
      <dgm:prSet presAssocID="{D728A595-1358-45C2-ADCB-6982F985B694}" presName="background" presStyleLbl="node0" presStyleIdx="1" presStyleCnt="2"/>
      <dgm:spPr/>
    </dgm:pt>
    <dgm:pt modelId="{19A25EA0-07A7-40EC-8613-C20ADDB08FDE}" type="pres">
      <dgm:prSet presAssocID="{D728A595-1358-45C2-ADCB-6982F985B694}" presName="text" presStyleLbl="fgAcc0" presStyleIdx="1" presStyleCnt="2">
        <dgm:presLayoutVars>
          <dgm:chPref val="3"/>
        </dgm:presLayoutVars>
      </dgm:prSet>
      <dgm:spPr/>
    </dgm:pt>
    <dgm:pt modelId="{A94CF88C-2FBE-4020-884E-6A5E3A87A764}" type="pres">
      <dgm:prSet presAssocID="{D728A595-1358-45C2-ADCB-6982F985B694}" presName="hierChild2" presStyleCnt="0"/>
      <dgm:spPr/>
    </dgm:pt>
  </dgm:ptLst>
  <dgm:cxnLst>
    <dgm:cxn modelId="{495A8E61-4258-4BB6-932F-8B1C6C9FB9FC}" type="presOf" srcId="{739B929B-55C8-4FA1-8815-16FA7641AADF}" destId="{E9B15574-645F-4595-B273-C3C9E4EFA5C5}" srcOrd="0" destOrd="0" presId="urn:microsoft.com/office/officeart/2005/8/layout/hierarchy1"/>
    <dgm:cxn modelId="{E791D345-8249-45CD-9583-021D351871C1}" type="presOf" srcId="{8940FAAC-54BA-427C-9C42-0D2418EC7731}" destId="{0190F80F-3958-46F8-8117-8FA4F5FA5787}" srcOrd="0" destOrd="0" presId="urn:microsoft.com/office/officeart/2005/8/layout/hierarchy1"/>
    <dgm:cxn modelId="{48F60852-648D-42A7-BD36-D74038AF9AD4}" type="presOf" srcId="{D728A595-1358-45C2-ADCB-6982F985B694}" destId="{19A25EA0-07A7-40EC-8613-C20ADDB08FDE}" srcOrd="0" destOrd="0" presId="urn:microsoft.com/office/officeart/2005/8/layout/hierarchy1"/>
    <dgm:cxn modelId="{3ABBC784-3A5F-47D1-B49C-C0BB4057DF03}" srcId="{8940FAAC-54BA-427C-9C42-0D2418EC7731}" destId="{739B929B-55C8-4FA1-8815-16FA7641AADF}" srcOrd="0" destOrd="0" parTransId="{1DDDC08C-FBF3-4B15-9528-D2D0F86419D5}" sibTransId="{34CD1ED4-59E8-4180-903E-4485D66431E5}"/>
    <dgm:cxn modelId="{CCA4F8DF-8C79-4EC8-AD1A-C1A21711EBF4}" srcId="{8940FAAC-54BA-427C-9C42-0D2418EC7731}" destId="{D728A595-1358-45C2-ADCB-6982F985B694}" srcOrd="1" destOrd="0" parTransId="{1826E4CF-248E-48E9-8401-B4A585361C30}" sibTransId="{15A787CA-A0D8-4F85-989C-CF6304CE4EA7}"/>
    <dgm:cxn modelId="{8E05B221-1052-4F35-B1B9-55171FD950AD}" type="presParOf" srcId="{0190F80F-3958-46F8-8117-8FA4F5FA5787}" destId="{3F6DF697-9C73-4437-9850-F601DF663114}" srcOrd="0" destOrd="0" presId="urn:microsoft.com/office/officeart/2005/8/layout/hierarchy1"/>
    <dgm:cxn modelId="{D28E9CEC-10F2-4DB2-9019-B9CB8B75F12A}" type="presParOf" srcId="{3F6DF697-9C73-4437-9850-F601DF663114}" destId="{F8AC9FBE-37BC-453A-B38C-13CFAF086AC6}" srcOrd="0" destOrd="0" presId="urn:microsoft.com/office/officeart/2005/8/layout/hierarchy1"/>
    <dgm:cxn modelId="{6ACB280F-6614-48E6-B818-EE688B6FA540}" type="presParOf" srcId="{F8AC9FBE-37BC-453A-B38C-13CFAF086AC6}" destId="{56F1FE05-50D3-4E87-B6F8-D5305893135E}" srcOrd="0" destOrd="0" presId="urn:microsoft.com/office/officeart/2005/8/layout/hierarchy1"/>
    <dgm:cxn modelId="{89A4151C-C817-4BE7-8877-60DD55686712}" type="presParOf" srcId="{F8AC9FBE-37BC-453A-B38C-13CFAF086AC6}" destId="{E9B15574-645F-4595-B273-C3C9E4EFA5C5}" srcOrd="1" destOrd="0" presId="urn:microsoft.com/office/officeart/2005/8/layout/hierarchy1"/>
    <dgm:cxn modelId="{44D21C67-3102-46E6-96EB-411AFB51C406}" type="presParOf" srcId="{3F6DF697-9C73-4437-9850-F601DF663114}" destId="{65DB1851-BDC9-4CEA-8B47-6C471845046A}" srcOrd="1" destOrd="0" presId="urn:microsoft.com/office/officeart/2005/8/layout/hierarchy1"/>
    <dgm:cxn modelId="{475B4051-EB06-40F7-BCD8-50E3854A6EF0}" type="presParOf" srcId="{0190F80F-3958-46F8-8117-8FA4F5FA5787}" destId="{B682BDA5-CB07-4186-87AF-9407335B2113}" srcOrd="1" destOrd="0" presId="urn:microsoft.com/office/officeart/2005/8/layout/hierarchy1"/>
    <dgm:cxn modelId="{7A9D7CED-4D95-4DA7-8A84-1CA5F64F7CD9}" type="presParOf" srcId="{B682BDA5-CB07-4186-87AF-9407335B2113}" destId="{825F85DF-E954-489E-A785-B5EF632DD4D7}" srcOrd="0" destOrd="0" presId="urn:microsoft.com/office/officeart/2005/8/layout/hierarchy1"/>
    <dgm:cxn modelId="{8C801DE3-DA3F-4602-8BFB-DCCCAD183F2C}" type="presParOf" srcId="{825F85DF-E954-489E-A785-B5EF632DD4D7}" destId="{FFA1081F-81AA-4F8F-BD76-68DA4B3ABCC6}" srcOrd="0" destOrd="0" presId="urn:microsoft.com/office/officeart/2005/8/layout/hierarchy1"/>
    <dgm:cxn modelId="{03634A21-073E-4432-B5FC-637ED60019A6}" type="presParOf" srcId="{825F85DF-E954-489E-A785-B5EF632DD4D7}" destId="{19A25EA0-07A7-40EC-8613-C20ADDB08FDE}" srcOrd="1" destOrd="0" presId="urn:microsoft.com/office/officeart/2005/8/layout/hierarchy1"/>
    <dgm:cxn modelId="{9E1EABAD-BA6F-483E-8169-CE41067BB15D}" type="presParOf" srcId="{B682BDA5-CB07-4186-87AF-9407335B2113}" destId="{A94CF88C-2FBE-4020-884E-6A5E3A87A7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800" b="1" u="none" dirty="0"/>
            <a:t>Total Budget </a:t>
          </a:r>
          <a:r>
            <a:rPr lang="en-US" sz="2800" b="1" u="sng" dirty="0"/>
            <a:t>Including</a:t>
          </a:r>
          <a:r>
            <a:rPr lang="en-US" sz="2800" b="1" u="none" dirty="0"/>
            <a:t> State Fringe Benefits*</a:t>
          </a:r>
          <a:br>
            <a:rPr lang="en-US" sz="2800" b="1" u="none" dirty="0"/>
          </a:br>
          <a:br>
            <a:rPr lang="en-US" sz="2800" b="1" u="none" dirty="0"/>
          </a:br>
          <a:r>
            <a:rPr lang="en-US" sz="2400" b="1" dirty="0"/>
            <a:t>$8.3 Billion</a:t>
          </a:r>
          <a:endParaRPr lang="en-US" sz="28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$485.3 Million, or +6.2% increase from FY2024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700" b="1" u="none" dirty="0"/>
            <a:t>Total Budget </a:t>
          </a:r>
          <a:r>
            <a:rPr lang="en-US" sz="2700" b="1" u="sng" dirty="0"/>
            <a:t>Excluding</a:t>
          </a:r>
          <a:r>
            <a:rPr lang="en-US" sz="2700" b="1" u="none" dirty="0"/>
            <a:t> State Fringe Benefits*</a:t>
          </a:r>
          <a:br>
            <a:rPr lang="en-US" sz="2700" b="1" u="none" dirty="0"/>
          </a:br>
          <a:br>
            <a:rPr lang="en-US" sz="2700" b="1" u="none" dirty="0"/>
          </a:br>
          <a:r>
            <a:rPr lang="en-US" sz="2400" b="1" dirty="0"/>
            <a:t>$6.9 Billion</a:t>
          </a:r>
          <a:endParaRPr lang="en-US" sz="27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$434.0 Million, or +6.7% increase from FY2024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FE05-50D3-4E87-B6F8-D5305893135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15574-645F-4595-B273-C3C9E4EFA5C5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Consolidation of Budgets Developed by Individual Colleges and Units</a:t>
          </a:r>
          <a:endParaRPr lang="en-US" sz="3200" kern="1200" dirty="0"/>
        </a:p>
      </dsp:txBody>
      <dsp:txXfrm>
        <a:off x="608661" y="692298"/>
        <a:ext cx="4508047" cy="2799040"/>
      </dsp:txXfrm>
    </dsp:sp>
    <dsp:sp modelId="{FFA1081F-81AA-4F8F-BD76-68DA4B3ABCC6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25EA0-07A7-40EC-8613-C20ADDB08FDE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Follows Legislative Audit Guidelines</a:t>
          </a:r>
          <a:endParaRPr lang="en-US" sz="3200" kern="1200" dirty="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none" kern="1200" dirty="0"/>
            <a:t>Total Budget </a:t>
          </a:r>
          <a:r>
            <a:rPr lang="en-US" sz="2800" b="1" u="sng" kern="1200" dirty="0"/>
            <a:t>Including</a:t>
          </a:r>
          <a:r>
            <a:rPr lang="en-US" sz="2800" b="1" u="none" kern="1200" dirty="0"/>
            <a:t> State Fringe Benefits*</a:t>
          </a:r>
          <a:br>
            <a:rPr lang="en-US" sz="2800" b="1" u="none" kern="1200" dirty="0"/>
          </a:br>
          <a:br>
            <a:rPr lang="en-US" sz="2800" b="1" u="none" kern="1200" dirty="0"/>
          </a:br>
          <a:r>
            <a:rPr lang="en-US" sz="2400" b="1" kern="1200" dirty="0"/>
            <a:t>$8.3 Billion</a:t>
          </a:r>
          <a:endParaRPr lang="en-US" sz="28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$485.3 Million, or +6.2% increase from FY2024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none" kern="1200" dirty="0"/>
            <a:t>Total Budget </a:t>
          </a:r>
          <a:r>
            <a:rPr lang="en-US" sz="2700" b="1" u="sng" kern="1200" dirty="0"/>
            <a:t>Excluding</a:t>
          </a:r>
          <a:r>
            <a:rPr lang="en-US" sz="2700" b="1" u="none" kern="1200" dirty="0"/>
            <a:t> State Fringe Benefits*</a:t>
          </a:r>
          <a:br>
            <a:rPr lang="en-US" sz="2700" b="1" u="none" kern="1200" dirty="0"/>
          </a:br>
          <a:br>
            <a:rPr lang="en-US" sz="2700" b="1" u="none" kern="1200" dirty="0"/>
          </a:br>
          <a:r>
            <a:rPr lang="en-US" sz="2400" b="1" kern="1200" dirty="0"/>
            <a:t>$6.9 Billion</a:t>
          </a:r>
          <a:endParaRPr lang="en-US" sz="27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$434.0 Million, or +6.7% increase from FY2024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25A43A5-0C47-4F31-A8B0-55903F50DCF5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511C2950-EF06-43F7-9000-EBCFDC52B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3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276" indent="-175276">
              <a:buFont typeface="Arial" charset="0"/>
              <a:buChar char="•"/>
            </a:pPr>
            <a:endParaRPr lang="en-US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At the May board meeting the board approved a provisional university system operating budget for fiscal year 2025.  Since then the state approved its fiscal year 2025 budget, including its appropriation to the university.</a:t>
            </a:r>
          </a:p>
          <a:p>
            <a:endParaRPr lang="en-US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Today, I seek the board’s approval of the university system’s final operating budget for fiscal year 2025.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974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49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311" indent="-17631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1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311" indent="-17631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2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6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5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90074-4267-4380-ACF0-D84243856F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9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fringe benefits excludes OPEB.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2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1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9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B308-2AE0-44FF-B985-C613CF05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CB7D-840C-4F50-BE01-7A8C14DF5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C0B6-A0AC-4927-8353-4FADDBE6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AF3A8-F8BF-4DB9-8911-8E05EF14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42AD7-2365-427B-9D12-FD31DF3E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0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5092-0393-41D7-8F0C-18A8F3DA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537E-1D68-4281-A8A9-55811894E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5073-B820-482A-B03A-15130E07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FA02-5AC3-4394-9872-C6306EFE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9E572-A91D-475B-AB65-4301B576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046B-7D76-4E10-B769-A5B2093D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D230B-8D4E-40B0-AF27-C24BD9807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214D6-40F9-48A2-8295-114A1175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A2D44-55DC-4909-837B-F3D38A35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9902-5406-4273-AE04-9078892F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4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3632-0BE2-46C0-86D8-75CE6CD4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5F1F-7911-4B20-9D5C-6EEE1E4AD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5FE80-E5DC-42EB-90E5-4BC01211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F6B8-41A4-434F-A358-6A62B63B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BF853-483A-44A4-854C-8B42CFE7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8997E-FCCC-48AC-AEF6-74651F75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7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F49B-722C-41A5-8B08-687FA951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04474-B00F-4E63-B103-2F0DF1AEB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E2C78-8461-45BD-AE40-36322C4F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25FDB-E7EF-4D46-A15D-5D19A09DA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27D27-4542-4D41-9D5A-B7F1FECE0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2F116-7F29-42D1-9778-3BDFF8F4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F2182-F65C-4CFA-A8BB-6551E066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08EE6-5B97-4B7E-947C-F2123755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2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2EF6-344D-4430-B292-39A12BEC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880BC-73BA-4786-ACC9-CFD3CCF9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F6F32-9A5F-474D-A484-975C8128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98AE4-288D-40D3-A0E8-90E2695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5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50B9B1-1A9B-4B81-B141-4C1E52BF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7AA91-321F-4FA0-B892-C911DE22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08C89-87DE-4A9D-A32A-C29628B8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64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9F3A-E00B-40D6-AF61-0784125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E242-E2EF-4D88-AD9F-0665CCA1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72BD3-DEF2-47DA-9290-955D1D786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1B17-01B1-45F9-B6CD-CF70AA85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EDB61-BA67-4B27-93F1-84479384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16020-73C7-40F1-95EA-FA52867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3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7AD3-BCB8-451E-95BB-1B415402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E3B95-2C34-490F-8AA6-4A1226D0E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8F1B5-5317-400F-9AA5-6571D7F08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11C38-CBF5-4308-AC13-9A848BA6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E31B-7F0D-4BC7-8828-B0EF429D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C90DB-B21F-4E52-8EBE-EF1F4A3E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4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4D23-15E9-4FF4-AE4E-A1E73BDB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5C47B-AFDA-4054-987B-012989E70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3D8F3-8BC8-4372-8E7E-4B63A369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9CE4-FA84-4D1D-965C-B055C918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6C2D-F7FD-423F-91B6-D5F668C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0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84" y="0"/>
            <a:ext cx="3858005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66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60CBB-C6FA-4587-9C9C-A0A323039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AF0FA-2FC1-4ED0-9925-A338A08A6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A6DF-9CFA-4409-977F-13B20A84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EB15-D546-4A20-ABDC-99D74A5E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16017-0DC4-42D4-B2E3-8E1377DE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9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3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80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5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57486"/>
            <a:ext cx="10515600" cy="8487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69F2-5012-43A4-AD56-00326155E61E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FB1C9-2685-3C4F-BDE6-421CCC25A4C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834189"/>
            <a:ext cx="5954486" cy="3015917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1F5-ACF4-4BAE-8F27-BABEB929D1FE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7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3DD-72D6-4F88-8E37-93CD34232442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8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A2C7BA-EE71-401F-A1EE-9138B2252297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56137-52C3-E045-8B1B-74BDDE181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30029-2FA4-4E01-872E-DC68EEFAB408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4" y="6403626"/>
            <a:ext cx="3324098" cy="2404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A87-11CC-7449-A458-F2E1A35F3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E34F3-563B-5F42-A150-9098569085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3FCC-DD59-4267-BF21-EEC6DBB100E0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128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03A4-C7F6-4BB6-812A-5A83F3A9EB18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940C-5CD3-DD47-9E62-5CE517D57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5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A516-164A-4643-B2A7-E97E2BC9D656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D63A7-C680-F446-A095-9C341E89E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1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0A5C-6AC9-46B1-B729-BAB969C45D15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28948-D260-FE46-9899-902E02D2E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5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070E-EC06-374E-BA5E-E068C1DC3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5D817-F7EE-0942-894E-1210C7B4E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C447-6246-564F-B446-9389C4C9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8151E-C0F7-C34D-B2BF-16BF61FE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E865-B2BA-0A4E-8042-CC12194D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37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9637-CA67-C94B-813F-EC0DB812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9B324-DCFA-7A4C-BC6F-5C0DD8C6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B36B7-2CDB-244C-8112-D2A488A2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BAB6-4614-DD48-BD9C-2DD7325A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4EF2F-CBCF-D045-B862-EA68A55E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80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7ED-9707-6F41-AD0E-301A93C1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F01CE-20C2-674C-987E-4D16CE8D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A67BD-B938-0D4F-B135-2FA9653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6FF5-D61C-3E40-A1B3-C9195884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C3D20-0522-3444-8D87-40E5FF6C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96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4CA0-EA5D-BA40-B20C-8401AE62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112A-9589-8F49-A55A-2F96ADDFA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1394-2AD8-4242-BB6F-4F638106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CF5BB-C315-984C-BAD8-93F16E27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2E691-05CC-9646-8489-6017C01D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E0080-AAA5-2E43-A789-E0803012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1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5F10-ED72-9A46-AA05-A9139961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ED11-2840-3248-9B61-56C4F46F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0F02-A299-BE45-BFBB-EA74245B6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D9377-2079-D942-86AF-0C3853433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91952-73AB-EC43-9803-88C16DA61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C280D-F180-0B48-A810-F15F7A2D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BF42A-161C-4D4B-A14A-D0BE8BD9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68127-D0FC-FF4C-8C65-282246BC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71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3B3D-BFE8-9D4C-9825-F21B3AED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6FF85-155F-9E40-BD1C-56740A76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C8CBD-AF28-F44F-AF8C-A30DC087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3FCA2-EA62-474F-88AF-27B8F669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3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9474" t="4862" r="286" b="72148"/>
          <a:stretch/>
        </p:blipFill>
        <p:spPr>
          <a:xfrm>
            <a:off x="0" y="5325035"/>
            <a:ext cx="12200709" cy="15329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98494"/>
            <a:ext cx="10515600" cy="392654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94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EB6E6-B8C1-AD4A-9F6A-C39DA2B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1C86E-E003-3140-B4DB-C00E6810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F98AE-91D3-0540-8E67-1F6B63C9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0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812B-B17D-AC40-9DC5-EDD237CD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D7A4-FF57-C841-A8D4-58879BA6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8FFD7-7477-5342-8666-98BC77E8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B666A-3A6C-C140-B459-E9F25945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A9632-1107-0244-8D92-AD98A2D4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A6295-D081-9042-A468-B1F54F81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01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EE80-EEBE-154F-8AF8-570E123B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3E485-EFF2-5440-9F66-0ED24164C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F164D-A4DC-1245-8786-142E76577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A4B0F-E84D-694E-B452-75432DDE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3E695-0E2D-1446-BF5D-15ECBFF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76E87-8197-FE44-B670-B8117193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67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73E3-F2C7-0048-80DB-D2BF6DF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C2251-9C20-D647-BADC-856A1FA1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BDF4-691B-2A4D-B303-33D1FECB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C1C1D-EA5C-184F-89BE-A773AA7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872E3-592F-B742-9C0C-4653E535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25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706D9-BB5B-6147-919E-4D833174F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04770-F2F8-9445-B515-5DAEBF732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DF42-F8BA-694A-89E0-2191C553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960C-9001-954A-AABB-B28970CC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7F95-16C6-4145-98C3-1079F5D3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96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97C5-C2DC-484E-865E-145DA5AC1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4093D-BCFF-6B44-852B-014320926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68769-42A2-3E4C-95FA-D4C84F03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E14B-1ACF-D348-A21B-6156B44A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7FA3-B42E-2443-B6D4-48029F1A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3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BCF6-9DF3-6D4D-B291-8C4F78F9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EBE6-5FEE-DD4A-8040-12F96957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093E6-F1AC-894B-AE18-3545EDDC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95313-E8DA-DF43-B2C7-C10ACC8E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3239-D4AD-7044-BB2F-A563B252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60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90D8-825F-D248-95E7-CBE3AA8E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B05E-FEA8-E444-AEE2-1BA772749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ABE81-AB0D-5149-8793-CB261EFD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BBC48-1C18-9646-B105-0AB0C091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844C-4DA4-F044-BE73-ACFFF3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87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CE35-FDB9-064F-BAD0-AF7E9668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35B90-06C7-454F-8154-183DFCF9F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2F829-04A1-5A48-A0B7-C1EA659DD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60E37-B011-8D4A-A8D5-4A711A77D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7F15E-0389-F74D-9469-AF8A16E0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C4206-CE2A-B044-835E-44339FA4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3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6378-CDD0-7543-9231-E31E8150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90DA-4BC4-2142-9AE3-7E41F3E25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EDCB8-9720-964D-AE7F-7F335BB78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AA515-668E-6E42-AC70-6D7C01CC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8A80-5F7E-914C-9D28-E8E3C7FC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535C0-6298-BA48-8615-F467C3D4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7196A-14DD-E842-A982-B39F8883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0B90A-4C6B-0D4C-9836-D7FE937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9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1011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9612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499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2A31-6291-D34A-AC36-4AC29A2E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0227C-2157-B04A-B99E-F1B3A77A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71B70-6DC6-9E46-BA66-6C98CB36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BF8C2-6190-C646-9F88-038CC0CA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59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48461-6CE0-6849-8A3B-CA7804D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C7915-A389-9646-B898-5F1F4943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11C7-1CCF-7B41-84B3-04E0247D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7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ABD2-160C-DF40-8702-977831AD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65D23-9BC4-024B-B94E-49DF85A3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28DB6-749B-E94D-B356-9C3A4F45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6C3BC-57F6-E945-99B6-21B199BB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59DA0-B6CF-EC4D-9686-5F3863CE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A5298-1935-D946-8D0E-6294B44A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5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27B9-6E2F-C24A-AEE0-E6FF5F4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9C1A7-14C7-4F45-A942-E3506CAD1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F8E1A-FF6A-F54F-B78F-5E65A1E2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E76BB-F673-784D-A4DD-CFBCA96D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7D784-6E77-5F4B-93E8-D164874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C3CA-6637-2B46-8549-35402D2A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12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2B5F-4CF6-0E4D-AFD0-32D537C4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CE1AB-648E-D040-ACD9-4B3980300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58B3-C04A-9247-B7DC-30A9C7D1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EF38-0B1B-5F4D-A7E5-90E3FA57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E018E-1A7F-694E-B62D-4CA817E3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47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A8A5E-7B09-BC46-8175-4C0865504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7BFA2-DFCD-114C-BB65-398909D98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11FF-53C6-024C-85E7-25A02014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EF65-24DD-8942-BE04-B39182FD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64FD-FABA-9F42-A9E6-66F6BFDD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9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4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4A30F4D-EDF4-4AE8-8533-4C324EBA229F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602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8AEA-24BA-4272-B530-E60F790E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CF3-7348-4170-8D24-7F306D651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C577-FFC9-43B3-95F0-EBE9F2703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1FC16-AC12-4852-9551-6BB6405C5DA9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ADF3C-A061-49BE-8588-30437AF6D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B81A-DC58-4912-9B2E-E7E7EE173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849FE-7608-4E8D-97DF-B58EFF3A2F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575628" y="6612877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6" r:id="rId2"/>
    <p:sldLayoutId id="2147483717" r:id="rId3"/>
    <p:sldLayoutId id="2147483719" r:id="rId4"/>
    <p:sldLayoutId id="2147483718" r:id="rId5"/>
    <p:sldLayoutId id="2147483701" r:id="rId6"/>
    <p:sldLayoutId id="2147483700" r:id="rId7"/>
    <p:sldLayoutId id="2147483698" r:id="rId8"/>
    <p:sldLayoutId id="2147483697" r:id="rId9"/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B557FCBC-18AC-4FC3-ADD3-F26D2E6EE991}" type="datetime1">
              <a:rPr lang="en-US" smtClean="0"/>
              <a:t>9/19/2024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1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 spc="3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4DE5-40EA-004A-9448-7A7B805F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5FB24-2CAC-1C4E-BD3C-5D4607BC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683C-033A-0C4A-8AB3-3019BC6CE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260-6A25-2345-AF5A-D5328E2DD12B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F079-0F8F-8345-802D-E2819AAC8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EFFB8-9895-D441-994F-8E426740C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5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1B1EE-3559-3B48-B2EF-3D3EEEF8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8B9E3-CEE2-5943-95F9-C0262E26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A564-51FB-3B42-A221-A5BEEACAD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DDFE7-B575-1C4C-BA55-BF34C419D431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DF23C-FC26-A547-9D98-BAE55B550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E335-2E10-6B4F-9507-03D05B93C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5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FY 2025 Operations Budget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to the Board of Trustees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FY2025 – Budget By Unit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9097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latin typeface="Arial Black" panose="020B0A04020102020204" pitchFamily="34" charset="0"/>
              </a:rPr>
              <a:t>(Excluding State Fringe Benefits)</a:t>
            </a:r>
          </a:p>
        </p:txBody>
      </p:sp>
      <p:graphicFrame>
        <p:nvGraphicFramePr>
          <p:cNvPr id="10" name="Content Placeholder 3" descr="FY2023 Budget by Unit breakdown with UIUC, UIC, Hospital, UIS and US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905501"/>
              </p:ext>
            </p:extLst>
          </p:nvPr>
        </p:nvGraphicFramePr>
        <p:xfrm>
          <a:off x="448576" y="1430395"/>
          <a:ext cx="6375117" cy="553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35E724-6AC7-4B95-A01B-C1A1720B057D}"/>
              </a:ext>
            </a:extLst>
          </p:cNvPr>
          <p:cNvSpPr txBox="1"/>
          <p:nvPr/>
        </p:nvSpPr>
        <p:spPr>
          <a:xfrm>
            <a:off x="48567" y="3453456"/>
            <a:ext cx="924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a typeface="Cambria" panose="02040503050406030204" pitchFamily="18" charset="0"/>
              </a:rPr>
              <a:t>Total 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Chicago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49.6%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94" y="4176198"/>
            <a:ext cx="593558" cy="565364"/>
          </a:xfrm>
          <a:prstGeom prst="rect">
            <a:avLst/>
          </a:prstGeom>
        </p:spPr>
      </p:pic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50" y="3590977"/>
            <a:ext cx="481988" cy="648288"/>
          </a:xfrm>
          <a:prstGeom prst="rect">
            <a:avLst/>
          </a:prstGeom>
        </p:spPr>
      </p:pic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01" y="5839191"/>
            <a:ext cx="556699" cy="6594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41671" y="6283105"/>
            <a:ext cx="752573" cy="7324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281" y="2709016"/>
            <a:ext cx="344405" cy="236899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3A6F46D-638E-4416-AF34-9A521BBF3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140892"/>
              </p:ext>
            </p:extLst>
          </p:nvPr>
        </p:nvGraphicFramePr>
        <p:xfrm>
          <a:off x="7621556" y="2108725"/>
          <a:ext cx="4171900" cy="3405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699">
                  <a:extLst>
                    <a:ext uri="{9D8B030D-6E8A-4147-A177-3AD203B41FA5}">
                      <a16:colId xmlns:a16="http://schemas.microsoft.com/office/drawing/2014/main" val="1972140679"/>
                    </a:ext>
                  </a:extLst>
                </a:gridCol>
                <a:gridCol w="2632201">
                  <a:extLst>
                    <a:ext uri="{9D8B030D-6E8A-4147-A177-3AD203B41FA5}">
                      <a16:colId xmlns:a16="http://schemas.microsoft.com/office/drawing/2014/main" val="1601061918"/>
                    </a:ext>
                  </a:extLst>
                </a:gridCol>
              </a:tblGrid>
              <a:tr h="65306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Unit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 Budget</a:t>
                      </a:r>
                    </a:p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8013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$3,077.6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9276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$2,161.4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226348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$1,271.9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17919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$107.5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00143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USO</a:t>
                      </a:r>
                      <a:endParaRPr lang="en-US" b="1" baseline="30000" dirty="0">
                        <a:latin typeface="Arial Black" panose="020B0A04020102020204" pitchFamily="34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$304.7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333030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$6,923.1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54396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FY2025 – Tuition By University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452761" y="84913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latin typeface="Arial Black" panose="020B0A04020102020204" pitchFamily="34" charset="0"/>
              </a:rPr>
              <a:t>TOTAL $1.50 Billion</a:t>
            </a:r>
          </a:p>
          <a:p>
            <a:pPr algn="ctr" eaLnBrk="0" hangingPunct="0"/>
            <a:endParaRPr lang="en-US" sz="1600" b="1" dirty="0">
              <a:latin typeface="Georgia" panose="02040502050405020303" pitchFamily="18" charset="0"/>
            </a:endParaRPr>
          </a:p>
        </p:txBody>
      </p:sp>
      <p:graphicFrame>
        <p:nvGraphicFramePr>
          <p:cNvPr id="10" name="Content Placeholder 3" descr="FY2023 Tuition by University at a total of $1.48 billio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47389"/>
              </p:ext>
            </p:extLst>
          </p:nvPr>
        </p:nvGraphicFramePr>
        <p:xfrm>
          <a:off x="2024010" y="1064605"/>
          <a:ext cx="7597880" cy="607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9" y="3045470"/>
            <a:ext cx="593558" cy="565364"/>
          </a:xfrm>
          <a:prstGeom prst="rect">
            <a:avLst/>
          </a:prstGeom>
        </p:spPr>
      </p:pic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48" y="3184297"/>
            <a:ext cx="481988" cy="648288"/>
          </a:xfrm>
          <a:prstGeom prst="rect">
            <a:avLst/>
          </a:prstGeom>
        </p:spPr>
      </p:pic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4" y="4989593"/>
            <a:ext cx="556699" cy="6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By Expense Category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Total $6,923.1 M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90752"/>
              </p:ext>
            </p:extLst>
          </p:nvPr>
        </p:nvGraphicFramePr>
        <p:xfrm>
          <a:off x="1866962" y="1315486"/>
          <a:ext cx="7769362" cy="501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266">
                  <a:extLst>
                    <a:ext uri="{9D8B030D-6E8A-4147-A177-3AD203B41FA5}">
                      <a16:colId xmlns:a16="http://schemas.microsoft.com/office/drawing/2014/main" val="2923840619"/>
                    </a:ext>
                  </a:extLst>
                </a:gridCol>
                <a:gridCol w="2402154">
                  <a:extLst>
                    <a:ext uri="{9D8B030D-6E8A-4147-A177-3AD203B41FA5}">
                      <a16:colId xmlns:a16="http://schemas.microsoft.com/office/drawing/2014/main" val="3550144421"/>
                    </a:ext>
                  </a:extLst>
                </a:gridCol>
                <a:gridCol w="2057942">
                  <a:extLst>
                    <a:ext uri="{9D8B030D-6E8A-4147-A177-3AD203B41FA5}">
                      <a16:colId xmlns:a16="http://schemas.microsoft.com/office/drawing/2014/main" val="4263026180"/>
                    </a:ext>
                  </a:extLst>
                </a:gridCol>
              </a:tblGrid>
              <a:tr h="11083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Category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FY2025</a:t>
                      </a:r>
                    </a:p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Amount 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Percent of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Total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14202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Salaries &amp;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$3,488.9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M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50.4%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64409"/>
                  </a:ext>
                </a:extLst>
              </a:tr>
              <a:tr h="77635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Supplies,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Services, Equipment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$2,391.1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34.5%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535700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$468.1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6.8%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7636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Utilities/Maintenance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$292.8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859177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Debt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$144.4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2.1%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3911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Transfer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to Capital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$137.8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2.0%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67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5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ECA27-FB4D-41DE-8AAE-6F9AE11E6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76E729-E7CB-42BA-98DA-0628081D8D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35F21-816F-4FB4-8F7F-082C80A1B50D}"/>
              </a:ext>
            </a:extLst>
          </p:cNvPr>
          <p:cNvSpPr txBox="1"/>
          <p:nvPr/>
        </p:nvSpPr>
        <p:spPr>
          <a:xfrm>
            <a:off x="5965794" y="2734322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2473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lasses on top of a book">
            <a:extLst>
              <a:ext uri="{FF2B5EF4-FFF2-40B4-BE49-F238E27FC236}">
                <a16:creationId xmlns:a16="http://schemas.microsoft.com/office/drawing/2014/main" id="{3EC824ED-FEFE-4B7E-8A4B-24CC2CF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8A1E5-A674-4762-88B4-B29D7568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52062"/>
            <a:ext cx="505657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Budget Development Framework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648AD-BE5B-4E22-B50D-E9473173D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19" y="2319118"/>
            <a:ext cx="5056573" cy="42717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 Academic Excellence and Mission-Driven Priorities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Preserve Affordability for Students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Ensures Resources for Student and Staff Success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8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DEB27-8B15-42FA-8C30-F742E7C75B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8842" y="296792"/>
            <a:ext cx="9718111" cy="15764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FY2025 Budget Development</a:t>
            </a:r>
          </a:p>
        </p:txBody>
      </p:sp>
      <p:graphicFrame>
        <p:nvGraphicFramePr>
          <p:cNvPr id="5" name="TextBox 2" descr="Consolidation of Budgets Developed by Individual Colleges and Units&#10;Follows Legislative Audit Guidelines&#10;">
            <a:extLst>
              <a:ext uri="{FF2B5EF4-FFF2-40B4-BE49-F238E27FC236}">
                <a16:creationId xmlns:a16="http://schemas.microsoft.com/office/drawing/2014/main" id="{85B946B3-F24A-4902-939D-4F42CF816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1251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Logo of University of Illinois System">
            <a:extLst>
              <a:ext uri="{FF2B5EF4-FFF2-40B4-BE49-F238E27FC236}">
                <a16:creationId xmlns:a16="http://schemas.microsoft.com/office/drawing/2014/main" id="{3746F48D-BC3F-4F50-8D9F-F337B4E95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481" y="6532521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30507" y="240918"/>
            <a:ext cx="82296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 Black" panose="020B0A04020102020204" pitchFamily="34" charset="0"/>
                <a:ea typeface="Helvetica" charset="0"/>
                <a:cs typeface="Arial" panose="020B0604020202020204" pitchFamily="34" charset="0"/>
              </a:rPr>
              <a:t>Budget Planning Process</a:t>
            </a:r>
          </a:p>
        </p:txBody>
      </p:sp>
      <p:sp>
        <p:nvSpPr>
          <p:cNvPr id="2" name="OTLSHAPE_TB_00000000000000000000000000000000_ScaleContainer" descr="Budget planning process from May to Septembe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03024" y="3779784"/>
            <a:ext cx="9864086" cy="285750"/>
          </a:xfrm>
          <a:prstGeom prst="roundRect">
            <a:avLst>
              <a:gd name="adj" fmla="val 10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0" name="OTLSHAPE_TB_00000000000000000000000000000000_TimescaleInterval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02483" y="3847049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6247" y="888036"/>
            <a:ext cx="1434869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Board Approves FY25 Preliminary Operating Budget </a:t>
            </a:r>
            <a:br>
              <a:rPr lang="en-US" sz="1600" dirty="0">
                <a:latin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Legislature Passes FY25 University Appropriations Bill</a:t>
            </a:r>
          </a:p>
        </p:txBody>
      </p:sp>
      <p:sp>
        <p:nvSpPr>
          <p:cNvPr id="17" name="OTLSHAPE_TB_00000000000000000000000000000000_TimescaleInterval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14664" y="3870298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June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8518" y="5188172"/>
            <a:ext cx="189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Draft State Budget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Shares to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Universities</a:t>
            </a:r>
          </a:p>
        </p:txBody>
      </p:sp>
      <p:sp>
        <p:nvSpPr>
          <p:cNvPr id="37" name="OTLSHAPE_TB_00000000000000000000000000000000_TimescaleInterval2">
            <a:extLst>
              <a:ext uri="{FF2B5EF4-FFF2-40B4-BE49-F238E27FC236}">
                <a16:creationId xmlns:a16="http://schemas.microsoft.com/office/drawing/2014/main" id="{9D7C57CC-88B6-49BA-99AD-043E6FA6CB0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44312" y="3855520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June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74396" y="2365454"/>
            <a:ext cx="1566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Allocations to Colleges and Units</a:t>
            </a:r>
          </a:p>
        </p:txBody>
      </p:sp>
      <p:sp>
        <p:nvSpPr>
          <p:cNvPr id="30" name="OTLSHAPE_TB_00000000000000000000000000000000_TimescaleInterval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845383" y="3847049"/>
            <a:ext cx="276747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August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44382" y="4639879"/>
            <a:ext cx="1406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All Funds Budget Development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Completed by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Universities and System Offices </a:t>
            </a:r>
          </a:p>
        </p:txBody>
      </p:sp>
      <p:sp>
        <p:nvSpPr>
          <p:cNvPr id="34" name="OTLSHAPE_TB_00000000000000000000000000000000_TimescaleInterval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flipH="1">
            <a:off x="7437123" y="3910801"/>
            <a:ext cx="891537" cy="4571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August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01003" y="1819262"/>
            <a:ext cx="1894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Summary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of Operations (BSO) Prepared and Reviewed by System and Campus Leadership</a:t>
            </a:r>
          </a:p>
        </p:txBody>
      </p:sp>
      <p:sp>
        <p:nvSpPr>
          <p:cNvPr id="46" name="OTLSHAPE_TB_00000000000000000000000000000000_TimescaleInterval2">
            <a:extLst>
              <a:ext uri="{FF2B5EF4-FFF2-40B4-BE49-F238E27FC236}">
                <a16:creationId xmlns:a16="http://schemas.microsoft.com/office/drawing/2014/main" id="{1A35AB2F-D308-4CDD-A227-EEFC201E91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flipH="1">
            <a:off x="10155342" y="3859062"/>
            <a:ext cx="891537" cy="150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September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090E63-19D0-4DD3-82A4-D01BBBDC8D56}"/>
              </a:ext>
            </a:extLst>
          </p:cNvPr>
          <p:cNvSpPr txBox="1"/>
          <p:nvPr/>
        </p:nvSpPr>
        <p:spPr>
          <a:xfrm>
            <a:off x="10277456" y="1752637"/>
            <a:ext cx="1894115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>
                <a:latin typeface="Calibri" panose="020F0502020204030204" pitchFamily="34" charset="0"/>
              </a:rPr>
              <a:t>BOT Reviews and Discusses </a:t>
            </a:r>
            <a:r>
              <a:rPr lang="en-US" sz="1600" dirty="0">
                <a:latin typeface="Calibri" panose="020F0502020204030204" pitchFamily="34" charset="0"/>
              </a:rPr>
              <a:t>Budget Summary of Operations (BSO)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FCBB8-AB1A-4CF6-9D7B-6246037C92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DFAC-118A-4672-921F-97E0D736A2EA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7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142482" y="2857873"/>
            <a:ext cx="0" cy="928847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3102018" y="5735811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3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4146581" y="2758129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8" name="OTLSHAPE_TB_00000000000000000000000000000000_TimescaleInterval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239350" y="3859062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endParaRPr lang="en-US" sz="1100" spc="-15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OTLSHAPE_M_da357f030e8041fc8e8427ea51a327f5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</p:cNvCxnSpPr>
          <p:nvPr>
            <p:custDataLst>
              <p:tags r:id="rId12"/>
            </p:custDataLst>
          </p:nvPr>
        </p:nvCxnSpPr>
        <p:spPr>
          <a:xfrm flipH="1">
            <a:off x="7822832" y="2619287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7831330" y="255737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0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5819032" y="4065534"/>
            <a:ext cx="0" cy="161690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5807882" y="5603672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2" name="OTLSHAPE_M_c2bf9f6b909b4f79a50ab97d04f91e63_Connector1">
            <a:extLst>
              <a:ext uri="{FF2B5EF4-FFF2-40B4-BE49-F238E27FC236}">
                <a16:creationId xmlns:a16="http://schemas.microsoft.com/office/drawing/2014/main" id="{EE8A7D3E-E06E-4637-9CE8-88F42A81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3097962" y="4080988"/>
            <a:ext cx="2221" cy="1764752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OTLSHAPE_M_c2bf9f6b909b4f79a50ab97d04f91e63_Connector1">
            <a:extLst>
              <a:ext uri="{FF2B5EF4-FFF2-40B4-BE49-F238E27FC236}">
                <a16:creationId xmlns:a16="http://schemas.microsoft.com/office/drawing/2014/main" id="{1961C940-316B-4C72-923F-1D3EDCF0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1423871" y="3219219"/>
            <a:ext cx="0" cy="57103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OTLSHAPE_M_da357f030e8041fc8e8427ea51a327f5_Shape">
            <a:extLst>
              <a:ext uri="{FF2B5EF4-FFF2-40B4-BE49-F238E27FC236}">
                <a16:creationId xmlns:a16="http://schemas.microsoft.com/office/drawing/2014/main" id="{B5F5A352-6C36-4B4F-92F7-936BAD0C4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6200000">
            <a:off x="1422637" y="312078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9" name="OTLSHAPE_M_da357f030e8041fc8e8427ea51a327f5_Connector1">
            <a:extLst>
              <a:ext uri="{FF2B5EF4-FFF2-40B4-BE49-F238E27FC236}">
                <a16:creationId xmlns:a16="http://schemas.microsoft.com/office/drawing/2014/main" id="{853710D4-C9D2-4019-B628-624D05DD8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H="1">
            <a:off x="10155342" y="2639316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TLSHAPE_M_da357f030e8041fc8e8427ea51a327f5_Shape">
            <a:extLst>
              <a:ext uri="{FF2B5EF4-FFF2-40B4-BE49-F238E27FC236}">
                <a16:creationId xmlns:a16="http://schemas.microsoft.com/office/drawing/2014/main" id="{7F89FB32-4C25-4F54-9EA4-19A72916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 rot="16200000">
            <a:off x="10159591" y="2557374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6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2B5FD62-11A4-40CC-B98D-966B08082A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73828" y="345171"/>
            <a:ext cx="931817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FY2025 vs. FY2024</a:t>
            </a:r>
          </a:p>
        </p:txBody>
      </p:sp>
      <p:pic>
        <p:nvPicPr>
          <p:cNvPr id="4" name="Picture 3" descr="Books, newspapers, and monitors">
            <a:extLst>
              <a:ext uri="{FF2B5EF4-FFF2-40B4-BE49-F238E27FC236}">
                <a16:creationId xmlns:a16="http://schemas.microsoft.com/office/drawing/2014/main" id="{03E24810-67BE-422E-B677-80B908C65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197577"/>
            <a:ext cx="2873829" cy="6251713"/>
          </a:xfrm>
          <a:prstGeom prst="rect">
            <a:avLst/>
          </a:prstGeom>
        </p:spPr>
      </p:pic>
      <p:graphicFrame>
        <p:nvGraphicFramePr>
          <p:cNvPr id="8" name="TextBox 2" descr="Total Budget Including Payments on Behalf&#10;$7.65 Billion&#10;$470.7 Million, or +6.6% increase from FY2022">
            <a:extLst>
              <a:ext uri="{FF2B5EF4-FFF2-40B4-BE49-F238E27FC236}">
                <a16:creationId xmlns:a16="http://schemas.microsoft.com/office/drawing/2014/main" id="{957CE338-C2E8-4F0E-AE41-7A86B9E6C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4025587"/>
              </p:ext>
            </p:extLst>
          </p:nvPr>
        </p:nvGraphicFramePr>
        <p:xfrm>
          <a:off x="2873829" y="1536478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extBox 2" descr="Total Budget Excluding Payments on Behalf &#10;$6.21 Billion&#10;$443.6 Million, or +7.7% increase from FY2022">
            <a:extLst>
              <a:ext uri="{FF2B5EF4-FFF2-40B4-BE49-F238E27FC236}">
                <a16:creationId xmlns:a16="http://schemas.microsoft.com/office/drawing/2014/main" id="{26A2CD75-8AAB-4A2F-8D1C-6F269DA67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422445"/>
              </p:ext>
            </p:extLst>
          </p:nvPr>
        </p:nvGraphicFramePr>
        <p:xfrm>
          <a:off x="2873828" y="3943300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916D21-87DB-17EE-89A9-1A4E53AC7FE5}"/>
              </a:ext>
            </a:extLst>
          </p:cNvPr>
          <p:cNvSpPr txBox="1"/>
          <p:nvPr/>
        </p:nvSpPr>
        <p:spPr>
          <a:xfrm>
            <a:off x="3048000" y="6272463"/>
            <a:ext cx="304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*Excludes OPEB</a:t>
            </a:r>
          </a:p>
        </p:txBody>
      </p:sp>
    </p:spTree>
    <p:extLst>
      <p:ext uri="{BB962C8B-B14F-4D97-AF65-F5344CB8AC3E}">
        <p14:creationId xmlns:p14="http://schemas.microsoft.com/office/powerpoint/2010/main" val="399627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Comprises Four Types of Funds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932" y="991235"/>
            <a:ext cx="10577804" cy="523220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  <a:ea typeface="Cambria" panose="02040503050406030204" pitchFamily="18" charset="0"/>
              </a:rPr>
              <a:t>Total FY25 Budget: $8,291 Million</a:t>
            </a:r>
          </a:p>
        </p:txBody>
      </p:sp>
      <p:graphicFrame>
        <p:nvGraphicFramePr>
          <p:cNvPr id="9" name="Chart 8" descr="Budget comprises four types of funds with a total FY23 budget at $7654 million">
            <a:extLst>
              <a:ext uri="{FF2B5EF4-FFF2-40B4-BE49-F238E27FC236}">
                <a16:creationId xmlns:a16="http://schemas.microsoft.com/office/drawing/2014/main" id="{46925128-34FF-4326-AE3E-0AF851B98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621933"/>
              </p:ext>
            </p:extLst>
          </p:nvPr>
        </p:nvGraphicFramePr>
        <p:xfrm>
          <a:off x="2326626" y="1618308"/>
          <a:ext cx="7683006" cy="460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2D6B21-8A3E-4623-8901-D7E89FFC3CDC}"/>
              </a:ext>
            </a:extLst>
          </p:cNvPr>
          <p:cNvSpPr txBox="1"/>
          <p:nvPr/>
        </p:nvSpPr>
        <p:spPr>
          <a:xfrm>
            <a:off x="5399960" y="6208252"/>
            <a:ext cx="129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$ Millions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084BA68-F0F6-4B7C-BE58-4B16BA302D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3335"/>
            <a:ext cx="12192000" cy="6618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Diversified Sources of Revenue</a:t>
            </a:r>
          </a:p>
        </p:txBody>
      </p:sp>
      <p:graphicFrame>
        <p:nvGraphicFramePr>
          <p:cNvPr id="2" name="Content Placeholder 3" descr="Diversified sources of revenue at a total of $6211 million that excludes payment on behalf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712071"/>
              </p:ext>
            </p:extLst>
          </p:nvPr>
        </p:nvGraphicFramePr>
        <p:xfrm>
          <a:off x="1198683" y="625377"/>
          <a:ext cx="8233954" cy="5530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84575" y="3053211"/>
            <a:ext cx="450742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Cambria" panose="02040503050406030204" pitchFamily="18" charset="0"/>
              </a:rPr>
              <a:t>Total $6,923 M</a:t>
            </a:r>
          </a:p>
          <a:p>
            <a:pPr algn="ctr"/>
            <a:r>
              <a:rPr lang="en-US" sz="2800" dirty="0">
                <a:ea typeface="Cambria" panose="02040503050406030204" pitchFamily="18" charset="0"/>
              </a:rPr>
              <a:t>Excludes State Fringe Benefits</a:t>
            </a:r>
          </a:p>
        </p:txBody>
      </p:sp>
      <p:sp>
        <p:nvSpPr>
          <p:cNvPr id="8" name="text" descr="Auxiliary Enterprises includes housing, DIA, student affairs, etc.&#10;Income Fund is primarily tuition revenue&#10;Institutional Funds are primarily ICR&#10;">
            <a:extLst>
              <a:ext uri="{FF2B5EF4-FFF2-40B4-BE49-F238E27FC236}">
                <a16:creationId xmlns:a16="http://schemas.microsoft.com/office/drawing/2014/main" id="{6E6A593D-DDAA-163D-1C30-68EABBC43AC6}"/>
              </a:ext>
            </a:extLst>
          </p:cNvPr>
          <p:cNvSpPr txBox="1"/>
          <p:nvPr/>
        </p:nvSpPr>
        <p:spPr>
          <a:xfrm>
            <a:off x="96252" y="5556130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Auxiliary Enterprises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housing, athletics, student affairs, etc.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Income Fund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 primarily tuition revenue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Institutional Funds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indirect cost recovery, royalties, allowances, and misc. income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Excludes State Fringe Benefits</a:t>
            </a:r>
          </a:p>
        </p:txBody>
      </p:sp>
      <p:sp>
        <p:nvSpPr>
          <p:cNvPr id="10" name="1.245 Billion Dollars unrestricted">
            <a:extLst>
              <a:ext uri="{FF2B5EF4-FFF2-40B4-BE49-F238E27FC236}">
                <a16:creationId xmlns:a16="http://schemas.microsoft.com/office/drawing/2014/main" id="{8D924ED3-5BCF-1F7D-F034-FE616E5C5C74}"/>
              </a:ext>
            </a:extLst>
          </p:cNvPr>
          <p:cNvSpPr txBox="1"/>
          <p:nvPr/>
        </p:nvSpPr>
        <p:spPr>
          <a:xfrm>
            <a:off x="9571837" y="5417455"/>
            <a:ext cx="247170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$2.850B Unrestricted</a:t>
            </a:r>
          </a:p>
        </p:txBody>
      </p:sp>
      <p:sp>
        <p:nvSpPr>
          <p:cNvPr id="9" name="+" descr="+">
            <a:extLst>
              <a:ext uri="{FF2B5EF4-FFF2-40B4-BE49-F238E27FC236}">
                <a16:creationId xmlns:a16="http://schemas.microsoft.com/office/drawing/2014/main" id="{A2A83C4B-A5FD-49D0-4B59-D321B9CCEC16}"/>
              </a:ext>
            </a:extLst>
          </p:cNvPr>
          <p:cNvSpPr txBox="1"/>
          <p:nvPr/>
        </p:nvSpPr>
        <p:spPr>
          <a:xfrm>
            <a:off x="10579117" y="5641277"/>
            <a:ext cx="54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6" name="1.104 Billion Dollars restricted" descr="$1.104 Billion restricted">
            <a:extLst>
              <a:ext uri="{FF2B5EF4-FFF2-40B4-BE49-F238E27FC236}">
                <a16:creationId xmlns:a16="http://schemas.microsoft.com/office/drawing/2014/main" id="{0C1630E1-44A8-74FB-68CA-915C1173DE89}"/>
              </a:ext>
            </a:extLst>
          </p:cNvPr>
          <p:cNvSpPr txBox="1"/>
          <p:nvPr/>
        </p:nvSpPr>
        <p:spPr>
          <a:xfrm>
            <a:off x="9571838" y="6014342"/>
            <a:ext cx="247170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$4.073B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3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796" y="-114829"/>
            <a:ext cx="823500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Unrestricted Funds </a:t>
            </a:r>
          </a:p>
        </p:txBody>
      </p:sp>
      <p:pic>
        <p:nvPicPr>
          <p:cNvPr id="5" name="Picture 4" descr="Books, newspapers, and monitor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4051C5-E050-4C20-7E3E-2C83D02EB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523081"/>
              </p:ext>
            </p:extLst>
          </p:nvPr>
        </p:nvGraphicFramePr>
        <p:xfrm>
          <a:off x="3489157" y="1720515"/>
          <a:ext cx="8211409" cy="4007822"/>
        </p:xfrm>
        <a:graphic>
          <a:graphicData uri="http://schemas.openxmlformats.org/drawingml/2006/table">
            <a:tbl>
              <a:tblPr firstRow="1"/>
              <a:tblGrid>
                <a:gridCol w="3426057">
                  <a:extLst>
                    <a:ext uri="{9D8B030D-6E8A-4147-A177-3AD203B41FA5}">
                      <a16:colId xmlns:a16="http://schemas.microsoft.com/office/drawing/2014/main" val="1965979097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41957397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3499768120"/>
                    </a:ext>
                  </a:extLst>
                </a:gridCol>
                <a:gridCol w="1846300">
                  <a:extLst>
                    <a:ext uri="{9D8B030D-6E8A-4147-A177-3AD203B41FA5}">
                      <a16:colId xmlns:a16="http://schemas.microsoft.com/office/drawing/2014/main" val="1684627135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624961610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259046947"/>
                    </a:ext>
                  </a:extLst>
                </a:gridCol>
              </a:tblGrid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16502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2025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FY2025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30683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836089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Direct Appropriation*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681.0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$11.3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884910"/>
                  </a:ext>
                </a:extLst>
              </a:tr>
              <a:tr h="4736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University Income Fund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1,680.2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281823"/>
                  </a:ext>
                </a:extLst>
              </a:tr>
              <a:tr h="43848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Indirect Cost Recovery (ICR)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324.0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57161"/>
                  </a:ext>
                </a:extLst>
              </a:tr>
              <a:tr h="43217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Royalties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-20.9 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174309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Administrative Allowances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111.8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8920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008238"/>
                  </a:ext>
                </a:extLst>
              </a:tr>
              <a:tr h="4482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$2,809.9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$109.5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345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277C4B6-9569-BD59-E86A-8744BA11A202}"/>
              </a:ext>
            </a:extLst>
          </p:cNvPr>
          <p:cNvSpPr txBox="1"/>
          <p:nvPr/>
        </p:nvSpPr>
        <p:spPr>
          <a:xfrm>
            <a:off x="3489157" y="6053452"/>
            <a:ext cx="772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</a:rPr>
              <a:t>*Excludes the portion of state appropriation allocated to the Hospital fund.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049" y="136525"/>
            <a:ext cx="82350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Restricted Funds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200" dirty="0">
                <a:latin typeface="Arial Black" panose="020B0A04020102020204" pitchFamily="34" charset="0"/>
              </a:rPr>
              <a:t>(Excluding Hospital) </a:t>
            </a:r>
            <a:br>
              <a:rPr lang="en-US" sz="3600" dirty="0">
                <a:latin typeface="Arial Black" panose="020B0A04020102020204" pitchFamily="34" charset="0"/>
              </a:rPr>
            </a:b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541712"/>
              </p:ext>
            </p:extLst>
          </p:nvPr>
        </p:nvGraphicFramePr>
        <p:xfrm>
          <a:off x="3479359" y="1703776"/>
          <a:ext cx="8566746" cy="3566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28566">
                  <a:extLst>
                    <a:ext uri="{9D8B030D-6E8A-4147-A177-3AD203B41FA5}">
                      <a16:colId xmlns:a16="http://schemas.microsoft.com/office/drawing/2014/main" val="2756336799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3553349617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2059838454"/>
                    </a:ext>
                  </a:extLst>
                </a:gridCol>
              </a:tblGrid>
              <a:tr h="3239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Fund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FY25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Change from FY24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89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Sponsored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$1,078.9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43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Gift &amp; Endowment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$306.9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Auxiliaries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$1,037.1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+5.4%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7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Service Plans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$345.7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+11.9%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2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Other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$72.9 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+3.1%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3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$2,841.5 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+8.3%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896517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4709D-E777-457F-8B9A-0B5112BFF5DE}"/>
              </a:ext>
            </a:extLst>
          </p:cNvPr>
          <p:cNvSpPr txBox="1"/>
          <p:nvPr/>
        </p:nvSpPr>
        <p:spPr>
          <a:xfrm>
            <a:off x="3461513" y="5551533"/>
            <a:ext cx="817627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Sponsored Programs Account for 38% of Restricted Funds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6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tem">
  <a:themeElements>
    <a:clrScheme name="UI System 1">
      <a:dk1>
        <a:srgbClr val="131F11"/>
      </a:dk1>
      <a:lt1>
        <a:srgbClr val="FFFFFF"/>
      </a:lt1>
      <a:dk2>
        <a:srgbClr val="242852"/>
      </a:dk2>
      <a:lt2>
        <a:srgbClr val="E8E9EA"/>
      </a:lt2>
      <a:accent1>
        <a:srgbClr val="0556AC"/>
      </a:accent1>
      <a:accent2>
        <a:srgbClr val="2040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517FB7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2018-template" id="{8A552260-A253-BC45-A09C-93DDB43630E6}" vid="{D268F7F8-4C2B-C34D-AB3D-D0263FD2705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9232</TotalTime>
  <Words>675</Words>
  <Application>Microsoft Office PowerPoint</Application>
  <PresentationFormat>Widescreen</PresentationFormat>
  <Paragraphs>205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 Black</vt:lpstr>
      <vt:lpstr>Avenir Book</vt:lpstr>
      <vt:lpstr>Avenir Heavy</vt:lpstr>
      <vt:lpstr>Bookman Old Style</vt:lpstr>
      <vt:lpstr>Calibri</vt:lpstr>
      <vt:lpstr>Calibri Light</vt:lpstr>
      <vt:lpstr>Cambria</vt:lpstr>
      <vt:lpstr>Georgia</vt:lpstr>
      <vt:lpstr>Montserrat</vt:lpstr>
      <vt:lpstr>Tahoma</vt:lpstr>
      <vt:lpstr>Times New Roman</vt:lpstr>
      <vt:lpstr>Office Theme</vt:lpstr>
      <vt:lpstr>System</vt:lpstr>
      <vt:lpstr>Custom Design</vt:lpstr>
      <vt:lpstr>1_Custom Design</vt:lpstr>
      <vt:lpstr>FY 2025 Operations Budget Summary</vt:lpstr>
      <vt:lpstr>Budget Development Framework</vt:lpstr>
      <vt:lpstr>FY2025 Budget Development</vt:lpstr>
      <vt:lpstr>Budget Planning Process</vt:lpstr>
      <vt:lpstr>FY2025 vs. FY2024</vt:lpstr>
      <vt:lpstr>Budget Comprises Four Types of Funds</vt:lpstr>
      <vt:lpstr>Diversified Sources of Revenue</vt:lpstr>
      <vt:lpstr>Unrestricted Funds </vt:lpstr>
      <vt:lpstr>Restricted Funds (Excluding Hospital)  </vt:lpstr>
      <vt:lpstr>FY2025 – Budget By Unit</vt:lpstr>
      <vt:lpstr>FY2025 – Tuition By University</vt:lpstr>
      <vt:lpstr>Budget By Expense Category Total $6,923.1 M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Avijit</dc:creator>
  <cp:lastModifiedBy>Harsh</cp:lastModifiedBy>
  <cp:revision>91</cp:revision>
  <cp:lastPrinted>2024-09-17T18:13:22Z</cp:lastPrinted>
  <dcterms:created xsi:type="dcterms:W3CDTF">2020-10-18T17:22:16Z</dcterms:created>
  <dcterms:modified xsi:type="dcterms:W3CDTF">2024-09-19T05:28:27Z</dcterms:modified>
</cp:coreProperties>
</file>