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5.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6.xml" ContentType="application/vnd.openxmlformats-officedocument.themeOverride+xml"/>
  <Override PartName="/ppt/notesSlides/notesSlide12.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7.xml" ContentType="application/vnd.openxmlformats-officedocument.themeOverr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6" r:id="rId4"/>
    <p:sldMasterId id="2147483731" r:id="rId5"/>
    <p:sldMasterId id="2147483743" r:id="rId6"/>
    <p:sldMasterId id="2147483756" r:id="rId7"/>
    <p:sldMasterId id="2147483787" r:id="rId8"/>
  </p:sldMasterIdLst>
  <p:notesMasterIdLst>
    <p:notesMasterId r:id="rId32"/>
  </p:notesMasterIdLst>
  <p:sldIdLst>
    <p:sldId id="264" r:id="rId9"/>
    <p:sldId id="3329" r:id="rId10"/>
    <p:sldId id="3330" r:id="rId11"/>
    <p:sldId id="3331" r:id="rId12"/>
    <p:sldId id="3328" r:id="rId13"/>
    <p:sldId id="270" r:id="rId14"/>
    <p:sldId id="3326" r:id="rId15"/>
    <p:sldId id="273" r:id="rId16"/>
    <p:sldId id="2789" r:id="rId17"/>
    <p:sldId id="275" r:id="rId18"/>
    <p:sldId id="277" r:id="rId19"/>
    <p:sldId id="276" r:id="rId20"/>
    <p:sldId id="294" r:id="rId21"/>
    <p:sldId id="3332" r:id="rId22"/>
    <p:sldId id="3323" r:id="rId23"/>
    <p:sldId id="3324" r:id="rId24"/>
    <p:sldId id="1220" r:id="rId25"/>
    <p:sldId id="1221" r:id="rId26"/>
    <p:sldId id="1223" r:id="rId27"/>
    <p:sldId id="284" r:id="rId28"/>
    <p:sldId id="263" r:id="rId29"/>
    <p:sldId id="293" r:id="rId30"/>
    <p:sldId id="262"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pos="1200" userDrawn="1">
          <p15:clr>
            <a:srgbClr val="A4A3A4"/>
          </p15:clr>
        </p15:guide>
        <p15:guide id="3" pos="4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171"/>
    <a:srgbClr val="595959"/>
    <a:srgbClr val="0B8BFF"/>
    <a:srgbClr val="3C6BAC"/>
    <a:srgbClr val="00AEEF"/>
    <a:srgbClr val="00927E"/>
    <a:srgbClr val="919191"/>
    <a:srgbClr val="356961"/>
    <a:srgbClr val="B512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57" autoAdjust="0"/>
    <p:restoredTop sz="86375" autoAdjust="0"/>
  </p:normalViewPr>
  <p:slideViewPr>
    <p:cSldViewPr snapToGrid="0">
      <p:cViewPr varScale="1">
        <p:scale>
          <a:sx n="84" d="100"/>
          <a:sy n="84" d="100"/>
        </p:scale>
        <p:origin x="2472" y="56"/>
      </p:cViewPr>
      <p:guideLst>
        <p:guide orient="horz" pos="1200"/>
        <p:guide pos="1200"/>
        <p:guide pos="4536"/>
      </p:guideLst>
    </p:cSldViewPr>
  </p:slideViewPr>
  <p:outlineViewPr>
    <p:cViewPr>
      <p:scale>
        <a:sx n="33" d="100"/>
        <a:sy n="33" d="100"/>
      </p:scale>
      <p:origin x="0" y="-255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feglibrary\Clients\University%20of%20Illinois\Performance%20Reports\Insert\Index%20Chart\2024\2024-06%20%20Master%20Index%20Chart.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feglibrary\Clients\University%20of%20Illinois\Performance%20Reports\Insert\Technical%20and%20Board%20Report%20Inserts(AutoRecovered).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feglibrary\Clients\University%20of%20Illinois\Performance%20Reports\Insert\Technical%20and%20Board%20Report%20Inserts(AutoRecovered).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feglibrary\Clients\University%20of%20Illinois\Performance%20Reports\Insert\Technical%20and%20Board%20Report%20Inserts(AutoRecovered).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feglibrary\Clients\University%20of%20Illinois\Performance%20Reports\Insert\Technical%20and%20Board%20Report%20Inserts(AutoRecovered).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feglibrary\Clients\University%20of%20Illinois\Performance%20Reports\Insert\Technical%20and%20Board%20Report%20Inserts(AutoRecover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a:pPr>
            <a:r>
              <a:rPr lang="en-US" sz="2000" b="1" i="0" u="none" strike="noStrike" kern="1200" baseline="0">
                <a:solidFill>
                  <a:srgbClr val="4D4D4D"/>
                </a:solidFill>
                <a:effectLst/>
                <a:latin typeface="+mn-lt"/>
                <a:ea typeface="+mn-ea"/>
                <a:cs typeface="Arial" pitchFamily="34" charset="0"/>
              </a:rPr>
              <a:t>Second Quarter 2024 – </a:t>
            </a:r>
            <a:r>
              <a:rPr lang="en-US" sz="2000" b="1" baseline="0"/>
              <a:t>Market </a:t>
            </a:r>
            <a:r>
              <a:rPr lang="en-US" sz="2000" b="1"/>
              <a:t>Returns</a:t>
            </a:r>
          </a:p>
        </c:rich>
      </c:tx>
      <c:layout>
        <c:manualLayout>
          <c:xMode val="edge"/>
          <c:yMode val="edge"/>
          <c:x val="0.33253302543356283"/>
          <c:y val="2.0551300586667946E-5"/>
        </c:manualLayout>
      </c:layout>
      <c:overlay val="1"/>
    </c:title>
    <c:autoTitleDeleted val="0"/>
    <c:plotArea>
      <c:layout>
        <c:manualLayout>
          <c:layoutTarget val="inner"/>
          <c:xMode val="edge"/>
          <c:yMode val="edge"/>
          <c:x val="0.14752714434659836"/>
          <c:y val="8.4591272320443153E-2"/>
          <c:w val="0.85247285565340281"/>
          <c:h val="0.64634773360331677"/>
        </c:manualLayout>
      </c:layout>
      <c:barChart>
        <c:barDir val="col"/>
        <c:grouping val="clustered"/>
        <c:varyColors val="0"/>
        <c:ser>
          <c:idx val="0"/>
          <c:order val="0"/>
          <c:tx>
            <c:strRef>
              <c:f>'[2024-06  Master Index Chart.xlsx]Sheet1'!$B$1</c:f>
              <c:strCache>
                <c:ptCount val="1"/>
                <c:pt idx="0">
                  <c:v>Quarter</c:v>
                </c:pt>
              </c:strCache>
            </c:strRef>
          </c:tx>
          <c:spPr>
            <a:solidFill>
              <a:srgbClr val="00B0F0"/>
            </a:solidFill>
          </c:spPr>
          <c:invertIfNegative val="0"/>
          <c:dLbls>
            <c:dLbl>
              <c:idx val="5"/>
              <c:layout>
                <c:manualLayout>
                  <c:x val="-2.928509885392650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74-4781-B0EB-C6173BC32BF9}"/>
                </c:ext>
              </c:extLst>
            </c:dLbl>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'[2024-06  Master Index Chart.xlsx]Sheet1'!$A$2:$A$11</c:f>
              <c:strCache>
                <c:ptCount val="7"/>
                <c:pt idx="0">
                  <c:v>Russell 3000 Index</c:v>
                </c:pt>
                <c:pt idx="1">
                  <c:v>MSCI ACWI ex-U.S.</c:v>
                </c:pt>
                <c:pt idx="2">
                  <c:v>Barclays U.S. Agg Index</c:v>
                </c:pt>
                <c:pt idx="3">
                  <c:v>Barclays HY Index</c:v>
                </c:pt>
                <c:pt idx="4">
                  <c:v>FTSE NAREIT All Equity Index</c:v>
                </c:pt>
                <c:pt idx="5">
                  <c:v>Blmbrg Cmdty Index</c:v>
                </c:pt>
                <c:pt idx="6">
                  <c:v>HFRI FOF Conservatve Index</c:v>
                </c:pt>
              </c:strCache>
              <c:extLst/>
            </c:strRef>
          </c:cat>
          <c:val>
            <c:numRef>
              <c:f>'[2024-06  Master Index Chart.xlsx]Sheet1'!$B$2:$B$11</c:f>
              <c:numCache>
                <c:formatCode>0.0%</c:formatCode>
                <c:ptCount val="7"/>
                <c:pt idx="0">
                  <c:v>3.2159924507141113E-2</c:v>
                </c:pt>
                <c:pt idx="1">
                  <c:v>1.1062145233154297E-2</c:v>
                </c:pt>
                <c:pt idx="2">
                  <c:v>6.5255165100097656E-4</c:v>
                </c:pt>
                <c:pt idx="3">
                  <c:v>1.0940074920654297E-2</c:v>
                </c:pt>
                <c:pt idx="4">
                  <c:v>-8.9735984802246094E-3</c:v>
                </c:pt>
                <c:pt idx="5">
                  <c:v>2.8867244720458984E-2</c:v>
                </c:pt>
                <c:pt idx="6">
                  <c:v>7.5532692670822145E-3</c:v>
                </c:pt>
              </c:numCache>
              <c:extLst/>
            </c:numRef>
          </c:val>
          <c:extLst>
            <c:ext xmlns:c16="http://schemas.microsoft.com/office/drawing/2014/chart" uri="{C3380CC4-5D6E-409C-BE32-E72D297353CC}">
              <c16:uniqueId val="{00000001-6374-4781-B0EB-C6173BC32BF9}"/>
            </c:ext>
          </c:extLst>
        </c:ser>
        <c:ser>
          <c:idx val="1"/>
          <c:order val="1"/>
          <c:tx>
            <c:strRef>
              <c:f>'[2024-06  Master Index Chart.xlsx]Sheet1'!$C$1</c:f>
              <c:strCache>
                <c:ptCount val="1"/>
                <c:pt idx="0">
                  <c:v>1 Yr</c:v>
                </c:pt>
              </c:strCache>
            </c:strRef>
          </c:tx>
          <c:spPr>
            <a:solidFill>
              <a:srgbClr val="FCB34F"/>
            </a:solidFill>
          </c:spPr>
          <c:invertIfNegative val="0"/>
          <c:dLbls>
            <c:dLbl>
              <c:idx val="5"/>
              <c:layout>
                <c:manualLayout>
                  <c:x val="-4.41014332965821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74-4781-B0EB-C6173BC32BF9}"/>
                </c:ext>
              </c:extLst>
            </c:dLbl>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'[2024-06  Master Index Chart.xlsx]Sheet1'!$A$2:$A$11</c:f>
              <c:strCache>
                <c:ptCount val="7"/>
                <c:pt idx="0">
                  <c:v>Russell 3000 Index</c:v>
                </c:pt>
                <c:pt idx="1">
                  <c:v>MSCI ACWI ex-U.S.</c:v>
                </c:pt>
                <c:pt idx="2">
                  <c:v>Barclays U.S. Agg Index</c:v>
                </c:pt>
                <c:pt idx="3">
                  <c:v>Barclays HY Index</c:v>
                </c:pt>
                <c:pt idx="4">
                  <c:v>FTSE NAREIT All Equity Index</c:v>
                </c:pt>
                <c:pt idx="5">
                  <c:v>Blmbrg Cmdty Index</c:v>
                </c:pt>
                <c:pt idx="6">
                  <c:v>HFRI FOF Conservatve Index</c:v>
                </c:pt>
              </c:strCache>
              <c:extLst/>
            </c:strRef>
          </c:cat>
          <c:val>
            <c:numRef>
              <c:f>'[2024-06  Master Index Chart.xlsx]Sheet1'!$C$2:$C$11</c:f>
              <c:numCache>
                <c:formatCode>0.0%</c:formatCode>
                <c:ptCount val="7"/>
                <c:pt idx="0">
                  <c:v>0.23125028610229492</c:v>
                </c:pt>
                <c:pt idx="1">
                  <c:v>0.11623358726501465</c:v>
                </c:pt>
                <c:pt idx="2">
                  <c:v>2.6309490203857422E-2</c:v>
                </c:pt>
                <c:pt idx="3">
                  <c:v>0.10438060760498047</c:v>
                </c:pt>
                <c:pt idx="4">
                  <c:v>5.776822566986084E-2</c:v>
                </c:pt>
                <c:pt idx="5">
                  <c:v>4.9994945526123047E-2</c:v>
                </c:pt>
                <c:pt idx="6">
                  <c:v>6.9247860908508305E-2</c:v>
                </c:pt>
              </c:numCache>
              <c:extLst/>
            </c:numRef>
          </c:val>
          <c:extLst>
            <c:ext xmlns:c16="http://schemas.microsoft.com/office/drawing/2014/chart" uri="{C3380CC4-5D6E-409C-BE32-E72D297353CC}">
              <c16:uniqueId val="{00000003-6374-4781-B0EB-C6173BC32BF9}"/>
            </c:ext>
          </c:extLst>
        </c:ser>
        <c:ser>
          <c:idx val="2"/>
          <c:order val="2"/>
          <c:tx>
            <c:strRef>
              <c:f>'[2024-06  Master Index Chart.xlsx]Sheet1'!$D$1</c:f>
              <c:strCache>
                <c:ptCount val="1"/>
                <c:pt idx="0">
                  <c:v>5 Yrs Annualized</c:v>
                </c:pt>
              </c:strCache>
            </c:strRef>
          </c:tx>
          <c:spPr>
            <a:solidFill>
              <a:srgbClr val="717171"/>
            </a:solidFill>
          </c:spPr>
          <c:invertIfNegative val="0"/>
          <c:dLbls>
            <c:dLbl>
              <c:idx val="5"/>
              <c:layout>
                <c:manualLayout>
                  <c:x val="-1.0780225827298075E-16"/>
                  <c:y val="1.0116497198093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74-4781-B0EB-C6173BC32BF9}"/>
                </c:ext>
              </c:extLst>
            </c:dLbl>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'[2024-06  Master Index Chart.xlsx]Sheet1'!$A$2:$A$11</c:f>
              <c:strCache>
                <c:ptCount val="7"/>
                <c:pt idx="0">
                  <c:v>Russell 3000 Index</c:v>
                </c:pt>
                <c:pt idx="1">
                  <c:v>MSCI ACWI ex-U.S.</c:v>
                </c:pt>
                <c:pt idx="2">
                  <c:v>Barclays U.S. Agg Index</c:v>
                </c:pt>
                <c:pt idx="3">
                  <c:v>Barclays HY Index</c:v>
                </c:pt>
                <c:pt idx="4">
                  <c:v>FTSE NAREIT All Equity Index</c:v>
                </c:pt>
                <c:pt idx="5">
                  <c:v>Blmbrg Cmdty Index</c:v>
                </c:pt>
                <c:pt idx="6">
                  <c:v>HFRI FOF Conservatve Index</c:v>
                </c:pt>
              </c:strCache>
              <c:extLst/>
            </c:strRef>
          </c:cat>
          <c:val>
            <c:numRef>
              <c:f>'[2024-06  Master Index Chart.xlsx]Sheet1'!$D$2:$D$11</c:f>
              <c:numCache>
                <c:formatCode>0.0%</c:formatCode>
                <c:ptCount val="7"/>
                <c:pt idx="0">
                  <c:v>0.14142072677612305</c:v>
                </c:pt>
                <c:pt idx="1">
                  <c:v>5.5470466613769531E-2</c:v>
                </c:pt>
                <c:pt idx="2">
                  <c:v>-2.3205280303955078E-3</c:v>
                </c:pt>
                <c:pt idx="3">
                  <c:v>3.9193630218505859E-2</c:v>
                </c:pt>
                <c:pt idx="4">
                  <c:v>3.4035444259643555E-2</c:v>
                </c:pt>
                <c:pt idx="5">
                  <c:v>7.2467446327209473E-2</c:v>
                </c:pt>
                <c:pt idx="6">
                  <c:v>4.8980131149291992E-2</c:v>
                </c:pt>
              </c:numCache>
              <c:extLst/>
            </c:numRef>
          </c:val>
          <c:extLst>
            <c:ext xmlns:c16="http://schemas.microsoft.com/office/drawing/2014/chart" uri="{C3380CC4-5D6E-409C-BE32-E72D297353CC}">
              <c16:uniqueId val="{00000005-6374-4781-B0EB-C6173BC32BF9}"/>
            </c:ext>
          </c:extLst>
        </c:ser>
        <c:dLbls>
          <c:showLegendKey val="0"/>
          <c:showVal val="1"/>
          <c:showCatName val="0"/>
          <c:showSerName val="0"/>
          <c:showPercent val="0"/>
          <c:showBubbleSize val="0"/>
        </c:dLbls>
        <c:gapWidth val="69"/>
        <c:axId val="898220720"/>
        <c:axId val="898219936"/>
      </c:barChart>
      <c:catAx>
        <c:axId val="898220720"/>
        <c:scaling>
          <c:orientation val="minMax"/>
        </c:scaling>
        <c:delete val="0"/>
        <c:axPos val="b"/>
        <c:numFmt formatCode="General" sourceLinked="0"/>
        <c:majorTickMark val="none"/>
        <c:minorTickMark val="none"/>
        <c:tickLblPos val="nextTo"/>
        <c:spPr>
          <a:ln>
            <a:noFill/>
          </a:ln>
        </c:spPr>
        <c:txPr>
          <a:bodyPr/>
          <a:lstStyle/>
          <a:p>
            <a:pPr>
              <a:defRPr sz="1150"/>
            </a:pPr>
            <a:endParaRPr lang="en-US"/>
          </a:p>
        </c:txPr>
        <c:crossAx val="898219936"/>
        <c:crosses val="autoZero"/>
        <c:auto val="0"/>
        <c:lblAlgn val="ctr"/>
        <c:lblOffset val="50"/>
        <c:noMultiLvlLbl val="0"/>
      </c:catAx>
      <c:valAx>
        <c:axId val="898219936"/>
        <c:scaling>
          <c:orientation val="minMax"/>
        </c:scaling>
        <c:delete val="0"/>
        <c:axPos val="l"/>
        <c:majorGridlines>
          <c:spPr>
            <a:ln w="3175">
              <a:solidFill>
                <a:schemeClr val="bg1">
                  <a:lumMod val="85000"/>
                </a:schemeClr>
              </a:solidFill>
            </a:ln>
          </c:spPr>
        </c:majorGridlines>
        <c:numFmt formatCode="0%" sourceLinked="0"/>
        <c:majorTickMark val="none"/>
        <c:minorTickMark val="none"/>
        <c:tickLblPos val="nextTo"/>
        <c:spPr>
          <a:ln>
            <a:noFill/>
          </a:ln>
        </c:spPr>
        <c:txPr>
          <a:bodyPr/>
          <a:lstStyle/>
          <a:p>
            <a:pPr>
              <a:defRPr sz="1100"/>
            </a:pPr>
            <a:endParaRPr lang="en-US"/>
          </a:p>
        </c:txPr>
        <c:crossAx val="898220720"/>
        <c:crosses val="autoZero"/>
        <c:crossBetween val="between"/>
      </c:valAx>
      <c:dTable>
        <c:showHorzBorder val="1"/>
        <c:showVertBorder val="1"/>
        <c:showOutline val="1"/>
        <c:showKeys val="1"/>
        <c:spPr>
          <a:noFill/>
          <a:ln>
            <a:noFill/>
          </a:ln>
        </c:spPr>
        <c:txPr>
          <a:bodyPr/>
          <a:lstStyle/>
          <a:p>
            <a:pPr rtl="0">
              <a:defRPr sz="1100"/>
            </a:pPr>
            <a:endParaRPr lang="en-US"/>
          </a:p>
        </c:txPr>
      </c:dTable>
      <c:spPr>
        <a:noFill/>
        <a:ln>
          <a:noFill/>
        </a:ln>
      </c:spPr>
    </c:plotArea>
    <c:plotVisOnly val="1"/>
    <c:dispBlanksAs val="gap"/>
    <c:showDLblsOverMax val="0"/>
  </c:chart>
  <c:spPr>
    <a:noFill/>
    <a:ln>
      <a:noFill/>
    </a:ln>
  </c:spPr>
  <c:txPr>
    <a:bodyPr/>
    <a:lstStyle/>
    <a:p>
      <a:pPr>
        <a:defRPr sz="1000">
          <a:solidFill>
            <a:srgbClr val="4D4D4D"/>
          </a:solidFill>
          <a:latin typeface="+mn-lt"/>
          <a:cs typeface="Arial"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000" b="0" i="0" u="none" strike="noStrike" baseline="0">
                <a:solidFill>
                  <a:srgbClr val="000000"/>
                </a:solidFill>
                <a:latin typeface="Calibri"/>
                <a:ea typeface="Calibri"/>
                <a:cs typeface="Calibri"/>
              </a:defRPr>
            </a:pPr>
            <a:r>
              <a:rPr lang="en-US" sz="2600" b="0" i="0" u="none" strike="noStrike" baseline="0">
                <a:solidFill>
                  <a:srgbClr val="333399"/>
                </a:solidFill>
                <a:latin typeface="Calibri"/>
                <a:cs typeface="Calibri"/>
              </a:rPr>
              <a:t>System Financial Assets</a:t>
            </a:r>
          </a:p>
          <a:p>
            <a:pPr algn="l">
              <a:defRPr sz="1000" b="0" i="0" u="none" strike="noStrike" baseline="0">
                <a:solidFill>
                  <a:srgbClr val="000000"/>
                </a:solidFill>
                <a:latin typeface="Calibri"/>
                <a:ea typeface="Calibri"/>
                <a:cs typeface="Calibri"/>
              </a:defRPr>
            </a:pPr>
            <a:r>
              <a:rPr lang="en-US" sz="2200" b="0" i="0" u="none" strike="noStrike" baseline="0">
                <a:solidFill>
                  <a:srgbClr val="333399"/>
                </a:solidFill>
                <a:latin typeface="Calibri"/>
                <a:cs typeface="Calibri"/>
              </a:rPr>
              <a:t>$4.90B as of June 30, 2024</a:t>
            </a:r>
          </a:p>
        </c:rich>
      </c:tx>
      <c:layout>
        <c:manualLayout>
          <c:xMode val="edge"/>
          <c:yMode val="edge"/>
          <c:x val="3.1074732259258105E-2"/>
          <c:y val="1.8823351052237605E-2"/>
        </c:manualLayout>
      </c:layout>
      <c:overlay val="0"/>
      <c:spPr>
        <a:noFill/>
        <a:ln w="25400">
          <a:noFill/>
        </a:ln>
      </c:spPr>
    </c:title>
    <c:autoTitleDeleted val="0"/>
    <c:plotArea>
      <c:layout>
        <c:manualLayout>
          <c:layoutTarget val="inner"/>
          <c:xMode val="edge"/>
          <c:yMode val="edge"/>
          <c:x val="0.4312153738864507"/>
          <c:y val="0.30226464406962333"/>
          <c:w val="0.44524526960366989"/>
          <c:h val="0.62465289485873088"/>
        </c:manualLayout>
      </c:layout>
      <c:pieChart>
        <c:varyColors val="1"/>
        <c:ser>
          <c:idx val="0"/>
          <c:order val="0"/>
          <c:dPt>
            <c:idx val="0"/>
            <c:bubble3D val="0"/>
            <c:spPr>
              <a:solidFill>
                <a:srgbClr val="552579"/>
              </a:solidFill>
              <a:ln w="19050">
                <a:solidFill>
                  <a:schemeClr val="lt1"/>
                </a:solidFill>
              </a:ln>
              <a:effectLst/>
            </c:spPr>
            <c:extLst>
              <c:ext xmlns:c16="http://schemas.microsoft.com/office/drawing/2014/chart" uri="{C3380CC4-5D6E-409C-BE32-E72D297353CC}">
                <c16:uniqueId val="{00000001-2556-418C-A0D2-E4B14469AA39}"/>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2556-418C-A0D2-E4B14469AA39}"/>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2556-418C-A0D2-E4B14469AA39}"/>
              </c:ext>
            </c:extLst>
          </c:dPt>
          <c:dPt>
            <c:idx val="3"/>
            <c:bubble3D val="0"/>
            <c:spPr>
              <a:solidFill>
                <a:srgbClr val="C89800"/>
              </a:solidFill>
              <a:ln w="19050">
                <a:solidFill>
                  <a:schemeClr val="lt1"/>
                </a:solidFill>
              </a:ln>
              <a:effectLst/>
            </c:spPr>
            <c:extLst>
              <c:ext xmlns:c16="http://schemas.microsoft.com/office/drawing/2014/chart" uri="{C3380CC4-5D6E-409C-BE32-E72D297353CC}">
                <c16:uniqueId val="{00000007-2556-418C-A0D2-E4B14469AA39}"/>
              </c:ext>
            </c:extLst>
          </c:dPt>
          <c:dLbls>
            <c:dLbl>
              <c:idx val="0"/>
              <c:layout>
                <c:manualLayout>
                  <c:x val="4.1648317806426471E-2"/>
                  <c:y val="-0.12816723791878956"/>
                </c:manualLayout>
              </c:layout>
              <c:spPr>
                <a:noFill/>
                <a:ln w="25400">
                  <a:noFill/>
                </a:ln>
              </c:spPr>
              <c:txPr>
                <a:bodyPr/>
                <a:lstStyle/>
                <a:p>
                  <a:pPr>
                    <a:defRPr sz="1100" b="1" i="0" u="none" strike="noStrike" baseline="0">
                      <a:solidFill>
                        <a:srgbClr val="333399"/>
                      </a:solidFill>
                      <a:latin typeface="Calibri"/>
                      <a:ea typeface="Calibri"/>
                      <a:cs typeface="Calibri"/>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2556-418C-A0D2-E4B14469AA39}"/>
                </c:ext>
              </c:extLst>
            </c:dLbl>
            <c:dLbl>
              <c:idx val="1"/>
              <c:layout>
                <c:manualLayout>
                  <c:x val="1.9659023289927073E-2"/>
                  <c:y val="3.317362224779908E-2"/>
                </c:manualLayout>
              </c:layout>
              <c:spPr>
                <a:noFill/>
                <a:ln w="25400">
                  <a:noFill/>
                </a:ln>
              </c:spPr>
              <c:txPr>
                <a:bodyPr/>
                <a:lstStyle/>
                <a:p>
                  <a:pPr>
                    <a:defRPr sz="1100" b="1" i="0" u="none" strike="noStrike" baseline="0">
                      <a:solidFill>
                        <a:srgbClr val="333399"/>
                      </a:solidFill>
                      <a:latin typeface="Calibri"/>
                      <a:ea typeface="Calibri"/>
                      <a:cs typeface="Calibri"/>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2556-418C-A0D2-E4B14469AA39}"/>
                </c:ext>
              </c:extLst>
            </c:dLbl>
            <c:dLbl>
              <c:idx val="2"/>
              <c:layout>
                <c:manualLayout>
                  <c:x val="-1.1292224236469627E-2"/>
                  <c:y val="8.6713773000453298E-2"/>
                </c:manualLayout>
              </c:layout>
              <c:spPr>
                <a:noFill/>
                <a:ln w="25400">
                  <a:noFill/>
                </a:ln>
              </c:spPr>
              <c:txPr>
                <a:bodyPr/>
                <a:lstStyle/>
                <a:p>
                  <a:pPr>
                    <a:defRPr sz="1100" b="1" i="0" u="none" strike="noStrike" baseline="0">
                      <a:solidFill>
                        <a:srgbClr val="333399"/>
                      </a:solidFill>
                      <a:latin typeface="Calibri"/>
                      <a:ea typeface="Calibri"/>
                      <a:cs typeface="Calibri"/>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2556-418C-A0D2-E4B14469AA39}"/>
                </c:ext>
              </c:extLst>
            </c:dLbl>
            <c:dLbl>
              <c:idx val="3"/>
              <c:layout>
                <c:manualLayout>
                  <c:x val="2.0587154189237285E-2"/>
                  <c:y val="3.9524471205805157E-4"/>
                </c:manualLayout>
              </c:layout>
              <c:spPr>
                <a:noFill/>
                <a:ln w="25400">
                  <a:noFill/>
                </a:ln>
              </c:spPr>
              <c:txPr>
                <a:bodyPr/>
                <a:lstStyle/>
                <a:p>
                  <a:pPr>
                    <a:defRPr sz="1100" b="1" i="0" u="none" strike="noStrike" baseline="0">
                      <a:solidFill>
                        <a:srgbClr val="333399"/>
                      </a:solidFill>
                      <a:latin typeface="Calibri"/>
                      <a:ea typeface="Calibri"/>
                      <a:cs typeface="Calibri"/>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2556-418C-A0D2-E4B14469AA39}"/>
                </c:ext>
              </c:extLst>
            </c:dLbl>
            <c:dLbl>
              <c:idx val="4"/>
              <c:layout>
                <c:manualLayout>
                  <c:x val="9.7299872362801174E-2"/>
                  <c:y val="2.0819089494530367E-2"/>
                </c:manualLayout>
              </c:layout>
              <c:spPr>
                <a:noFill/>
                <a:ln w="25400">
                  <a:noFill/>
                </a:ln>
              </c:spPr>
              <c:txPr>
                <a:bodyPr/>
                <a:lstStyle/>
                <a:p>
                  <a:pPr>
                    <a:defRPr sz="1100" b="1" i="0" u="none" strike="noStrike" baseline="0">
                      <a:solidFill>
                        <a:srgbClr val="333399"/>
                      </a:solidFill>
                      <a:latin typeface="Calibri"/>
                      <a:ea typeface="Calibri"/>
                      <a:cs typeface="Calibri"/>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2556-418C-A0D2-E4B14469AA39}"/>
                </c:ext>
              </c:extLst>
            </c:dLbl>
            <c:spPr>
              <a:noFill/>
              <a:ln w="25400">
                <a:noFill/>
              </a:ln>
            </c:spPr>
            <c:txPr>
              <a:bodyPr wrap="square" lIns="38100" tIns="19050" rIns="38100" bIns="19050" anchor="ctr">
                <a:spAutoFit/>
              </a:bodyPr>
              <a:lstStyle/>
              <a:p>
                <a:pPr>
                  <a:defRPr sz="1100" b="1" i="0" u="none" strike="noStrike" baseline="0">
                    <a:solidFill>
                      <a:srgbClr val="333399"/>
                    </a:solidFill>
                    <a:latin typeface="Calibri"/>
                    <a:ea typeface="Calibri"/>
                    <a:cs typeface="Calibri"/>
                  </a:defRPr>
                </a:pPr>
                <a:endParaRPr lang="en-US"/>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'Revised BOT5'!$A$20:$A$23</c:f>
              <c:strCache>
                <c:ptCount val="4"/>
                <c:pt idx="0">
                  <c:v>Operating Pool</c:v>
                </c:pt>
                <c:pt idx="1">
                  <c:v>Permanent Core</c:v>
                </c:pt>
                <c:pt idx="2">
                  <c:v>Endowment Funds</c:v>
                </c:pt>
                <c:pt idx="3">
                  <c:v>Endowment Farms</c:v>
                </c:pt>
              </c:strCache>
            </c:strRef>
          </c:cat>
          <c:val>
            <c:numRef>
              <c:f>'Revised BOT5'!$B$20:$B$23</c:f>
              <c:numCache>
                <c:formatCode>"$"#,##0.0</c:formatCode>
                <c:ptCount val="4"/>
                <c:pt idx="0">
                  <c:v>3662.6781759999999</c:v>
                </c:pt>
                <c:pt idx="1">
                  <c:v>606.371397</c:v>
                </c:pt>
                <c:pt idx="2">
                  <c:v>514.17617000000007</c:v>
                </c:pt>
                <c:pt idx="3">
                  <c:v>112.844999</c:v>
                </c:pt>
              </c:numCache>
            </c:numRef>
          </c:val>
          <c:extLst>
            <c:ext xmlns:c16="http://schemas.microsoft.com/office/drawing/2014/chart" uri="{C3380CC4-5D6E-409C-BE32-E72D297353CC}">
              <c16:uniqueId val="{00000009-2556-418C-A0D2-E4B14469AA39}"/>
            </c:ext>
          </c:extLst>
        </c:ser>
        <c:dLbls>
          <c:showLegendKey val="0"/>
          <c:showVal val="0"/>
          <c:showCatName val="0"/>
          <c:showSerName val="0"/>
          <c:showPercent val="0"/>
          <c:showBubbleSize val="0"/>
          <c:showLeaderLines val="0"/>
        </c:dLbls>
        <c:firstSliceAng val="0"/>
      </c:pieChart>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baseline="0">
                <a:solidFill>
                  <a:schemeClr val="tx1">
                    <a:lumMod val="65000"/>
                    <a:lumOff val="35000"/>
                  </a:schemeClr>
                </a:solidFill>
                <a:latin typeface="+mn-lt"/>
                <a:ea typeface="+mn-ea"/>
                <a:cs typeface="+mn-cs"/>
              </a:defRPr>
            </a:pPr>
            <a:r>
              <a:rPr lang="en-US" dirty="0"/>
              <a:t>Total Pool: $1.12 Billion as of 6/30/2024</a:t>
            </a:r>
          </a:p>
        </c:rich>
      </c:tx>
      <c:layout>
        <c:manualLayout>
          <c:xMode val="edge"/>
          <c:yMode val="edge"/>
          <c:x val="0.14391615309546407"/>
          <c:y val="2.4008571248979753E-2"/>
        </c:manualLayout>
      </c:layout>
      <c:overlay val="0"/>
      <c:spPr>
        <a:noFill/>
        <a:ln>
          <a:noFill/>
        </a:ln>
        <a:effectLst/>
      </c:spPr>
    </c:title>
    <c:autoTitleDeleted val="0"/>
    <c:plotArea>
      <c:layout>
        <c:manualLayout>
          <c:layoutTarget val="inner"/>
          <c:xMode val="edge"/>
          <c:yMode val="edge"/>
          <c:x val="0.22716140329152956"/>
          <c:y val="0.19578996119988862"/>
          <c:w val="0.61398416260486932"/>
          <c:h val="0.76623580621967735"/>
        </c:manualLayout>
      </c:layout>
      <c:doughnutChart>
        <c:varyColors val="1"/>
        <c:ser>
          <c:idx val="2"/>
          <c:order val="0"/>
          <c:tx>
            <c:strRef>
              <c:f>'[Technical and Board Report Inserts(AutoRecovered).xlsx]Assets'!$H$39:$H$45</c:f>
              <c:strCache>
                <c:ptCount val="7"/>
                <c:pt idx="0">
                  <c:v>U.S. Equity</c:v>
                </c:pt>
                <c:pt idx="1">
                  <c:v>Non-U.S. Equity</c:v>
                </c:pt>
                <c:pt idx="2">
                  <c:v>Private Equity</c:v>
                </c:pt>
                <c:pt idx="3">
                  <c:v>Global Fixed Income</c:v>
                </c:pt>
                <c:pt idx="4">
                  <c:v>Real Estate</c:v>
                </c:pt>
                <c:pt idx="5">
                  <c:v>Farmland</c:v>
                </c:pt>
                <c:pt idx="6">
                  <c:v>Diversifying Strategies</c:v>
                </c:pt>
              </c:strCache>
            </c:strRef>
          </c:tx>
          <c:spPr>
            <a:ln w="9525"/>
          </c:spPr>
          <c:dPt>
            <c:idx val="0"/>
            <c:bubble3D val="0"/>
            <c:spPr>
              <a:solidFill>
                <a:srgbClr val="00AEEF">
                  <a:alpha val="85000"/>
                </a:srgbClr>
              </a:solidFill>
              <a:ln w="9525">
                <a:solidFill>
                  <a:schemeClr val="lt1"/>
                </a:solidFill>
              </a:ln>
              <a:effectLst/>
            </c:spPr>
            <c:extLst>
              <c:ext xmlns:c16="http://schemas.microsoft.com/office/drawing/2014/chart" uri="{C3380CC4-5D6E-409C-BE32-E72D297353CC}">
                <c16:uniqueId val="{00000001-8AE4-4E40-A693-BFC8317528B1}"/>
              </c:ext>
            </c:extLst>
          </c:dPt>
          <c:dPt>
            <c:idx val="1"/>
            <c:bubble3D val="0"/>
            <c:spPr>
              <a:solidFill>
                <a:srgbClr val="00AEEF">
                  <a:alpha val="50000"/>
                </a:srgbClr>
              </a:solidFill>
              <a:ln w="9525">
                <a:solidFill>
                  <a:schemeClr val="lt1"/>
                </a:solidFill>
              </a:ln>
              <a:effectLst/>
            </c:spPr>
            <c:extLst>
              <c:ext xmlns:c16="http://schemas.microsoft.com/office/drawing/2014/chart" uri="{C3380CC4-5D6E-409C-BE32-E72D297353CC}">
                <c16:uniqueId val="{00000003-8AE4-4E40-A693-BFC8317528B1}"/>
              </c:ext>
            </c:extLst>
          </c:dPt>
          <c:dPt>
            <c:idx val="2"/>
            <c:bubble3D val="0"/>
            <c:spPr>
              <a:solidFill>
                <a:srgbClr val="00AEEF">
                  <a:alpha val="25000"/>
                </a:srgbClr>
              </a:solidFill>
              <a:ln w="9525">
                <a:solidFill>
                  <a:schemeClr val="lt1"/>
                </a:solidFill>
              </a:ln>
              <a:effectLst/>
            </c:spPr>
            <c:extLst>
              <c:ext xmlns:c16="http://schemas.microsoft.com/office/drawing/2014/chart" uri="{C3380CC4-5D6E-409C-BE32-E72D297353CC}">
                <c16:uniqueId val="{00000005-8AE4-4E40-A693-BFC8317528B1}"/>
              </c:ext>
            </c:extLst>
          </c:dPt>
          <c:dPt>
            <c:idx val="3"/>
            <c:bubble3D val="0"/>
            <c:spPr>
              <a:solidFill>
                <a:srgbClr val="72A492">
                  <a:alpha val="85000"/>
                </a:srgbClr>
              </a:solidFill>
              <a:ln w="9525">
                <a:solidFill>
                  <a:schemeClr val="lt1"/>
                </a:solidFill>
              </a:ln>
              <a:effectLst/>
            </c:spPr>
            <c:extLst>
              <c:ext xmlns:c16="http://schemas.microsoft.com/office/drawing/2014/chart" uri="{C3380CC4-5D6E-409C-BE32-E72D297353CC}">
                <c16:uniqueId val="{00000007-8AE4-4E40-A693-BFC8317528B1}"/>
              </c:ext>
            </c:extLst>
          </c:dPt>
          <c:dPt>
            <c:idx val="4"/>
            <c:bubble3D val="0"/>
            <c:spPr>
              <a:solidFill>
                <a:srgbClr val="919191">
                  <a:alpha val="75000"/>
                </a:srgbClr>
              </a:solidFill>
              <a:ln w="9525">
                <a:solidFill>
                  <a:schemeClr val="lt1"/>
                </a:solidFill>
              </a:ln>
              <a:effectLst/>
            </c:spPr>
            <c:extLst>
              <c:ext xmlns:c16="http://schemas.microsoft.com/office/drawing/2014/chart" uri="{C3380CC4-5D6E-409C-BE32-E72D297353CC}">
                <c16:uniqueId val="{00000009-8AE4-4E40-A693-BFC8317528B1}"/>
              </c:ext>
            </c:extLst>
          </c:dPt>
          <c:dPt>
            <c:idx val="5"/>
            <c:bubble3D val="0"/>
            <c:spPr>
              <a:solidFill>
                <a:srgbClr val="919191">
                  <a:alpha val="50000"/>
                </a:srgbClr>
              </a:solidFill>
              <a:ln w="9525">
                <a:solidFill>
                  <a:schemeClr val="lt1"/>
                </a:solidFill>
              </a:ln>
              <a:effectLst/>
            </c:spPr>
            <c:extLst>
              <c:ext xmlns:c16="http://schemas.microsoft.com/office/drawing/2014/chart" uri="{C3380CC4-5D6E-409C-BE32-E72D297353CC}">
                <c16:uniqueId val="{0000000B-8AE4-4E40-A693-BFC8317528B1}"/>
              </c:ext>
            </c:extLst>
          </c:dPt>
          <c:dPt>
            <c:idx val="6"/>
            <c:bubble3D val="0"/>
            <c:spPr>
              <a:solidFill>
                <a:srgbClr val="C00000">
                  <a:alpha val="75000"/>
                </a:srgbClr>
              </a:solidFill>
              <a:ln w="9525">
                <a:solidFill>
                  <a:schemeClr val="lt1"/>
                </a:solidFill>
              </a:ln>
              <a:effectLst/>
            </c:spPr>
            <c:extLst>
              <c:ext xmlns:c16="http://schemas.microsoft.com/office/drawing/2014/chart" uri="{C3380CC4-5D6E-409C-BE32-E72D297353CC}">
                <c16:uniqueId val="{0000000D-8AE4-4E40-A693-BFC8317528B1}"/>
              </c:ext>
            </c:extLst>
          </c:dPt>
          <c:dPt>
            <c:idx val="7"/>
            <c:bubble3D val="0"/>
            <c:spPr>
              <a:solidFill>
                <a:schemeClr val="accent2">
                  <a:lumMod val="60000"/>
                </a:schemeClr>
              </a:solidFill>
              <a:ln w="9525">
                <a:solidFill>
                  <a:schemeClr val="lt1"/>
                </a:solidFill>
              </a:ln>
              <a:effectLst/>
            </c:spPr>
            <c:extLst>
              <c:ext xmlns:c16="http://schemas.microsoft.com/office/drawing/2014/chart" uri="{C3380CC4-5D6E-409C-BE32-E72D297353CC}">
                <c16:uniqueId val="{0000000F-8AE4-4E40-A693-BFC8317528B1}"/>
              </c:ext>
            </c:extLst>
          </c:dPt>
          <c:dPt>
            <c:idx val="8"/>
            <c:bubble3D val="0"/>
            <c:spPr>
              <a:solidFill>
                <a:srgbClr val="FBB161"/>
              </a:solidFill>
              <a:ln w="9525">
                <a:solidFill>
                  <a:schemeClr val="lt1"/>
                </a:solidFill>
              </a:ln>
              <a:effectLst/>
            </c:spPr>
            <c:extLst>
              <c:ext xmlns:c16="http://schemas.microsoft.com/office/drawing/2014/chart" uri="{C3380CC4-5D6E-409C-BE32-E72D297353CC}">
                <c16:uniqueId val="{00000011-8AE4-4E40-A693-BFC8317528B1}"/>
              </c:ext>
            </c:extLst>
          </c:dPt>
          <c:dLbls>
            <c:dLbl>
              <c:idx val="0"/>
              <c:tx>
                <c:rich>
                  <a:bodyPr/>
                  <a:lstStyle/>
                  <a:p>
                    <a:fld id="{78BA23E8-B27C-491F-80E0-B9305CC2A685}" type="CELLRANGE">
                      <a:rPr lang="en-US"/>
                      <a:pPr/>
                      <a:t>[CELLRANGE]</a:t>
                    </a:fld>
                    <a:endParaRPr lang="en-US" baseline="0"/>
                  </a:p>
                  <a:p>
                    <a:fld id="{9D9B7182-ACF1-438C-9029-B28F26BB3EA0}" type="PERCENTAGE">
                      <a:rPr lang="en-US"/>
                      <a:pPr/>
                      <a:t>[PERCENTAGE]</a:t>
                    </a:fld>
                    <a:endParaRPr lang="en-US"/>
                  </a:p>
                </c:rich>
              </c:tx>
              <c:showLegendKey val="0"/>
              <c:showVal val="0"/>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8AE4-4E40-A693-BFC8317528B1}"/>
                </c:ext>
              </c:extLst>
            </c:dLbl>
            <c:dLbl>
              <c:idx val="1"/>
              <c:tx>
                <c:rich>
                  <a:bodyPr rot="0" spcFirstLastPara="1" vertOverflow="ellipsis" vert="horz" wrap="square" lIns="38100" tIns="19050" rIns="38100" bIns="19050" anchor="ctr" anchorCtr="1">
                    <a:noAutofit/>
                  </a:bodyPr>
                  <a:lstStyle/>
                  <a:p>
                    <a:pPr>
                      <a:defRPr sz="1000" b="0" i="0" u="none" strike="noStrike" baseline="0">
                        <a:solidFill>
                          <a:schemeClr val="tx1">
                            <a:lumMod val="75000"/>
                            <a:lumOff val="25000"/>
                          </a:schemeClr>
                        </a:solidFill>
                        <a:latin typeface="+mn-lt"/>
                        <a:ea typeface="+mn-ea"/>
                        <a:cs typeface="+mn-cs"/>
                      </a:defRPr>
                    </a:pPr>
                    <a:fld id="{CB0B154D-6EBB-46ED-96DD-1C0E4D3B1B91}" type="CELLRANGE">
                      <a:rPr lang="en-US"/>
                      <a:pPr>
                        <a:defRPr sz="1000" b="0" i="0" u="none" strike="noStrike" baseline="0">
                          <a:solidFill>
                            <a:schemeClr val="tx1">
                              <a:lumMod val="75000"/>
                              <a:lumOff val="25000"/>
                            </a:schemeClr>
                          </a:solidFill>
                          <a:latin typeface="+mn-lt"/>
                          <a:ea typeface="+mn-ea"/>
                          <a:cs typeface="+mn-cs"/>
                        </a:defRPr>
                      </a:pPr>
                      <a:t>[CELLRANGE]</a:t>
                    </a:fld>
                    <a:endParaRPr lang="en-US" baseline="0"/>
                  </a:p>
                  <a:p>
                    <a:pPr>
                      <a:defRPr sz="1000" b="0" i="0" u="none" strike="noStrike" baseline="0">
                        <a:solidFill>
                          <a:schemeClr val="tx1">
                            <a:lumMod val="75000"/>
                            <a:lumOff val="25000"/>
                          </a:schemeClr>
                        </a:solidFill>
                        <a:latin typeface="+mn-lt"/>
                        <a:ea typeface="+mn-ea"/>
                        <a:cs typeface="+mn-cs"/>
                      </a:defRPr>
                    </a:pPr>
                    <a:fld id="{E7F80175-DC83-4CEC-B1B3-C7BCAD503140}" type="PERCENTAGE">
                      <a:rPr lang="en-US"/>
                      <a:pPr>
                        <a:defRPr sz="1000" b="0" i="0" u="none" strike="noStrike" baseline="0">
                          <a:solidFill>
                            <a:schemeClr val="tx1">
                              <a:lumMod val="75000"/>
                              <a:lumOff val="25000"/>
                            </a:schemeClr>
                          </a:solidFill>
                          <a:latin typeface="+mn-lt"/>
                          <a:ea typeface="+mn-ea"/>
                          <a:cs typeface="+mn-cs"/>
                        </a:defRPr>
                      </a:pPr>
                      <a:t>[PERCENTAGE]</a:t>
                    </a:fld>
                    <a:endParaRPr lang="en-US"/>
                  </a:p>
                </c:rich>
              </c:tx>
              <c:numFmt formatCode="0.0%" sourceLinked="0"/>
              <c:spPr>
                <a:noFill/>
                <a:ln>
                  <a:noFill/>
                </a:ln>
                <a:effectLst/>
              </c:spPr>
              <c:showLegendKey val="0"/>
              <c:showVal val="0"/>
              <c:showCatName val="0"/>
              <c:showSerName val="0"/>
              <c:showPercent val="0"/>
              <c:showBubbleSize val="0"/>
              <c:separator>
</c:separator>
              <c:extLst>
                <c:ext xmlns:c15="http://schemas.microsoft.com/office/drawing/2012/chart" uri="{CE6537A1-D6FC-4f65-9D91-7224C49458BB}">
                  <c15:layout>
                    <c:manualLayout>
                      <c:w val="0.15876888835011932"/>
                      <c:h val="0.14660038636975839"/>
                    </c:manualLayout>
                  </c15:layout>
                  <c15:dlblFieldTable/>
                  <c15:showDataLabelsRange val="1"/>
                </c:ext>
                <c:ext xmlns:c16="http://schemas.microsoft.com/office/drawing/2014/chart" uri="{C3380CC4-5D6E-409C-BE32-E72D297353CC}">
                  <c16:uniqueId val="{00000003-8AE4-4E40-A693-BFC8317528B1}"/>
                </c:ext>
              </c:extLst>
            </c:dLbl>
            <c:dLbl>
              <c:idx val="2"/>
              <c:layout>
                <c:manualLayout>
                  <c:x val="2.3722566725496693E-3"/>
                  <c:y val="2.8927240659808319E-2"/>
                </c:manualLayout>
              </c:layout>
              <c:tx>
                <c:rich>
                  <a:bodyPr rot="0" spcFirstLastPara="1" vertOverflow="ellipsis" vert="horz" wrap="square" lIns="38100" tIns="19050" rIns="38100" bIns="19050" anchor="ctr" anchorCtr="1">
                    <a:noAutofit/>
                  </a:bodyPr>
                  <a:lstStyle/>
                  <a:p>
                    <a:pPr>
                      <a:defRPr sz="1000" b="0" i="0" u="none" strike="noStrike" baseline="0">
                        <a:solidFill>
                          <a:schemeClr val="tx1">
                            <a:lumMod val="75000"/>
                            <a:lumOff val="25000"/>
                          </a:schemeClr>
                        </a:solidFill>
                        <a:latin typeface="+mn-lt"/>
                        <a:ea typeface="+mn-ea"/>
                        <a:cs typeface="+mn-cs"/>
                      </a:defRPr>
                    </a:pPr>
                    <a:fld id="{AEDDA36E-3DBC-4437-B254-82E4DD2C029A}" type="CELLRANGE">
                      <a:rPr lang="en-US"/>
                      <a:pPr>
                        <a:defRPr sz="1000" b="0" i="0" u="none" strike="noStrike" baseline="0">
                          <a:solidFill>
                            <a:schemeClr val="tx1">
                              <a:lumMod val="75000"/>
                              <a:lumOff val="25000"/>
                            </a:schemeClr>
                          </a:solidFill>
                          <a:latin typeface="+mn-lt"/>
                          <a:ea typeface="+mn-ea"/>
                          <a:cs typeface="+mn-cs"/>
                        </a:defRPr>
                      </a:pPr>
                      <a:t>[CELLRANGE]</a:t>
                    </a:fld>
                    <a:endParaRPr lang="en-US" baseline="0"/>
                  </a:p>
                  <a:p>
                    <a:pPr>
                      <a:defRPr sz="1000" b="0" i="0" u="none" strike="noStrike" baseline="0">
                        <a:solidFill>
                          <a:schemeClr val="tx1">
                            <a:lumMod val="75000"/>
                            <a:lumOff val="25000"/>
                          </a:schemeClr>
                        </a:solidFill>
                        <a:latin typeface="+mn-lt"/>
                        <a:ea typeface="+mn-ea"/>
                        <a:cs typeface="+mn-cs"/>
                      </a:defRPr>
                    </a:pPr>
                    <a:fld id="{0D620811-410A-41FC-A2CC-470CFDAF600F}" type="PERCENTAGE">
                      <a:rPr lang="en-US"/>
                      <a:pPr>
                        <a:defRPr sz="1000" b="0" i="0" u="none" strike="noStrike" baseline="0">
                          <a:solidFill>
                            <a:schemeClr val="tx1">
                              <a:lumMod val="75000"/>
                              <a:lumOff val="25000"/>
                            </a:schemeClr>
                          </a:solidFill>
                          <a:latin typeface="+mn-lt"/>
                          <a:ea typeface="+mn-ea"/>
                          <a:cs typeface="+mn-cs"/>
                        </a:defRPr>
                      </a:pPr>
                      <a:t>[PERCENTAGE]</a:t>
                    </a:fld>
                    <a:endParaRPr lang="en-US"/>
                  </a:p>
                </c:rich>
              </c:tx>
              <c:numFmt formatCode="0.0%" sourceLinked="0"/>
              <c:spPr>
                <a:noFill/>
                <a:ln>
                  <a:noFill/>
                </a:ln>
                <a:effectLst/>
              </c:spPr>
              <c:showLegendKey val="0"/>
              <c:showVal val="0"/>
              <c:showCatName val="0"/>
              <c:showSerName val="0"/>
              <c:showPercent val="0"/>
              <c:showBubbleSize val="0"/>
              <c:separator>
</c:separator>
              <c:extLst>
                <c:ext xmlns:c15="http://schemas.microsoft.com/office/drawing/2012/chart" uri="{CE6537A1-D6FC-4f65-9D91-7224C49458BB}">
                  <c15:layout>
                    <c:manualLayout>
                      <c:w val="0.12904568244802767"/>
                      <c:h val="0.14660038636975839"/>
                    </c:manualLayout>
                  </c15:layout>
                  <c15:dlblFieldTable/>
                  <c15:showDataLabelsRange val="1"/>
                </c:ext>
                <c:ext xmlns:c16="http://schemas.microsoft.com/office/drawing/2014/chart" uri="{C3380CC4-5D6E-409C-BE32-E72D297353CC}">
                  <c16:uniqueId val="{00000005-8AE4-4E40-A693-BFC8317528B1}"/>
                </c:ext>
              </c:extLst>
            </c:dLbl>
            <c:dLbl>
              <c:idx val="3"/>
              <c:delete val="1"/>
              <c:extLst>
                <c:ext xmlns:c15="http://schemas.microsoft.com/office/drawing/2012/chart" uri="{CE6537A1-D6FC-4f65-9D91-7224C49458BB}"/>
                <c:ext xmlns:c16="http://schemas.microsoft.com/office/drawing/2014/chart" uri="{C3380CC4-5D6E-409C-BE32-E72D297353CC}">
                  <c16:uniqueId val="{00000007-8AE4-4E40-A693-BFC8317528B1}"/>
                </c:ext>
              </c:extLst>
            </c:dLbl>
            <c:dLbl>
              <c:idx val="4"/>
              <c:layout>
                <c:manualLayout>
                  <c:x val="-7.085544697405184E-3"/>
                  <c:y val="6.2500265842938968E-3"/>
                </c:manualLayout>
              </c:layout>
              <c:tx>
                <c:rich>
                  <a:bodyPr rot="0" spcFirstLastPara="1" vertOverflow="ellipsis" vert="horz" wrap="square" lIns="38100" tIns="19050" rIns="38100" bIns="19050" anchor="ctr" anchorCtr="1">
                    <a:noAutofit/>
                  </a:bodyPr>
                  <a:lstStyle/>
                  <a:p>
                    <a:pPr>
                      <a:defRPr sz="1000" b="0" i="0" u="none" strike="noStrike" baseline="0">
                        <a:solidFill>
                          <a:schemeClr val="tx1">
                            <a:lumMod val="75000"/>
                            <a:lumOff val="25000"/>
                          </a:schemeClr>
                        </a:solidFill>
                        <a:latin typeface="+mn-lt"/>
                        <a:ea typeface="+mn-ea"/>
                        <a:cs typeface="+mn-cs"/>
                      </a:defRPr>
                    </a:pPr>
                    <a:fld id="{17D4C22D-A6DD-4421-A501-93CEB685B4EE}" type="CELLRANGE">
                      <a:rPr lang="en-US"/>
                      <a:pPr>
                        <a:defRPr sz="1000" b="0" i="0" u="none" strike="noStrike" baseline="0">
                          <a:solidFill>
                            <a:schemeClr val="tx1">
                              <a:lumMod val="75000"/>
                              <a:lumOff val="25000"/>
                            </a:schemeClr>
                          </a:solidFill>
                          <a:latin typeface="+mn-lt"/>
                          <a:ea typeface="+mn-ea"/>
                          <a:cs typeface="+mn-cs"/>
                        </a:defRPr>
                      </a:pPr>
                      <a:t>[CELLRANGE]</a:t>
                    </a:fld>
                    <a:endParaRPr lang="en-US" baseline="0"/>
                  </a:p>
                  <a:p>
                    <a:pPr>
                      <a:defRPr sz="1000" b="0" i="0" u="none" strike="noStrike" baseline="0">
                        <a:solidFill>
                          <a:schemeClr val="tx1">
                            <a:lumMod val="75000"/>
                            <a:lumOff val="25000"/>
                          </a:schemeClr>
                        </a:solidFill>
                        <a:latin typeface="+mn-lt"/>
                        <a:ea typeface="+mn-ea"/>
                        <a:cs typeface="+mn-cs"/>
                      </a:defRPr>
                    </a:pPr>
                    <a:fld id="{490BB17F-AED2-4087-910B-C4A331B8B59A}" type="PERCENTAGE">
                      <a:rPr lang="en-US"/>
                      <a:pPr>
                        <a:defRPr sz="1000" b="0" i="0" u="none" strike="noStrike" baseline="0">
                          <a:solidFill>
                            <a:schemeClr val="tx1">
                              <a:lumMod val="75000"/>
                              <a:lumOff val="25000"/>
                            </a:schemeClr>
                          </a:solidFill>
                          <a:latin typeface="+mn-lt"/>
                          <a:ea typeface="+mn-ea"/>
                          <a:cs typeface="+mn-cs"/>
                        </a:defRPr>
                      </a:pPr>
                      <a:t>[PERCENTAGE]</a:t>
                    </a:fld>
                    <a:endParaRPr lang="en-US"/>
                  </a:p>
                </c:rich>
              </c:tx>
              <c:numFmt formatCode="0.0%" sourceLinked="0"/>
              <c:spPr>
                <a:noFill/>
                <a:ln>
                  <a:noFill/>
                </a:ln>
                <a:effectLst/>
              </c:spPr>
              <c:showLegendKey val="0"/>
              <c:showVal val="0"/>
              <c:showCatName val="0"/>
              <c:showSerName val="0"/>
              <c:showPercent val="0"/>
              <c:showBubbleSize val="0"/>
              <c:separator>
</c:separator>
              <c:extLst>
                <c:ext xmlns:c15="http://schemas.microsoft.com/office/drawing/2012/chart" uri="{CE6537A1-D6FC-4f65-9D91-7224C49458BB}">
                  <c15:layout>
                    <c:manualLayout>
                      <c:w val="0.10202674268547188"/>
                      <c:h val="0.13080633483240023"/>
                    </c:manualLayout>
                  </c15:layout>
                  <c15:dlblFieldTable/>
                  <c15:showDataLabelsRange val="1"/>
                </c:ext>
                <c:ext xmlns:c16="http://schemas.microsoft.com/office/drawing/2014/chart" uri="{C3380CC4-5D6E-409C-BE32-E72D297353CC}">
                  <c16:uniqueId val="{00000009-8AE4-4E40-A693-BFC8317528B1}"/>
                </c:ext>
              </c:extLst>
            </c:dLbl>
            <c:dLbl>
              <c:idx val="5"/>
              <c:layout>
                <c:manualLayout>
                  <c:x val="-2.6278712748397801E-2"/>
                  <c:y val="-3.7133183153044855E-2"/>
                </c:manualLayout>
              </c:layout>
              <c:tx>
                <c:rich>
                  <a:bodyPr/>
                  <a:lstStyle/>
                  <a:p>
                    <a:fld id="{F494BA18-6377-408A-9868-6DC9B1DE062F}" type="CELLRANGE">
                      <a:rPr lang="en-US"/>
                      <a:pPr/>
                      <a:t>[CELLRANGE]</a:t>
                    </a:fld>
                    <a:endParaRPr lang="en-US" baseline="0"/>
                  </a:p>
                  <a:p>
                    <a:fld id="{005798F0-C53F-40FE-8DF3-C68DCE4B8A77}" type="PERCENTAGE">
                      <a:rPr lang="en-US"/>
                      <a:pPr/>
                      <a:t>[PERCENTAGE]</a:t>
                    </a:fld>
                    <a:endParaRPr lang="en-US"/>
                  </a:p>
                </c:rich>
              </c:tx>
              <c:showLegendKey val="0"/>
              <c:showVal val="0"/>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B-8AE4-4E40-A693-BFC8317528B1}"/>
                </c:ext>
              </c:extLst>
            </c:dLbl>
            <c:dLbl>
              <c:idx val="6"/>
              <c:delete val="1"/>
              <c:extLst>
                <c:ext xmlns:c15="http://schemas.microsoft.com/office/drawing/2012/chart" uri="{CE6537A1-D6FC-4f65-9D91-7224C49458BB}"/>
                <c:ext xmlns:c16="http://schemas.microsoft.com/office/drawing/2014/chart" uri="{C3380CC4-5D6E-409C-BE32-E72D297353CC}">
                  <c16:uniqueId val="{0000000D-8AE4-4E40-A693-BFC8317528B1}"/>
                </c:ext>
              </c:extLst>
            </c:dLbl>
            <c:dLbl>
              <c:idx val="7"/>
              <c:tx>
                <c:rich>
                  <a:bodyPr/>
                  <a:lstStyle/>
                  <a:p>
                    <a:endParaRPr lang="en-US"/>
                  </a:p>
                </c:rich>
              </c:tx>
              <c:showLegendKey val="0"/>
              <c:showVal val="0"/>
              <c:showCatName val="0"/>
              <c:showSerName val="0"/>
              <c:showPercent val="0"/>
              <c:showBubbleSize val="0"/>
              <c:separator>
</c:separator>
              <c:extLst>
                <c:ext xmlns:c15="http://schemas.microsoft.com/office/drawing/2012/chart" uri="{CE6537A1-D6FC-4f65-9D91-7224C49458BB}">
                  <c15:xForSave val="1"/>
                  <c15:showDataLabelsRange val="1"/>
                </c:ext>
                <c:ext xmlns:c16="http://schemas.microsoft.com/office/drawing/2014/chart" uri="{C3380CC4-5D6E-409C-BE32-E72D297353CC}">
                  <c16:uniqueId val="{0000000F-8AE4-4E40-A693-BFC8317528B1}"/>
                </c:ext>
              </c:extLst>
            </c:dLbl>
            <c:dLbl>
              <c:idx val="8"/>
              <c:delete val="1"/>
              <c:extLst>
                <c:ext xmlns:c15="http://schemas.microsoft.com/office/drawing/2012/chart" uri="{CE6537A1-D6FC-4f65-9D91-7224C49458BB}"/>
                <c:ext xmlns:c16="http://schemas.microsoft.com/office/drawing/2014/chart" uri="{C3380CC4-5D6E-409C-BE32-E72D297353CC}">
                  <c16:uniqueId val="{00000011-8AE4-4E40-A693-BFC8317528B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val>
            <c:numRef>
              <c:f>'[Technical and Board Report Inserts(AutoRecovered).xlsx]Assets'!$I$39:$I$47</c:f>
              <c:numCache>
                <c:formatCode>0.0%</c:formatCode>
                <c:ptCount val="9"/>
                <c:pt idx="0">
                  <c:v>0.25152977084503386</c:v>
                </c:pt>
                <c:pt idx="1">
                  <c:v>0.22502655683779058</c:v>
                </c:pt>
                <c:pt idx="2">
                  <c:v>0.10372660234982546</c:v>
                </c:pt>
                <c:pt idx="3">
                  <c:v>0.2093084744439872</c:v>
                </c:pt>
                <c:pt idx="4">
                  <c:v>5.9839378456444076E-2</c:v>
                </c:pt>
                <c:pt idx="5">
                  <c:v>7.0048407797713416E-2</c:v>
                </c:pt>
                <c:pt idx="6">
                  <c:v>7.806094939469807E-2</c:v>
                </c:pt>
                <c:pt idx="8">
                  <c:v>2.4598598745073533E-3</c:v>
                </c:pt>
              </c:numCache>
            </c:numRef>
          </c:val>
          <c:extLst>
            <c:ext xmlns:c15="http://schemas.microsoft.com/office/drawing/2012/chart" uri="{02D57815-91ED-43cb-92C2-25804820EDAC}">
              <c15:datalabelsRange>
                <c15:f>'[Technical and Board Report Inserts(AutoRecovered).xlsx]Assets'!$H$39:$H$47</c15:f>
                <c15:dlblRangeCache>
                  <c:ptCount val="9"/>
                  <c:pt idx="0">
                    <c:v>U.S. Equity</c:v>
                  </c:pt>
                  <c:pt idx="1">
                    <c:v>Non-U.S. Equity</c:v>
                  </c:pt>
                  <c:pt idx="2">
                    <c:v>Private Equity</c:v>
                  </c:pt>
                  <c:pt idx="3">
                    <c:v>Global Fixed Income</c:v>
                  </c:pt>
                  <c:pt idx="4">
                    <c:v>Real Estate</c:v>
                  </c:pt>
                  <c:pt idx="5">
                    <c:v>Farmland</c:v>
                  </c:pt>
                  <c:pt idx="6">
                    <c:v>Diversifying Strategies</c:v>
                  </c:pt>
                  <c:pt idx="8">
                    <c:v>Cash</c:v>
                  </c:pt>
                </c15:dlblRangeCache>
              </c15:datalabelsRange>
            </c:ext>
            <c:ext xmlns:c16="http://schemas.microsoft.com/office/drawing/2014/chart" uri="{C3380CC4-5D6E-409C-BE32-E72D297353CC}">
              <c16:uniqueId val="{00000012-8AE4-4E40-A693-BFC8317528B1}"/>
            </c:ext>
          </c:extLst>
        </c:ser>
        <c:ser>
          <c:idx val="1"/>
          <c:order val="1"/>
          <c:tx>
            <c:strRef>
              <c:f>'[Technical and Board Report Inserts(AutoRecovered).xlsx]Assets'!$A$39:$A$47</c:f>
              <c:strCache>
                <c:ptCount val="9"/>
                <c:pt idx="0">
                  <c:v>Global Equity</c:v>
                </c:pt>
                <c:pt idx="3">
                  <c:v>Global Fixed Income</c:v>
                </c:pt>
                <c:pt idx="4">
                  <c:v>Real Assets</c:v>
                </c:pt>
                <c:pt idx="6">
                  <c:v>Diversifying Strategies</c:v>
                </c:pt>
                <c:pt idx="8">
                  <c:v>Cash</c:v>
                </c:pt>
              </c:strCache>
            </c:strRef>
          </c:tx>
          <c:dPt>
            <c:idx val="0"/>
            <c:bubble3D val="0"/>
            <c:spPr>
              <a:solidFill>
                <a:srgbClr val="00AEEF"/>
              </a:solidFill>
              <a:ln w="19050">
                <a:solidFill>
                  <a:schemeClr val="lt1"/>
                </a:solidFill>
              </a:ln>
              <a:effectLst/>
            </c:spPr>
            <c:extLst>
              <c:ext xmlns:c16="http://schemas.microsoft.com/office/drawing/2014/chart" uri="{C3380CC4-5D6E-409C-BE32-E72D297353CC}">
                <c16:uniqueId val="{00000014-8AE4-4E40-A693-BFC8317528B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6-8AE4-4E40-A693-BFC8317528B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8-8AE4-4E40-A693-BFC8317528B1}"/>
              </c:ext>
            </c:extLst>
          </c:dPt>
          <c:dPt>
            <c:idx val="3"/>
            <c:bubble3D val="0"/>
            <c:spPr>
              <a:solidFill>
                <a:srgbClr val="72A492"/>
              </a:solidFill>
              <a:ln w="19050">
                <a:solidFill>
                  <a:schemeClr val="lt1"/>
                </a:solidFill>
              </a:ln>
              <a:effectLst/>
            </c:spPr>
            <c:extLst>
              <c:ext xmlns:c16="http://schemas.microsoft.com/office/drawing/2014/chart" uri="{C3380CC4-5D6E-409C-BE32-E72D297353CC}">
                <c16:uniqueId val="{0000001A-8AE4-4E40-A693-BFC8317528B1}"/>
              </c:ext>
            </c:extLst>
          </c:dPt>
          <c:dPt>
            <c:idx val="4"/>
            <c:bubble3D val="0"/>
            <c:spPr>
              <a:solidFill>
                <a:srgbClr val="919191"/>
              </a:solidFill>
              <a:ln w="19050">
                <a:solidFill>
                  <a:schemeClr val="lt1"/>
                </a:solidFill>
              </a:ln>
              <a:effectLst/>
            </c:spPr>
            <c:extLst>
              <c:ext xmlns:c16="http://schemas.microsoft.com/office/drawing/2014/chart" uri="{C3380CC4-5D6E-409C-BE32-E72D297353CC}">
                <c16:uniqueId val="{0000001C-8AE4-4E40-A693-BFC8317528B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E-8AE4-4E40-A693-BFC8317528B1}"/>
              </c:ext>
            </c:extLst>
          </c:dPt>
          <c:dPt>
            <c:idx val="6"/>
            <c:bubble3D val="0"/>
            <c:spPr>
              <a:solidFill>
                <a:srgbClr val="C00000"/>
              </a:solidFill>
              <a:ln w="19050">
                <a:solidFill>
                  <a:schemeClr val="lt1"/>
                </a:solidFill>
              </a:ln>
              <a:effectLst/>
            </c:spPr>
            <c:extLst>
              <c:ext xmlns:c16="http://schemas.microsoft.com/office/drawing/2014/chart" uri="{C3380CC4-5D6E-409C-BE32-E72D297353CC}">
                <c16:uniqueId val="{00000020-8AE4-4E40-A693-BFC8317528B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2-8AE4-4E40-A693-BFC8317528B1}"/>
              </c:ext>
            </c:extLst>
          </c:dPt>
          <c:dPt>
            <c:idx val="8"/>
            <c:bubble3D val="0"/>
            <c:spPr>
              <a:solidFill>
                <a:srgbClr val="FBB161"/>
              </a:solidFill>
              <a:ln w="19050">
                <a:solidFill>
                  <a:schemeClr val="lt1"/>
                </a:solidFill>
              </a:ln>
              <a:effectLst/>
            </c:spPr>
            <c:extLst>
              <c:ext xmlns:c16="http://schemas.microsoft.com/office/drawing/2014/chart" uri="{C3380CC4-5D6E-409C-BE32-E72D297353CC}">
                <c16:uniqueId val="{00000024-8AE4-4E40-A693-BFC8317528B1}"/>
              </c:ext>
            </c:extLst>
          </c:dPt>
          <c:dLbls>
            <c:dLbl>
              <c:idx val="0"/>
              <c:layout>
                <c:manualLayout>
                  <c:x val="0.13118089314960135"/>
                  <c:y val="1.203593859858113E-2"/>
                </c:manualLayout>
              </c:layout>
              <c:tx>
                <c:rich>
                  <a:bodyPr/>
                  <a:lstStyle/>
                  <a:p>
                    <a:fld id="{4A76813E-6473-49D8-9FD8-E5052B00551C}" type="CELLRANGE">
                      <a:rPr lang="en-US"/>
                      <a:pPr/>
                      <a:t>[CELLRANGE]</a:t>
                    </a:fld>
                    <a:endParaRPr lang="en-US" baseline="0"/>
                  </a:p>
                  <a:p>
                    <a:fld id="{4C9683CD-B562-4333-80F1-025B7CA3F674}" type="PERCENTAGE">
                      <a:rPr lang="en-US"/>
                      <a:pPr/>
                      <a:t>[PERCENTAGE]</a:t>
                    </a:fld>
                    <a:endParaRPr lang="en-US"/>
                  </a:p>
                </c:rich>
              </c:tx>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4-8AE4-4E40-A693-BFC8317528B1}"/>
                </c:ext>
              </c:extLst>
            </c:dLbl>
            <c:dLbl>
              <c:idx val="1"/>
              <c:tx>
                <c:rich>
                  <a:bodyPr/>
                  <a:lstStyle/>
                  <a:p>
                    <a:endParaRPr lang="en-US"/>
                  </a:p>
                </c:rich>
              </c:tx>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6-8AE4-4E40-A693-BFC8317528B1}"/>
                </c:ext>
              </c:extLst>
            </c:dLbl>
            <c:dLbl>
              <c:idx val="2"/>
              <c:tx>
                <c:rich>
                  <a:bodyPr/>
                  <a:lstStyle/>
                  <a:p>
                    <a:endParaRPr lang="en-US"/>
                  </a:p>
                </c:rich>
              </c:tx>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8-8AE4-4E40-A693-BFC8317528B1}"/>
                </c:ext>
              </c:extLst>
            </c:dLbl>
            <c:dLbl>
              <c:idx val="3"/>
              <c:layout>
                <c:manualLayout>
                  <c:x val="-0.12241930502760738"/>
                  <c:y val="8.667100966347635E-2"/>
                </c:manualLayout>
              </c:layout>
              <c:tx>
                <c:rich>
                  <a:bodyPr rot="0" spcFirstLastPara="1" vertOverflow="ellipsis" vert="horz" wrap="square" lIns="38100" tIns="19050" rIns="38100" bIns="19050" anchor="ctr" anchorCtr="1">
                    <a:noAutofit/>
                  </a:bodyPr>
                  <a:lstStyle/>
                  <a:p>
                    <a:pPr>
                      <a:defRPr sz="1000" b="0" i="0" u="none" strike="noStrike" baseline="0">
                        <a:solidFill>
                          <a:schemeClr val="tx1">
                            <a:lumMod val="75000"/>
                            <a:lumOff val="25000"/>
                          </a:schemeClr>
                        </a:solidFill>
                        <a:latin typeface="+mn-lt"/>
                        <a:ea typeface="+mn-ea"/>
                        <a:cs typeface="+mn-cs"/>
                      </a:defRPr>
                    </a:pPr>
                    <a:fld id="{DBB93B52-28F0-4575-97F9-1940F3B98AB8}" type="CELLRANGE">
                      <a:rPr lang="en-US" sz="1000"/>
                      <a:pPr>
                        <a:defRPr sz="1000" b="0" i="0" u="none" strike="noStrike" baseline="0">
                          <a:solidFill>
                            <a:schemeClr val="tx1">
                              <a:lumMod val="75000"/>
                              <a:lumOff val="25000"/>
                            </a:schemeClr>
                          </a:solidFill>
                          <a:latin typeface="+mn-lt"/>
                          <a:ea typeface="+mn-ea"/>
                          <a:cs typeface="+mn-cs"/>
                        </a:defRPr>
                      </a:pPr>
                      <a:t>[CELLRANGE]</a:t>
                    </a:fld>
                    <a:endParaRPr lang="en-US" sz="1000" baseline="0"/>
                  </a:p>
                  <a:p>
                    <a:pPr>
                      <a:defRPr sz="1000" b="0" i="0" u="none" strike="noStrike" baseline="0">
                        <a:solidFill>
                          <a:schemeClr val="tx1">
                            <a:lumMod val="75000"/>
                            <a:lumOff val="25000"/>
                          </a:schemeClr>
                        </a:solidFill>
                        <a:latin typeface="+mn-lt"/>
                        <a:ea typeface="+mn-ea"/>
                        <a:cs typeface="+mn-cs"/>
                      </a:defRPr>
                    </a:pPr>
                    <a:fld id="{8689F21F-1E02-49A6-89B0-FB6F585CD629}" type="PERCENTAGE">
                      <a:rPr lang="en-US" sz="1000"/>
                      <a:pPr>
                        <a:defRPr sz="1000" b="0" i="0" u="none" strike="noStrike" baseline="0">
                          <a:solidFill>
                            <a:schemeClr val="tx1">
                              <a:lumMod val="75000"/>
                              <a:lumOff val="25000"/>
                            </a:schemeClr>
                          </a:solidFill>
                          <a:latin typeface="+mn-lt"/>
                          <a:ea typeface="+mn-ea"/>
                          <a:cs typeface="+mn-cs"/>
                        </a:defRPr>
                      </a:pPr>
                      <a:t>[PERCENTAGE]</a:t>
                    </a:fld>
                    <a:endParaRPr lang="en-US"/>
                  </a:p>
                </c:rich>
              </c:tx>
              <c:numFmt formatCode="0.0%" sourceLinked="0"/>
              <c:spPr>
                <a:noFill/>
                <a:ln>
                  <a:noFill/>
                </a:ln>
                <a:effectLst/>
              </c:spPr>
              <c:showLegendKey val="0"/>
              <c:showVal val="0"/>
              <c:showCatName val="0"/>
              <c:showSerName val="0"/>
              <c:showPercent val="1"/>
              <c:showBubbleSize val="0"/>
              <c:separator>
</c:separator>
              <c:extLst>
                <c:ext xmlns:c15="http://schemas.microsoft.com/office/drawing/2012/chart" uri="{CE6537A1-D6FC-4f65-9D91-7224C49458BB}">
                  <c15:layout>
                    <c:manualLayout>
                      <c:w val="0.15112907895971023"/>
                      <c:h val="0.15268787702409717"/>
                    </c:manualLayout>
                  </c15:layout>
                  <c15:dlblFieldTable/>
                  <c15:showDataLabelsRange val="1"/>
                </c:ext>
                <c:ext xmlns:c16="http://schemas.microsoft.com/office/drawing/2014/chart" uri="{C3380CC4-5D6E-409C-BE32-E72D297353CC}">
                  <c16:uniqueId val="{0000001A-8AE4-4E40-A693-BFC8317528B1}"/>
                </c:ext>
              </c:extLst>
            </c:dLbl>
            <c:dLbl>
              <c:idx val="4"/>
              <c:layout>
                <c:manualLayout>
                  <c:x val="-0.11064821800572207"/>
                  <c:y val="-3.5256003930905638E-2"/>
                </c:manualLayout>
              </c:layout>
              <c:tx>
                <c:rich>
                  <a:bodyPr/>
                  <a:lstStyle/>
                  <a:p>
                    <a:fld id="{1F15B147-B02E-4C90-94AB-9C0667C77283}" type="CELLRANGE">
                      <a:rPr lang="en-US"/>
                      <a:pPr/>
                      <a:t>[CELLRANGE]</a:t>
                    </a:fld>
                    <a:endParaRPr lang="en-US" baseline="0"/>
                  </a:p>
                  <a:p>
                    <a:fld id="{5877AAB4-5DB7-4547-BF2C-693394264BC5}" type="PERCENTAGE">
                      <a:rPr lang="en-US"/>
                      <a:pPr/>
                      <a:t>[PERCENTAGE]</a:t>
                    </a:fld>
                    <a:endParaRPr lang="en-US"/>
                  </a:p>
                </c:rich>
              </c:tx>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1C-8AE4-4E40-A693-BFC8317528B1}"/>
                </c:ext>
              </c:extLst>
            </c:dLbl>
            <c:dLbl>
              <c:idx val="5"/>
              <c:tx>
                <c:rich>
                  <a:bodyPr/>
                  <a:lstStyle/>
                  <a:p>
                    <a:endParaRPr lang="en-US"/>
                  </a:p>
                </c:rich>
              </c:tx>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1E-8AE4-4E40-A693-BFC8317528B1}"/>
                </c:ext>
              </c:extLst>
            </c:dLbl>
            <c:dLbl>
              <c:idx val="6"/>
              <c:layout>
                <c:manualLayout>
                  <c:x val="-6.8084414471230315E-2"/>
                  <c:y val="-0.12619031983398335"/>
                </c:manualLayout>
              </c:layout>
              <c:tx>
                <c:rich>
                  <a:bodyPr/>
                  <a:lstStyle/>
                  <a:p>
                    <a:fld id="{A648EF4C-CCF7-4F93-AC3E-AB7125F50A8D}" type="CELLRANGE">
                      <a:rPr lang="en-US"/>
                      <a:pPr/>
                      <a:t>[CELLRANGE]</a:t>
                    </a:fld>
                    <a:endParaRPr lang="en-US" baseline="0"/>
                  </a:p>
                  <a:p>
                    <a:fld id="{E1712430-0067-41D2-BB3C-411513C211AA}" type="PERCENTAGE">
                      <a:rPr lang="en-US"/>
                      <a:pPr/>
                      <a:t>[PERCENTAGE]</a:t>
                    </a:fld>
                    <a:endParaRPr lang="en-US"/>
                  </a:p>
                </c:rich>
              </c:tx>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0-8AE4-4E40-A693-BFC8317528B1}"/>
                </c:ext>
              </c:extLst>
            </c:dLbl>
            <c:dLbl>
              <c:idx val="7"/>
              <c:tx>
                <c:rich>
                  <a:bodyPr/>
                  <a:lstStyle/>
                  <a:p>
                    <a:endParaRPr lang="en-US"/>
                  </a:p>
                </c:rich>
              </c:tx>
              <c:showLegendKey val="0"/>
              <c:showVal val="0"/>
              <c:showCatName val="0"/>
              <c:showSerName val="0"/>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22-8AE4-4E40-A693-BFC8317528B1}"/>
                </c:ext>
              </c:extLst>
            </c:dLbl>
            <c:dLbl>
              <c:idx val="8"/>
              <c:layout>
                <c:manualLayout>
                  <c:x val="0"/>
                  <c:y val="-0.12098548328992896"/>
                </c:manualLayout>
              </c:layout>
              <c:tx>
                <c:rich>
                  <a:bodyPr/>
                  <a:lstStyle/>
                  <a:p>
                    <a:fld id="{DD55AEDF-06F0-4769-BBA6-6B27C55C0435}" type="CELLRANGE">
                      <a:rPr lang="en-US"/>
                      <a:pPr/>
                      <a:t>[CELLRANGE]</a:t>
                    </a:fld>
                    <a:endParaRPr lang="en-US" baseline="0"/>
                  </a:p>
                  <a:p>
                    <a:fld id="{CAD9FB6B-16A3-4F61-AC66-387BFB004FED}" type="PERCENTAGE">
                      <a:rPr lang="en-US"/>
                      <a:pPr/>
                      <a:t>[PERCENTAGE]</a:t>
                    </a:fld>
                    <a:endParaRPr lang="en-US"/>
                  </a:p>
                </c:rich>
              </c:tx>
              <c:showLegendKey val="0"/>
              <c:showVal val="0"/>
              <c:showCatName val="0"/>
              <c:showSerName val="0"/>
              <c:showPercent val="1"/>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4-8AE4-4E40-A693-BFC8317528B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val>
            <c:numRef>
              <c:f>'[Technical and Board Report Inserts(AutoRecovered).xlsx]Assets'!$D$39:$D$47</c:f>
              <c:numCache>
                <c:formatCode>General</c:formatCode>
                <c:ptCount val="9"/>
                <c:pt idx="0" formatCode="0.0%">
                  <c:v>0.58028292965808559</c:v>
                </c:pt>
                <c:pt idx="3" formatCode="0.0%">
                  <c:v>0.20930847463077842</c:v>
                </c:pt>
                <c:pt idx="4" formatCode="0.0%">
                  <c:v>0.12988778637007206</c:v>
                </c:pt>
                <c:pt idx="6" formatCode="0.0%">
                  <c:v>7.806094946436129E-2</c:v>
                </c:pt>
                <c:pt idx="8" formatCode="0.0%">
                  <c:v>2.4598598767025834E-3</c:v>
                </c:pt>
              </c:numCache>
            </c:numRef>
          </c:val>
          <c:extLst>
            <c:ext xmlns:c15="http://schemas.microsoft.com/office/drawing/2012/chart" uri="{02D57815-91ED-43cb-92C2-25804820EDAC}">
              <c15:datalabelsRange>
                <c15:f>'[Technical and Board Report Inserts(AutoRecovered).xlsx]Assets'!$A$39:$A$47</c15:f>
                <c15:dlblRangeCache>
                  <c:ptCount val="9"/>
                  <c:pt idx="0">
                    <c:v>Global Equity</c:v>
                  </c:pt>
                  <c:pt idx="3">
                    <c:v>Global Fixed Income</c:v>
                  </c:pt>
                  <c:pt idx="4">
                    <c:v>Real Assets</c:v>
                  </c:pt>
                  <c:pt idx="6">
                    <c:v>Diversifying Strategies</c:v>
                  </c:pt>
                  <c:pt idx="8">
                    <c:v>Cash</c:v>
                  </c:pt>
                </c15:dlblRangeCache>
              </c15:datalabelsRange>
            </c:ext>
            <c:ext xmlns:c16="http://schemas.microsoft.com/office/drawing/2014/chart" uri="{C3380CC4-5D6E-409C-BE32-E72D297353CC}">
              <c16:uniqueId val="{00000025-8AE4-4E40-A693-BFC8317528B1}"/>
            </c:ext>
          </c:extLst>
        </c:ser>
        <c:dLbls>
          <c:showLegendKey val="0"/>
          <c:showVal val="0"/>
          <c:showCatName val="0"/>
          <c:showSerName val="0"/>
          <c:showPercent val="0"/>
          <c:showBubbleSize val="0"/>
          <c:showLeaderLines val="1"/>
        </c:dLbls>
        <c:firstSliceAng val="0"/>
        <c:holeSize val="1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754412262361774"/>
          <c:y val="3.4188009088088084E-2"/>
          <c:w val="0.63764192731653813"/>
          <c:h val="0.89371175568274708"/>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AEEF"/>
              </a:solidFill>
              <a:ln>
                <a:noFill/>
              </a:ln>
              <a:effectLst/>
            </c:spPr>
            <c:extLst>
              <c:ext xmlns:c16="http://schemas.microsoft.com/office/drawing/2014/chart" uri="{C3380CC4-5D6E-409C-BE32-E72D297353CC}">
                <c16:uniqueId val="{00000001-2FDD-44BE-9BBF-FEDAA0B54740}"/>
              </c:ext>
            </c:extLst>
          </c:dPt>
          <c:dPt>
            <c:idx val="1"/>
            <c:invertIfNegative val="0"/>
            <c:bubble3D val="0"/>
            <c:spPr>
              <a:solidFill>
                <a:srgbClr val="72A492"/>
              </a:solidFill>
              <a:ln>
                <a:noFill/>
              </a:ln>
              <a:effectLst/>
            </c:spPr>
            <c:extLst>
              <c:ext xmlns:c16="http://schemas.microsoft.com/office/drawing/2014/chart" uri="{C3380CC4-5D6E-409C-BE32-E72D297353CC}">
                <c16:uniqueId val="{00000003-2FDD-44BE-9BBF-FEDAA0B54740}"/>
              </c:ext>
            </c:extLst>
          </c:dPt>
          <c:dPt>
            <c:idx val="2"/>
            <c:invertIfNegative val="0"/>
            <c:bubble3D val="0"/>
            <c:spPr>
              <a:solidFill>
                <a:srgbClr val="919191"/>
              </a:solidFill>
              <a:ln>
                <a:noFill/>
              </a:ln>
              <a:effectLst/>
            </c:spPr>
            <c:extLst>
              <c:ext xmlns:c16="http://schemas.microsoft.com/office/drawing/2014/chart" uri="{C3380CC4-5D6E-409C-BE32-E72D297353CC}">
                <c16:uniqueId val="{00000005-2FDD-44BE-9BBF-FEDAA0B54740}"/>
              </c:ext>
            </c:extLst>
          </c:dPt>
          <c:dPt>
            <c:idx val="3"/>
            <c:invertIfNegative val="0"/>
            <c:bubble3D val="0"/>
            <c:spPr>
              <a:solidFill>
                <a:srgbClr val="B5121B"/>
              </a:solidFill>
              <a:ln>
                <a:noFill/>
              </a:ln>
              <a:effectLst/>
            </c:spPr>
            <c:extLst>
              <c:ext xmlns:c16="http://schemas.microsoft.com/office/drawing/2014/chart" uri="{C3380CC4-5D6E-409C-BE32-E72D297353CC}">
                <c16:uniqueId val="{00000007-2FDD-44BE-9BBF-FEDAA0B54740}"/>
              </c:ext>
            </c:extLst>
          </c:dPt>
          <c:dPt>
            <c:idx val="4"/>
            <c:invertIfNegative val="0"/>
            <c:bubble3D val="0"/>
            <c:spPr>
              <a:solidFill>
                <a:srgbClr val="FBB161"/>
              </a:solidFill>
              <a:ln>
                <a:noFill/>
              </a:ln>
              <a:effectLst/>
            </c:spPr>
            <c:extLst>
              <c:ext xmlns:c16="http://schemas.microsoft.com/office/drawing/2014/chart" uri="{C3380CC4-5D6E-409C-BE32-E72D297353CC}">
                <c16:uniqueId val="{00000009-2FDD-44BE-9BBF-FEDAA0B54740}"/>
              </c:ext>
            </c:extLst>
          </c:dPt>
          <c:dLbls>
            <c:dLbl>
              <c:idx val="3"/>
              <c:layout>
                <c:manualLayout>
                  <c:x val="-1.1821084488394492E-2"/>
                  <c:y val="-3.10751137724070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FDD-44BE-9BBF-FEDAA0B547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'[Technical and Board Report Inserts(AutoRecovered).xlsx]Assets'!$C$39:$C$47</c:f>
              <c:strCache>
                <c:ptCount val="5"/>
                <c:pt idx="0">
                  <c:v> Global Equity
$650.2 M </c:v>
                </c:pt>
                <c:pt idx="1">
                  <c:v> Global Fixed Income
$234.5 M </c:v>
                </c:pt>
                <c:pt idx="2">
                  <c:v> Real Assets
$145.5 M </c:v>
                </c:pt>
                <c:pt idx="3">
                  <c:v> Diversifying Strategies
$87.5 M </c:v>
                </c:pt>
                <c:pt idx="4">
                  <c:v> Cash
$2.8 M </c:v>
                </c:pt>
              </c:strCache>
              <c:extLst/>
            </c:strRef>
          </c:cat>
          <c:val>
            <c:numRef>
              <c:f>'[Technical and Board Report Inserts(AutoRecovered).xlsx]Assets'!$F$39:$F$47</c:f>
              <c:numCache>
                <c:formatCode>0.0%</c:formatCode>
                <c:ptCount val="5"/>
                <c:pt idx="0">
                  <c:v>2.8292965808562887E-4</c:v>
                </c:pt>
                <c:pt idx="1">
                  <c:v>9.3084746307784128E-3</c:v>
                </c:pt>
                <c:pt idx="2">
                  <c:v>-1.0112213629927952E-2</c:v>
                </c:pt>
                <c:pt idx="3">
                  <c:v>-1.9390505356387117E-3</c:v>
                </c:pt>
                <c:pt idx="4">
                  <c:v>2.4598598767025834E-3</c:v>
                </c:pt>
              </c:numCache>
              <c:extLst/>
            </c:numRef>
          </c:val>
          <c:extLst>
            <c:ext xmlns:c16="http://schemas.microsoft.com/office/drawing/2014/chart" uri="{C3380CC4-5D6E-409C-BE32-E72D297353CC}">
              <c16:uniqueId val="{0000000A-2FDD-44BE-9BBF-FEDAA0B54740}"/>
            </c:ext>
          </c:extLst>
        </c:ser>
        <c:dLbls>
          <c:dLblPos val="outEnd"/>
          <c:showLegendKey val="0"/>
          <c:showVal val="1"/>
          <c:showCatName val="0"/>
          <c:showSerName val="0"/>
          <c:showPercent val="0"/>
          <c:showBubbleSize val="0"/>
        </c:dLbls>
        <c:gapWidth val="100"/>
        <c:axId val="620206920"/>
        <c:axId val="620208232"/>
      </c:barChart>
      <c:catAx>
        <c:axId val="620206920"/>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900" b="0" i="0" u="none" strike="noStrike" kern="1200" baseline="0">
                <a:solidFill>
                  <a:schemeClr val="tx1">
                    <a:lumMod val="65000"/>
                    <a:lumOff val="35000"/>
                  </a:schemeClr>
                </a:solidFill>
                <a:latin typeface="+mn-lt"/>
                <a:ea typeface="+mn-ea"/>
                <a:cs typeface="+mn-cs"/>
              </a:defRPr>
            </a:pPr>
            <a:endParaRPr lang="en-US"/>
          </a:p>
        </c:txPr>
        <c:crossAx val="620208232"/>
        <c:crosses val="autoZero"/>
        <c:auto val="1"/>
        <c:lblAlgn val="ctr"/>
        <c:lblOffset val="100"/>
        <c:noMultiLvlLbl val="0"/>
      </c:catAx>
      <c:valAx>
        <c:axId val="620208232"/>
        <c:scaling>
          <c:orientation val="minMax"/>
          <c:max val="2.0000000000000004E-2"/>
          <c:min val="-2.0000000000000004E-2"/>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02069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'[Technical and Board Report Inserts(AutoRecovered).xlsx]Performance'!$A$2</c:f>
          <c:strCache>
            <c:ptCount val="1"/>
            <c:pt idx="0">
              <c:v>Total Pool: $1.12 BILLION</c:v>
            </c:pt>
          </c:strCache>
        </c:strRef>
      </c:tx>
      <c:layout>
        <c:manualLayout>
          <c:xMode val="edge"/>
          <c:yMode val="edge"/>
          <c:x val="3.0811115715798825E-3"/>
          <c:y val="1.1111111111111112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901586314868538E-2"/>
          <c:y val="0.168509186351706"/>
          <c:w val="0.93098413685131465"/>
          <c:h val="0.61380493438320205"/>
        </c:manualLayout>
      </c:layout>
      <c:barChart>
        <c:barDir val="col"/>
        <c:grouping val="clustered"/>
        <c:varyColors val="0"/>
        <c:ser>
          <c:idx val="0"/>
          <c:order val="0"/>
          <c:tx>
            <c:strRef>
              <c:f>'[Technical and Board Report Inserts(AutoRecovered).xlsx]Performance'!$F$3:$G$3</c:f>
              <c:strCache>
                <c:ptCount val="2"/>
                <c:pt idx="0">
                  <c:v>Endowment Pool</c:v>
                </c:pt>
              </c:strCache>
            </c:strRef>
          </c:tx>
          <c:spPr>
            <a:solidFill>
              <a:schemeClr val="accent1"/>
            </a:solidFill>
            <a:ln>
              <a:noFill/>
            </a:ln>
            <a:effectLst/>
          </c:spPr>
          <c:invertIfNegative val="0"/>
          <c:dLbls>
            <c:dLbl>
              <c:idx val="1"/>
              <c:layout>
                <c:manualLayout>
                  <c:x val="-2.8897292914411643E-3"/>
                  <c:y val="-4.03119972906620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0F-4C3B-AECB-C5D6377847F7}"/>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'[Technical and Board Report Inserts(AutoRecovered).xlsx]Performance'!$H$2:$M$2</c:f>
              <c:strCache>
                <c:ptCount val="6"/>
                <c:pt idx="0">
                  <c:v>Qtr</c:v>
                </c:pt>
                <c:pt idx="1">
                  <c:v>1 Year</c:v>
                </c:pt>
                <c:pt idx="2">
                  <c:v>3 Years</c:v>
                </c:pt>
                <c:pt idx="3">
                  <c:v>5 Years</c:v>
                </c:pt>
                <c:pt idx="4">
                  <c:v>10 Years</c:v>
                </c:pt>
                <c:pt idx="5">
                  <c:v>Since Inception 9/30/87</c:v>
                </c:pt>
              </c:strCache>
            </c:strRef>
          </c:cat>
          <c:val>
            <c:numRef>
              <c:f>'[Technical and Board Report Inserts(AutoRecovered).xlsx]Performance'!$H$3:$M$3</c:f>
              <c:numCache>
                <c:formatCode>0.0</c:formatCode>
                <c:ptCount val="6"/>
                <c:pt idx="0">
                  <c:v>1.323799729347229</c:v>
                </c:pt>
                <c:pt idx="1">
                  <c:v>9.4413690567016602</c:v>
                </c:pt>
                <c:pt idx="2">
                  <c:v>3.2917473316192627</c:v>
                </c:pt>
                <c:pt idx="3">
                  <c:v>7.2604241371154785</c:v>
                </c:pt>
                <c:pt idx="4">
                  <c:v>6.3286628723144531</c:v>
                </c:pt>
                <c:pt idx="5">
                  <c:v>8.0544061660766602</c:v>
                </c:pt>
              </c:numCache>
            </c:numRef>
          </c:val>
          <c:extLst>
            <c:ext xmlns:c16="http://schemas.microsoft.com/office/drawing/2014/chart" uri="{C3380CC4-5D6E-409C-BE32-E72D297353CC}">
              <c16:uniqueId val="{00000001-2D0F-4C3B-AECB-C5D6377847F7}"/>
            </c:ext>
          </c:extLst>
        </c:ser>
        <c:ser>
          <c:idx val="1"/>
          <c:order val="1"/>
          <c:tx>
            <c:strRef>
              <c:f>'[Technical and Board Report Inserts(AutoRecovered).xlsx]Performance'!$F$4:$G$4</c:f>
              <c:strCache>
                <c:ptCount val="2"/>
                <c:pt idx="0">
                  <c:v>Performance Benchmark</c:v>
                </c:pt>
              </c:strCache>
            </c:strRef>
          </c:tx>
          <c:spPr>
            <a:solidFill>
              <a:srgbClr val="FBB16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'[Technical and Board Report Inserts(AutoRecovered).xlsx]Performance'!$H$2:$M$2</c:f>
              <c:strCache>
                <c:ptCount val="6"/>
                <c:pt idx="0">
                  <c:v>Qtr</c:v>
                </c:pt>
                <c:pt idx="1">
                  <c:v>1 Year</c:v>
                </c:pt>
                <c:pt idx="2">
                  <c:v>3 Years</c:v>
                </c:pt>
                <c:pt idx="3">
                  <c:v>5 Years</c:v>
                </c:pt>
                <c:pt idx="4">
                  <c:v>10 Years</c:v>
                </c:pt>
                <c:pt idx="5">
                  <c:v>Since Inception 9/30/87</c:v>
                </c:pt>
              </c:strCache>
            </c:strRef>
          </c:cat>
          <c:val>
            <c:numRef>
              <c:f>'[Technical and Board Report Inserts(AutoRecovered).xlsx]Performance'!$H$4:$M$4</c:f>
              <c:numCache>
                <c:formatCode>0.0</c:formatCode>
                <c:ptCount val="6"/>
                <c:pt idx="0">
                  <c:v>1.5766664743423462</c:v>
                </c:pt>
                <c:pt idx="1">
                  <c:v>9.2491540908813477</c:v>
                </c:pt>
                <c:pt idx="2">
                  <c:v>3.5179586410522461</c:v>
                </c:pt>
                <c:pt idx="3">
                  <c:v>7.8818483352661133</c:v>
                </c:pt>
                <c:pt idx="4">
                  <c:v>6.7713828086853027</c:v>
                </c:pt>
                <c:pt idx="5">
                  <c:v>8.2829790115356445</c:v>
                </c:pt>
              </c:numCache>
            </c:numRef>
          </c:val>
          <c:extLst>
            <c:ext xmlns:c16="http://schemas.microsoft.com/office/drawing/2014/chart" uri="{C3380CC4-5D6E-409C-BE32-E72D297353CC}">
              <c16:uniqueId val="{00000002-2D0F-4C3B-AECB-C5D6377847F7}"/>
            </c:ext>
          </c:extLst>
        </c:ser>
        <c:dLbls>
          <c:showLegendKey val="0"/>
          <c:showVal val="0"/>
          <c:showCatName val="0"/>
          <c:showSerName val="0"/>
          <c:showPercent val="0"/>
          <c:showBubbleSize val="0"/>
        </c:dLbls>
        <c:gapWidth val="100"/>
        <c:axId val="754195072"/>
        <c:axId val="822559272"/>
      </c:barChart>
      <c:catAx>
        <c:axId val="7541950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22559272"/>
        <c:crosses val="autoZero"/>
        <c:auto val="1"/>
        <c:lblAlgn val="ctr"/>
        <c:lblOffset val="100"/>
        <c:noMultiLvlLbl val="0"/>
      </c:catAx>
      <c:valAx>
        <c:axId val="822559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b="1"/>
                  <a:t>Return</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54195072"/>
        <c:crosses val="autoZero"/>
        <c:crossBetween val="between"/>
      </c:valAx>
      <c:spPr>
        <a:noFill/>
        <a:ln>
          <a:noFill/>
        </a:ln>
        <a:effectLst/>
      </c:spPr>
    </c:plotArea>
    <c:legend>
      <c:legendPos val="b"/>
      <c:layout>
        <c:manualLayout>
          <c:xMode val="edge"/>
          <c:yMode val="edge"/>
          <c:x val="0.32738614909978359"/>
          <c:y val="0.88628258967629048"/>
          <c:w val="0.37154337615692773"/>
          <c:h val="0.1128401712943776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1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'[Technical and Board Report Inserts(AutoRecovered).xlsx]Liquidity'!$B$21</c:f>
              <c:strCache>
                <c:ptCount val="1"/>
                <c:pt idx="0">
                  <c:v>Low</c:v>
                </c:pt>
              </c:strCache>
            </c:strRef>
          </c:tx>
          <c:spPr>
            <a:noFill/>
            <a:ln>
              <a:noFill/>
            </a:ln>
            <a:effectLst/>
          </c:spPr>
          <c:invertIfNegative val="0"/>
          <c:cat>
            <c:strRef>
              <c:f>'[Technical and Board Report Inserts(AutoRecovered).xlsx]Liquidity'!$A$22:$A$25</c:f>
              <c:strCache>
                <c:ptCount val="4"/>
                <c:pt idx="0">
                  <c:v>Primary Liquidity               (0-1 Year)</c:v>
                </c:pt>
                <c:pt idx="1">
                  <c:v>Liquid Core                         (1-3 Years)</c:v>
                </c:pt>
                <c:pt idx="2">
                  <c:v>Core                                      (3-5 Years)</c:v>
                </c:pt>
                <c:pt idx="3">
                  <c:v>Permanent Core                  (5+ Years)</c:v>
                </c:pt>
              </c:strCache>
            </c:strRef>
          </c:cat>
          <c:val>
            <c:numRef>
              <c:f>'[Technical and Board Report Inserts(AutoRecovered).xlsx]Liquidity'!$B$22:$B$25</c:f>
              <c:numCache>
                <c:formatCode>0%</c:formatCode>
                <c:ptCount val="4"/>
                <c:pt idx="0">
                  <c:v>0.3</c:v>
                </c:pt>
                <c:pt idx="1">
                  <c:v>0.1</c:v>
                </c:pt>
                <c:pt idx="2">
                  <c:v>0.1</c:v>
                </c:pt>
                <c:pt idx="3">
                  <c:v>0.05</c:v>
                </c:pt>
              </c:numCache>
            </c:numRef>
          </c:val>
          <c:extLst>
            <c:ext xmlns:c16="http://schemas.microsoft.com/office/drawing/2014/chart" uri="{C3380CC4-5D6E-409C-BE32-E72D297353CC}">
              <c16:uniqueId val="{00000000-8C17-40D3-A0DA-5668B7ECEE94}"/>
            </c:ext>
          </c:extLst>
        </c:ser>
        <c:ser>
          <c:idx val="1"/>
          <c:order val="1"/>
          <c:tx>
            <c:strRef>
              <c:f>'[Technical and Board Report Inserts(AutoRecovered).xlsx]Liquidity'!$C$21</c:f>
              <c:strCache>
                <c:ptCount val="1"/>
                <c:pt idx="0">
                  <c:v>High</c:v>
                </c:pt>
              </c:strCache>
            </c:strRef>
          </c:tx>
          <c:spPr>
            <a:solidFill>
              <a:schemeClr val="accent1"/>
            </a:solidFill>
            <a:ln>
              <a:noFill/>
            </a:ln>
            <a:effectLst/>
          </c:spPr>
          <c:invertIfNegative val="0"/>
          <c:cat>
            <c:strRef>
              <c:f>'[Technical and Board Report Inserts(AutoRecovered).xlsx]Liquidity'!$A$22:$A$25</c:f>
              <c:strCache>
                <c:ptCount val="4"/>
                <c:pt idx="0">
                  <c:v>Primary Liquidity               (0-1 Year)</c:v>
                </c:pt>
                <c:pt idx="1">
                  <c:v>Liquid Core                         (1-3 Years)</c:v>
                </c:pt>
                <c:pt idx="2">
                  <c:v>Core                                      (3-5 Years)</c:v>
                </c:pt>
                <c:pt idx="3">
                  <c:v>Permanent Core                  (5+ Years)</c:v>
                </c:pt>
              </c:strCache>
            </c:strRef>
          </c:cat>
          <c:val>
            <c:numRef>
              <c:f>'[Technical and Board Report Inserts(AutoRecovered).xlsx]Liquidity'!$C$22:$C$25</c:f>
              <c:numCache>
                <c:formatCode>0%</c:formatCode>
                <c:ptCount val="4"/>
                <c:pt idx="0">
                  <c:v>0.45</c:v>
                </c:pt>
                <c:pt idx="1">
                  <c:v>0.30000000000000004</c:v>
                </c:pt>
                <c:pt idx="2">
                  <c:v>0.30000000000000004</c:v>
                </c:pt>
                <c:pt idx="3">
                  <c:v>0.2</c:v>
                </c:pt>
              </c:numCache>
            </c:numRef>
          </c:val>
          <c:extLst>
            <c:ext xmlns:c16="http://schemas.microsoft.com/office/drawing/2014/chart" uri="{C3380CC4-5D6E-409C-BE32-E72D297353CC}">
              <c16:uniqueId val="{00000001-8C17-40D3-A0DA-5668B7ECEE94}"/>
            </c:ext>
          </c:extLst>
        </c:ser>
        <c:dLbls>
          <c:showLegendKey val="0"/>
          <c:showVal val="0"/>
          <c:showCatName val="0"/>
          <c:showSerName val="0"/>
          <c:showPercent val="0"/>
          <c:showBubbleSize val="0"/>
        </c:dLbls>
        <c:gapWidth val="219"/>
        <c:overlap val="100"/>
        <c:axId val="502523320"/>
        <c:axId val="502522336"/>
      </c:barChart>
      <c:lineChart>
        <c:grouping val="stacked"/>
        <c:varyColors val="0"/>
        <c:ser>
          <c:idx val="2"/>
          <c:order val="2"/>
          <c:tx>
            <c:strRef>
              <c:f>'[Technical and Board Report Inserts(AutoRecovered).xlsx]Liquidity'!$D$14</c:f>
              <c:strCache>
                <c:ptCount val="1"/>
                <c:pt idx="0">
                  <c:v>6/30/2024</c:v>
                </c:pt>
              </c:strCache>
            </c:strRef>
          </c:tx>
          <c:spPr>
            <a:ln w="28575" cap="rnd">
              <a:noFill/>
              <a:round/>
            </a:ln>
            <a:effectLst/>
          </c:spPr>
          <c:marker>
            <c:symbol val="diamond"/>
            <c:size val="9"/>
            <c:spPr>
              <a:solidFill>
                <a:srgbClr val="FBB161"/>
              </a:solidFill>
              <a:ln w="9525">
                <a:noFill/>
              </a:ln>
              <a:effectLst/>
            </c:spPr>
          </c:marker>
          <c:dLbls>
            <c:dLbl>
              <c:idx val="0"/>
              <c:layout>
                <c:manualLayout>
                  <c:x val="2.222222222222217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17-40D3-A0DA-5668B7ECEE94}"/>
                </c:ext>
              </c:extLst>
            </c:dLbl>
            <c:dLbl>
              <c:idx val="1"/>
              <c:layout>
                <c:manualLayout>
                  <c:x val="3.3333333333333229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17-40D3-A0DA-5668B7ECEE94}"/>
                </c:ext>
              </c:extLst>
            </c:dLbl>
            <c:dLbl>
              <c:idx val="2"/>
              <c:layout>
                <c:manualLayout>
                  <c:x val="2.2222222222222119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17-40D3-A0DA-5668B7ECEE94}"/>
                </c:ext>
              </c:extLst>
            </c:dLbl>
            <c:dLbl>
              <c:idx val="3"/>
              <c:layout>
                <c:manualLayout>
                  <c:x val="1.6666666666666666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C17-40D3-A0DA-5668B7ECEE9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'[Technical and Board Report Inserts(AutoRecovered).xlsx]Liquidity'!$A$22:$A$25</c:f>
              <c:strCache>
                <c:ptCount val="4"/>
                <c:pt idx="0">
                  <c:v>Primary Liquidity               (0-1 Year)</c:v>
                </c:pt>
                <c:pt idx="1">
                  <c:v>Liquid Core                         (1-3 Years)</c:v>
                </c:pt>
                <c:pt idx="2">
                  <c:v>Core                                      (3-5 Years)</c:v>
                </c:pt>
                <c:pt idx="3">
                  <c:v>Permanent Core                  (5+ Years)</c:v>
                </c:pt>
              </c:strCache>
            </c:strRef>
          </c:cat>
          <c:val>
            <c:numRef>
              <c:f>'[Technical and Board Report Inserts(AutoRecovered).xlsx]Liquidity'!$D$22:$D$25</c:f>
              <c:numCache>
                <c:formatCode>0%</c:formatCode>
                <c:ptCount val="4"/>
                <c:pt idx="0">
                  <c:v>0.48016999239469832</c:v>
                </c:pt>
                <c:pt idx="1">
                  <c:v>0.19816210389084651</c:v>
                </c:pt>
                <c:pt idx="2">
                  <c:v>0.17962893540753924</c:v>
                </c:pt>
                <c:pt idx="3">
                  <c:v>0.14203896830691592</c:v>
                </c:pt>
              </c:numCache>
            </c:numRef>
          </c:val>
          <c:smooth val="0"/>
          <c:extLst>
            <c:ext xmlns:c16="http://schemas.microsoft.com/office/drawing/2014/chart" uri="{C3380CC4-5D6E-409C-BE32-E72D297353CC}">
              <c16:uniqueId val="{00000006-8C17-40D3-A0DA-5668B7ECEE94}"/>
            </c:ext>
          </c:extLst>
        </c:ser>
        <c:dLbls>
          <c:showLegendKey val="0"/>
          <c:showVal val="0"/>
          <c:showCatName val="0"/>
          <c:showSerName val="0"/>
          <c:showPercent val="0"/>
          <c:showBubbleSize val="0"/>
        </c:dLbls>
        <c:marker val="1"/>
        <c:smooth val="0"/>
        <c:axId val="502523320"/>
        <c:axId val="502522336"/>
      </c:lineChart>
      <c:catAx>
        <c:axId val="502523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2522336"/>
        <c:crosses val="autoZero"/>
        <c:auto val="1"/>
        <c:lblAlgn val="ctr"/>
        <c:lblOffset val="100"/>
        <c:noMultiLvlLbl val="0"/>
      </c:catAx>
      <c:valAx>
        <c:axId val="502522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25233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'[Technical and Board Report Inserts(AutoRecovered).xlsx]Performance'!$A$22</c:f>
          <c:strCache>
            <c:ptCount val="1"/>
            <c:pt idx="0">
              <c:v>TOTAL POOL: $3.66 BILLION</c:v>
            </c:pt>
          </c:strCache>
        </c:strRef>
      </c:tx>
      <c:layout>
        <c:manualLayout>
          <c:xMode val="edge"/>
          <c:yMode val="edge"/>
          <c:x val="1.4162982916609099E-2"/>
          <c:y val="3.5087719298245612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5331553786340613E-2"/>
          <c:y val="0.20930687664041997"/>
          <c:w val="0.91334393739366471"/>
          <c:h val="0.56328440944881886"/>
        </c:manualLayout>
      </c:layout>
      <c:barChart>
        <c:barDir val="col"/>
        <c:grouping val="clustered"/>
        <c:varyColors val="0"/>
        <c:ser>
          <c:idx val="0"/>
          <c:order val="0"/>
          <c:tx>
            <c:strRef>
              <c:f>'[Technical and Board Report Inserts(AutoRecovered).xlsx]Performance'!$F$21:$G$21</c:f>
              <c:strCache>
                <c:ptCount val="2"/>
                <c:pt idx="0">
                  <c:v>Operating Pool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'[Technical and Board Report Inserts(AutoRecovered).xlsx]Performance'!$H$20:$M$20</c:f>
              <c:strCache>
                <c:ptCount val="6"/>
                <c:pt idx="0">
                  <c:v>Qtr</c:v>
                </c:pt>
                <c:pt idx="1">
                  <c:v>1 Year</c:v>
                </c:pt>
                <c:pt idx="2">
                  <c:v>3 Years</c:v>
                </c:pt>
                <c:pt idx="3">
                  <c:v>5 Years</c:v>
                </c:pt>
                <c:pt idx="4">
                  <c:v>10 Years</c:v>
                </c:pt>
                <c:pt idx="5">
                  <c:v>Since Inception 8/31/89</c:v>
                </c:pt>
              </c:strCache>
            </c:strRef>
          </c:cat>
          <c:val>
            <c:numRef>
              <c:f>'[Technical and Board Report Inserts(AutoRecovered).xlsx]Performance'!$H$21:$M$21</c:f>
              <c:numCache>
                <c:formatCode>0.0</c:formatCode>
                <c:ptCount val="6"/>
                <c:pt idx="0">
                  <c:v>1.0942362546920776</c:v>
                </c:pt>
                <c:pt idx="1">
                  <c:v>5.2508435249328613</c:v>
                </c:pt>
                <c:pt idx="2">
                  <c:v>1.8953731060028076</c:v>
                </c:pt>
                <c:pt idx="3">
                  <c:v>1.9666005373001099</c:v>
                </c:pt>
                <c:pt idx="4">
                  <c:v>1.7307664155960083</c:v>
                </c:pt>
                <c:pt idx="5">
                  <c:v>3.793165922164917</c:v>
                </c:pt>
              </c:numCache>
            </c:numRef>
          </c:val>
          <c:extLst>
            <c:ext xmlns:c16="http://schemas.microsoft.com/office/drawing/2014/chart" uri="{C3380CC4-5D6E-409C-BE32-E72D297353CC}">
              <c16:uniqueId val="{00000000-3F81-4550-A137-B4811A82D3B4}"/>
            </c:ext>
          </c:extLst>
        </c:ser>
        <c:ser>
          <c:idx val="1"/>
          <c:order val="1"/>
          <c:tx>
            <c:strRef>
              <c:f>'[Technical and Board Report Inserts(AutoRecovered).xlsx]Performance'!$F$22:$G$22</c:f>
              <c:strCache>
                <c:ptCount val="2"/>
                <c:pt idx="0">
                  <c:v>Performance Benchmark</c:v>
                </c:pt>
              </c:strCache>
            </c:strRef>
          </c:tx>
          <c:spPr>
            <a:solidFill>
              <a:srgbClr val="FBB16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'[Technical and Board Report Inserts(AutoRecovered).xlsx]Performance'!$H$20:$M$20</c:f>
              <c:strCache>
                <c:ptCount val="6"/>
                <c:pt idx="0">
                  <c:v>Qtr</c:v>
                </c:pt>
                <c:pt idx="1">
                  <c:v>1 Year</c:v>
                </c:pt>
                <c:pt idx="2">
                  <c:v>3 Years</c:v>
                </c:pt>
                <c:pt idx="3">
                  <c:v>5 Years</c:v>
                </c:pt>
                <c:pt idx="4">
                  <c:v>10 Years</c:v>
                </c:pt>
                <c:pt idx="5">
                  <c:v>Since Inception 8/31/89</c:v>
                </c:pt>
              </c:strCache>
            </c:strRef>
          </c:cat>
          <c:val>
            <c:numRef>
              <c:f>'[Technical and Board Report Inserts(AutoRecovered).xlsx]Performance'!$H$22:$M$22</c:f>
              <c:numCache>
                <c:formatCode>0.0</c:formatCode>
                <c:ptCount val="6"/>
                <c:pt idx="0">
                  <c:v>1.0236462354660034</c:v>
                </c:pt>
                <c:pt idx="1">
                  <c:v>4.905576229095459</c:v>
                </c:pt>
                <c:pt idx="2">
                  <c:v>1.5286682844161987</c:v>
                </c:pt>
                <c:pt idx="3">
                  <c:v>1.6968417167663574</c:v>
                </c:pt>
                <c:pt idx="4">
                  <c:v>1.5313484668731689</c:v>
                </c:pt>
                <c:pt idx="5">
                  <c:v>3.6737465858459473</c:v>
                </c:pt>
              </c:numCache>
            </c:numRef>
          </c:val>
          <c:extLst>
            <c:ext xmlns:c16="http://schemas.microsoft.com/office/drawing/2014/chart" uri="{C3380CC4-5D6E-409C-BE32-E72D297353CC}">
              <c16:uniqueId val="{00000001-3F81-4550-A137-B4811A82D3B4}"/>
            </c:ext>
          </c:extLst>
        </c:ser>
        <c:dLbls>
          <c:showLegendKey val="0"/>
          <c:showVal val="0"/>
          <c:showCatName val="0"/>
          <c:showSerName val="0"/>
          <c:showPercent val="0"/>
          <c:showBubbleSize val="0"/>
        </c:dLbls>
        <c:gapWidth val="100"/>
        <c:axId val="754195072"/>
        <c:axId val="822559272"/>
      </c:barChart>
      <c:catAx>
        <c:axId val="7541950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22559272"/>
        <c:crosses val="autoZero"/>
        <c:auto val="1"/>
        <c:lblAlgn val="ctr"/>
        <c:lblOffset val="100"/>
        <c:noMultiLvlLbl val="0"/>
      </c:catAx>
      <c:valAx>
        <c:axId val="822559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b="1"/>
                  <a:t>Return</a:t>
                </a:r>
              </a:p>
            </c:rich>
          </c:tx>
          <c:layout>
            <c:manualLayout>
              <c:xMode val="edge"/>
              <c:yMode val="edge"/>
              <c:x val="7.8417129983805491E-3"/>
              <c:y val="0.39353574803149599"/>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54195072"/>
        <c:crosses val="autoZero"/>
        <c:crossBetween val="between"/>
        <c:majorUnit val="1"/>
      </c:valAx>
      <c:spPr>
        <a:noFill/>
        <a:ln>
          <a:noFill/>
        </a:ln>
        <a:effectLst/>
      </c:spPr>
    </c:plotArea>
    <c:legend>
      <c:legendPos val="b"/>
      <c:layout>
        <c:manualLayout>
          <c:xMode val="edge"/>
          <c:yMode val="edge"/>
          <c:x val="0.31029320631521295"/>
          <c:y val="0.89708976377952754"/>
          <c:w val="0.37941346429000011"/>
          <c:h val="0.1029102362204724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1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0.39381</cdr:x>
      <cdr:y>0.17574</cdr:y>
    </cdr:from>
    <cdr:to>
      <cdr:x>0.39535</cdr:x>
      <cdr:y>0.73132</cdr:y>
    </cdr:to>
    <cdr:sp macro="" textlink="">
      <cdr:nvSpPr>
        <cdr:cNvPr id="19" name="Straight Connector 18">
          <a:extLst xmlns:a="http://schemas.openxmlformats.org/drawingml/2006/main">
            <a:ext uri="{FF2B5EF4-FFF2-40B4-BE49-F238E27FC236}">
              <a16:creationId xmlns:a16="http://schemas.microsoft.com/office/drawing/2014/main" id="{48174B8F-84BC-4C99-AD0F-E94745908F2D}"/>
            </a:ext>
          </a:extLst>
        </cdr:cNvPr>
        <cdr:cNvSpPr/>
      </cdr:nvSpPr>
      <cdr:spPr>
        <a:xfrm xmlns:a="http://schemas.openxmlformats.org/drawingml/2006/main" flipH="1" flipV="1">
          <a:off x="3415664" y="1106759"/>
          <a:ext cx="13357" cy="3498879"/>
        </a:xfrm>
        <a:prstGeom xmlns:a="http://schemas.openxmlformats.org/drawingml/2006/main" prst="line">
          <a:avLst/>
        </a:prstGeom>
        <a:ln xmlns:a="http://schemas.openxmlformats.org/drawingml/2006/main">
          <a:solidFill>
            <a:srgbClr val="7F7F7F"/>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cdr:x>
      <cdr:y>0.96961</cdr:y>
    </cdr:from>
    <cdr:to>
      <cdr:x>0.33464</cdr:x>
      <cdr:y>1</cdr:y>
    </cdr:to>
    <cdr:sp macro="" textlink="">
      <cdr:nvSpPr>
        <cdr:cNvPr id="12" name="TextBox 11">
          <a:extLst xmlns:a="http://schemas.openxmlformats.org/drawingml/2006/main">
            <a:ext uri="{FF2B5EF4-FFF2-40B4-BE49-F238E27FC236}">
              <a16:creationId xmlns:a16="http://schemas.microsoft.com/office/drawing/2014/main" id="{D20826EE-776E-40A1-85A4-2BD68FDA9312}"/>
            </a:ext>
          </a:extLst>
        </cdr:cNvPr>
        <cdr:cNvSpPr txBox="1"/>
      </cdr:nvSpPr>
      <cdr:spPr>
        <a:xfrm xmlns:a="http://schemas.openxmlformats.org/drawingml/2006/main">
          <a:off x="0" y="6095453"/>
          <a:ext cx="2897035" cy="1910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50" b="0">
              <a:solidFill>
                <a:srgbClr val="4D4D4D"/>
              </a:solidFill>
            </a:rPr>
            <a:t>Data sources:  Lipper and Hedge</a:t>
          </a:r>
          <a:r>
            <a:rPr lang="en-US" sz="850" b="0" baseline="0">
              <a:solidFill>
                <a:srgbClr val="4D4D4D"/>
              </a:solidFill>
            </a:rPr>
            <a:t> Fund Research</a:t>
          </a:r>
          <a:endParaRPr lang="en-US" sz="850" b="0">
            <a:solidFill>
              <a:srgbClr val="4D4D4D"/>
            </a:solidFill>
          </a:endParaRPr>
        </a:p>
      </cdr:txBody>
    </cdr:sp>
  </cdr:relSizeAnchor>
  <cdr:relSizeAnchor xmlns:cdr="http://schemas.openxmlformats.org/drawingml/2006/chartDrawing">
    <cdr:from>
      <cdr:x>0.13691</cdr:x>
      <cdr:y>0.04825</cdr:y>
    </cdr:from>
    <cdr:to>
      <cdr:x>0.39188</cdr:x>
      <cdr:y>0.10198</cdr:y>
    </cdr:to>
    <cdr:sp macro="" textlink="">
      <cdr:nvSpPr>
        <cdr:cNvPr id="13" name="TextBox 1">
          <a:extLst xmlns:a="http://schemas.openxmlformats.org/drawingml/2006/main">
            <a:ext uri="{FF2B5EF4-FFF2-40B4-BE49-F238E27FC236}">
              <a16:creationId xmlns:a16="http://schemas.microsoft.com/office/drawing/2014/main" id="{E330AE9F-BB81-4776-BFBA-92711441C6A5}"/>
            </a:ext>
          </a:extLst>
        </cdr:cNvPr>
        <cdr:cNvSpPr txBox="1"/>
      </cdr:nvSpPr>
      <cdr:spPr>
        <a:xfrm xmlns:a="http://schemas.openxmlformats.org/drawingml/2006/main">
          <a:off x="1182766" y="302837"/>
          <a:ext cx="2202731" cy="3372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0" i="1">
              <a:solidFill>
                <a:srgbClr val="4D4D4D"/>
              </a:solidFill>
              <a:latin typeface="+mn-lt"/>
              <a:cs typeface="Arial" pitchFamily="34" charset="0"/>
            </a:rPr>
            <a:t>Global Equity</a:t>
          </a:r>
        </a:p>
      </cdr:txBody>
    </cdr:sp>
  </cdr:relSizeAnchor>
  <cdr:relSizeAnchor xmlns:cdr="http://schemas.openxmlformats.org/drawingml/2006/chartDrawing">
    <cdr:from>
      <cdr:x>0.41608</cdr:x>
      <cdr:y>0.04849</cdr:y>
    </cdr:from>
    <cdr:to>
      <cdr:x>0.61214</cdr:x>
      <cdr:y>0.10221</cdr:y>
    </cdr:to>
    <cdr:sp macro="" textlink="">
      <cdr:nvSpPr>
        <cdr:cNvPr id="14" name="TextBox 1">
          <a:extLst xmlns:a="http://schemas.openxmlformats.org/drawingml/2006/main">
            <a:ext uri="{FF2B5EF4-FFF2-40B4-BE49-F238E27FC236}">
              <a16:creationId xmlns:a16="http://schemas.microsoft.com/office/drawing/2014/main" id="{1C330ACD-CFFD-4342-956B-567566A41E7C}"/>
            </a:ext>
          </a:extLst>
        </cdr:cNvPr>
        <cdr:cNvSpPr txBox="1"/>
      </cdr:nvSpPr>
      <cdr:spPr>
        <a:xfrm xmlns:a="http://schemas.openxmlformats.org/drawingml/2006/main">
          <a:off x="3594575" y="304344"/>
          <a:ext cx="1693796" cy="3371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0" i="1">
              <a:solidFill>
                <a:srgbClr val="4D4D4D"/>
              </a:solidFill>
              <a:latin typeface="+mn-lt"/>
              <a:cs typeface="Arial" pitchFamily="34" charset="0"/>
            </a:rPr>
            <a:t> Fixed Income</a:t>
          </a:r>
        </a:p>
      </cdr:txBody>
    </cdr:sp>
  </cdr:relSizeAnchor>
  <cdr:relSizeAnchor xmlns:cdr="http://schemas.openxmlformats.org/drawingml/2006/chartDrawing">
    <cdr:from>
      <cdr:x>0.63047</cdr:x>
      <cdr:y>0.04869</cdr:y>
    </cdr:from>
    <cdr:to>
      <cdr:x>0.88788</cdr:x>
      <cdr:y>0.10242</cdr:y>
    </cdr:to>
    <cdr:sp macro="" textlink="">
      <cdr:nvSpPr>
        <cdr:cNvPr id="15" name="TextBox 1">
          <a:extLst xmlns:a="http://schemas.openxmlformats.org/drawingml/2006/main">
            <a:ext uri="{FF2B5EF4-FFF2-40B4-BE49-F238E27FC236}">
              <a16:creationId xmlns:a16="http://schemas.microsoft.com/office/drawing/2014/main" id="{3979AECB-938F-470B-9460-1E9C309DA757}"/>
            </a:ext>
          </a:extLst>
        </cdr:cNvPr>
        <cdr:cNvSpPr txBox="1"/>
      </cdr:nvSpPr>
      <cdr:spPr>
        <a:xfrm xmlns:a="http://schemas.openxmlformats.org/drawingml/2006/main">
          <a:off x="5446734" y="305599"/>
          <a:ext cx="2223810" cy="3372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0" i="1">
              <a:solidFill>
                <a:srgbClr val="4D4D4D"/>
              </a:solidFill>
              <a:latin typeface="+mn-lt"/>
              <a:cs typeface="Arial" pitchFamily="34" charset="0"/>
            </a:rPr>
            <a:t>Real </a:t>
          </a:r>
          <a:r>
            <a:rPr lang="en-US" sz="1100" b="0" i="1">
              <a:solidFill>
                <a:srgbClr val="4D4D4D"/>
              </a:solidFill>
              <a:latin typeface="+mn-lt"/>
              <a:cs typeface="Arial" pitchFamily="34" charset="0"/>
            </a:rPr>
            <a:t>Assets</a:t>
          </a:r>
          <a:endParaRPr lang="en-US" sz="1200" b="0" i="1">
            <a:solidFill>
              <a:srgbClr val="4D4D4D"/>
            </a:solidFill>
            <a:latin typeface="+mn-lt"/>
            <a:cs typeface="Arial" pitchFamily="34" charset="0"/>
          </a:endParaRPr>
        </a:p>
      </cdr:txBody>
    </cdr:sp>
  </cdr:relSizeAnchor>
  <cdr:relSizeAnchor xmlns:cdr="http://schemas.openxmlformats.org/drawingml/2006/chartDrawing">
    <cdr:from>
      <cdr:x>0.89195</cdr:x>
      <cdr:y>0.0234</cdr:y>
    </cdr:from>
    <cdr:to>
      <cdr:x>0.99742</cdr:x>
      <cdr:y>0.07712</cdr:y>
    </cdr:to>
    <cdr:sp macro="" textlink="">
      <cdr:nvSpPr>
        <cdr:cNvPr id="16" name="TextBox 1">
          <a:extLst xmlns:a="http://schemas.openxmlformats.org/drawingml/2006/main">
            <a:ext uri="{FF2B5EF4-FFF2-40B4-BE49-F238E27FC236}">
              <a16:creationId xmlns:a16="http://schemas.microsoft.com/office/drawing/2014/main" id="{941B0E75-8CFE-4F3E-8794-1322E6A3F321}"/>
            </a:ext>
          </a:extLst>
        </cdr:cNvPr>
        <cdr:cNvSpPr txBox="1"/>
      </cdr:nvSpPr>
      <cdr:spPr>
        <a:xfrm xmlns:a="http://schemas.openxmlformats.org/drawingml/2006/main">
          <a:off x="7705690" y="146855"/>
          <a:ext cx="911174" cy="3371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b="0" i="1">
              <a:solidFill>
                <a:srgbClr val="4D4D4D"/>
              </a:solidFill>
              <a:latin typeface="+mn-lt"/>
              <a:cs typeface="Arial" pitchFamily="34" charset="0"/>
            </a:rPr>
            <a:t>Diversifying Strategies</a:t>
          </a:r>
        </a:p>
      </cdr:txBody>
    </cdr:sp>
  </cdr:relSizeAnchor>
  <cdr:relSizeAnchor xmlns:cdr="http://schemas.openxmlformats.org/drawingml/2006/chartDrawing">
    <cdr:from>
      <cdr:x>0.87835</cdr:x>
      <cdr:y>0.17666</cdr:y>
    </cdr:from>
    <cdr:to>
      <cdr:x>0.87868</cdr:x>
      <cdr:y>0.72776</cdr:y>
    </cdr:to>
    <cdr:sp macro="" textlink="">
      <cdr:nvSpPr>
        <cdr:cNvPr id="17" name="Straight Connector 16">
          <a:extLst xmlns:a="http://schemas.openxmlformats.org/drawingml/2006/main">
            <a:ext uri="{FF2B5EF4-FFF2-40B4-BE49-F238E27FC236}">
              <a16:creationId xmlns:a16="http://schemas.microsoft.com/office/drawing/2014/main" id="{20DB947E-37BE-4193-8E29-3C22C40E450A}"/>
            </a:ext>
          </a:extLst>
        </cdr:cNvPr>
        <cdr:cNvSpPr/>
      </cdr:nvSpPr>
      <cdr:spPr>
        <a:xfrm xmlns:a="http://schemas.openxmlformats.org/drawingml/2006/main" flipV="1">
          <a:off x="7588189" y="1108890"/>
          <a:ext cx="2851" cy="3459241"/>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0.63374</cdr:x>
      <cdr:y>0.17185</cdr:y>
    </cdr:from>
    <cdr:to>
      <cdr:x>0.63466</cdr:x>
      <cdr:y>0.73185</cdr:y>
    </cdr:to>
    <cdr:sp macro="" textlink="">
      <cdr:nvSpPr>
        <cdr:cNvPr id="18" name="Straight Connector 17">
          <a:extLst xmlns:a="http://schemas.openxmlformats.org/drawingml/2006/main">
            <a:ext uri="{FF2B5EF4-FFF2-40B4-BE49-F238E27FC236}">
              <a16:creationId xmlns:a16="http://schemas.microsoft.com/office/drawing/2014/main" id="{F92995C8-2DE1-463B-8E96-72094007B312}"/>
            </a:ext>
          </a:extLst>
        </cdr:cNvPr>
        <cdr:cNvSpPr/>
      </cdr:nvSpPr>
      <cdr:spPr>
        <a:xfrm xmlns:a="http://schemas.openxmlformats.org/drawingml/2006/main" flipH="1" flipV="1">
          <a:off x="5475029" y="1078667"/>
          <a:ext cx="7948" cy="3515106"/>
        </a:xfrm>
        <a:prstGeom xmlns:a="http://schemas.openxmlformats.org/drawingml/2006/main" prst="line">
          <a:avLst/>
        </a:prstGeom>
        <a:ln xmlns:a="http://schemas.openxmlformats.org/drawingml/2006/main">
          <a:solidFill>
            <a:schemeClr val="tx1">
              <a:lumMod val="50000"/>
              <a:lumOff val="50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0.30527</cdr:x>
      <cdr:y>0.58895</cdr:y>
    </cdr:from>
    <cdr:to>
      <cdr:x>0.37756</cdr:x>
      <cdr:y>0.58914</cdr:y>
    </cdr:to>
    <cdr:cxnSp macro="">
      <cdr:nvCxnSpPr>
        <cdr:cNvPr id="4" name="Straight Connector 3">
          <a:extLst xmlns:a="http://schemas.openxmlformats.org/drawingml/2006/main">
            <a:ext uri="{FF2B5EF4-FFF2-40B4-BE49-F238E27FC236}">
              <a16:creationId xmlns:a16="http://schemas.microsoft.com/office/drawing/2014/main" id="{6A392FBF-B6C0-6F06-F3B1-1E3A8464DC95}"/>
            </a:ext>
          </a:extLst>
        </cdr:cNvPr>
        <cdr:cNvCxnSpPr/>
      </cdr:nvCxnSpPr>
      <cdr:spPr>
        <a:xfrm xmlns:a="http://schemas.openxmlformats.org/drawingml/2006/main" flipH="1" flipV="1">
          <a:off x="2206005" y="3106554"/>
          <a:ext cx="522389" cy="100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0.30493</cdr:x>
      <cdr:y>0.34853</cdr:y>
    </cdr:from>
    <cdr:to>
      <cdr:x>0.37792</cdr:x>
      <cdr:y>0.34895</cdr:y>
    </cdr:to>
    <cdr:cxnSp macro="">
      <cdr:nvCxnSpPr>
        <cdr:cNvPr id="7" name="Straight Connector 6">
          <a:extLst xmlns:a="http://schemas.openxmlformats.org/drawingml/2006/main">
            <a:ext uri="{FF2B5EF4-FFF2-40B4-BE49-F238E27FC236}">
              <a16:creationId xmlns:a16="http://schemas.microsoft.com/office/drawing/2014/main" id="{73B96559-673E-97F3-885C-2119845476F4}"/>
            </a:ext>
          </a:extLst>
        </cdr:cNvPr>
        <cdr:cNvCxnSpPr/>
      </cdr:nvCxnSpPr>
      <cdr:spPr>
        <a:xfrm xmlns:a="http://schemas.openxmlformats.org/drawingml/2006/main" flipH="1" flipV="1">
          <a:off x="2203490" y="1838407"/>
          <a:ext cx="527495" cy="2216"/>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0.3048</cdr:x>
      <cdr:y>0.34994</cdr:y>
    </cdr:from>
    <cdr:to>
      <cdr:x>0.30519</cdr:x>
      <cdr:y>0.58901</cdr:y>
    </cdr:to>
    <cdr:cxnSp macro="">
      <cdr:nvCxnSpPr>
        <cdr:cNvPr id="8" name="Straight Connector 7">
          <a:extLst xmlns:a="http://schemas.openxmlformats.org/drawingml/2006/main">
            <a:ext uri="{FF2B5EF4-FFF2-40B4-BE49-F238E27FC236}">
              <a16:creationId xmlns:a16="http://schemas.microsoft.com/office/drawing/2014/main" id="{39B3D552-95BC-6D96-828A-84AD3B369CFB}"/>
            </a:ext>
          </a:extLst>
        </cdr:cNvPr>
        <cdr:cNvCxnSpPr/>
      </cdr:nvCxnSpPr>
      <cdr:spPr>
        <a:xfrm xmlns:a="http://schemas.openxmlformats.org/drawingml/2006/main">
          <a:off x="2191808" y="1757891"/>
          <a:ext cx="2794" cy="1336043"/>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0.24956</cdr:x>
      <cdr:y>0.47467</cdr:y>
    </cdr:from>
    <cdr:to>
      <cdr:x>0.30511</cdr:x>
      <cdr:y>0.47544</cdr:y>
    </cdr:to>
    <cdr:cxnSp macro="">
      <cdr:nvCxnSpPr>
        <cdr:cNvPr id="14" name="Straight Arrow Connector 13">
          <a:extLst xmlns:a="http://schemas.openxmlformats.org/drawingml/2006/main">
            <a:ext uri="{FF2B5EF4-FFF2-40B4-BE49-F238E27FC236}">
              <a16:creationId xmlns:a16="http://schemas.microsoft.com/office/drawing/2014/main" id="{56548D05-0B7F-C82C-E972-4C73F04FF591}"/>
            </a:ext>
          </a:extLst>
        </cdr:cNvPr>
        <cdr:cNvCxnSpPr/>
      </cdr:nvCxnSpPr>
      <cdr:spPr>
        <a:xfrm xmlns:a="http://schemas.openxmlformats.org/drawingml/2006/main" flipH="1">
          <a:off x="1341440" y="2110875"/>
          <a:ext cx="300039" cy="3674"/>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0.01854</cdr:x>
      <cdr:y>0.42987</cdr:y>
    </cdr:from>
    <cdr:to>
      <cdr:x>0.21877</cdr:x>
      <cdr:y>0.55297</cdr:y>
    </cdr:to>
    <cdr:sp macro="" textlink="">
      <cdr:nvSpPr>
        <cdr:cNvPr id="16" name="TextBox 15"/>
        <cdr:cNvSpPr txBox="1"/>
      </cdr:nvSpPr>
      <cdr:spPr>
        <a:xfrm xmlns:a="http://schemas.openxmlformats.org/drawingml/2006/main">
          <a:off x="109540" y="1809749"/>
          <a:ext cx="1073150" cy="831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0.02137</cdr:x>
      <cdr:y>0.43855</cdr:y>
    </cdr:from>
    <cdr:to>
      <cdr:x>0.24808</cdr:x>
      <cdr:y>0.53404</cdr:y>
    </cdr:to>
    <cdr:sp macro="" textlink="">
      <cdr:nvSpPr>
        <cdr:cNvPr id="17" name="TextBox 16"/>
        <cdr:cNvSpPr txBox="1"/>
      </cdr:nvSpPr>
      <cdr:spPr>
        <a:xfrm xmlns:a="http://schemas.openxmlformats.org/drawingml/2006/main">
          <a:off x="154426" y="2253665"/>
          <a:ext cx="1629216" cy="530810"/>
        </a:xfrm>
        <a:prstGeom xmlns:a="http://schemas.openxmlformats.org/drawingml/2006/main" prst="rect">
          <a:avLst/>
        </a:prstGeom>
        <a:solidFill xmlns:a="http://schemas.openxmlformats.org/drawingml/2006/main">
          <a:schemeClr val="tx2">
            <a:lumMod val="75000"/>
          </a:schemeClr>
        </a:solidFill>
      </cdr:spPr>
      <cdr:txBody>
        <a:bodyPr xmlns:a="http://schemas.openxmlformats.org/drawingml/2006/main" vertOverflow="clip" wrap="square" rtlCol="0"/>
        <a:lstStyle xmlns:a="http://schemas.openxmlformats.org/drawingml/2006/main"/>
        <a:p xmlns:a="http://schemas.openxmlformats.org/drawingml/2006/main">
          <a:r>
            <a:rPr lang="en-US" sz="1100" b="1">
              <a:solidFill>
                <a:schemeClr val="bg1"/>
              </a:solidFill>
            </a:rPr>
            <a:t>Endowment Pool</a:t>
          </a:r>
        </a:p>
        <a:p xmlns:a="http://schemas.openxmlformats.org/drawingml/2006/main">
          <a:r>
            <a:rPr lang="en-US" sz="1100" b="1">
              <a:solidFill>
                <a:schemeClr val="bg1"/>
              </a:solidFill>
            </a:rPr>
            <a:t>$1,120.5 Million</a:t>
          </a:r>
        </a:p>
      </cdr:txBody>
    </cdr:sp>
  </cdr:relSizeAnchor>
  <cdr:relSizeAnchor xmlns:cdr="http://schemas.openxmlformats.org/drawingml/2006/chartDrawing">
    <cdr:from>
      <cdr:x>0.80442</cdr:x>
      <cdr:y>0.8938</cdr:y>
    </cdr:from>
    <cdr:to>
      <cdr:x>0.80442</cdr:x>
      <cdr:y>0.8938</cdr:y>
    </cdr:to>
    <cdr:sp macro="" textlink="">
      <cdr:nvSpPr>
        <cdr:cNvPr id="19" name="TextBox 18"/>
        <cdr:cNvSpPr txBox="1"/>
      </cdr:nvSpPr>
      <cdr:spPr>
        <a:xfrm xmlns:a="http://schemas.openxmlformats.org/drawingml/2006/main">
          <a:off x="5819776" y="4393404"/>
          <a:ext cx="892969" cy="3571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solidFill>
                <a:schemeClr val="tx2"/>
              </a:solidFill>
            </a:rPr>
            <a:t>$ Millions</a:t>
          </a:r>
        </a:p>
      </cdr:txBody>
    </cdr:sp>
  </cdr:relSizeAnchor>
  <cdr:relSizeAnchor xmlns:cdr="http://schemas.openxmlformats.org/drawingml/2006/chartDrawing">
    <cdr:from>
      <cdr:x>0.76362</cdr:x>
      <cdr:y>0.86479</cdr:y>
    </cdr:from>
    <cdr:to>
      <cdr:x>0.97094</cdr:x>
      <cdr:y>0.9713</cdr:y>
    </cdr:to>
    <cdr:sp macro="" textlink="">
      <cdr:nvSpPr>
        <cdr:cNvPr id="2" name="TextBox 1"/>
        <cdr:cNvSpPr txBox="1"/>
      </cdr:nvSpPr>
      <cdr:spPr>
        <a:xfrm xmlns:a="http://schemas.openxmlformats.org/drawingml/2006/main">
          <a:off x="6003130" y="4769643"/>
          <a:ext cx="1202531" cy="3929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a:solidFill>
                <a:schemeClr val="tx2">
                  <a:lumMod val="75000"/>
                </a:schemeClr>
              </a:solidFill>
            </a:rPr>
            <a:t>$ Millions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2" tIns="46576" rIns="93152" bIns="46576" rtlCol="0"/>
          <a:lstStyle>
            <a:lvl1pPr algn="l">
              <a:defRPr sz="1200"/>
            </a:lvl1pPr>
          </a:lstStyle>
          <a:p>
            <a:endParaRPr lang="en-US" dirty="0"/>
          </a:p>
        </p:txBody>
      </p:sp>
      <p:sp>
        <p:nvSpPr>
          <p:cNvPr id="3" name="Date Placeholder 2"/>
          <p:cNvSpPr>
            <a:spLocks noGrp="1"/>
          </p:cNvSpPr>
          <p:nvPr>
            <p:ph type="dt" idx="1"/>
          </p:nvPr>
        </p:nvSpPr>
        <p:spPr>
          <a:xfrm>
            <a:off x="3970939" y="1"/>
            <a:ext cx="3037840" cy="466434"/>
          </a:xfrm>
          <a:prstGeom prst="rect">
            <a:avLst/>
          </a:prstGeom>
        </p:spPr>
        <p:txBody>
          <a:bodyPr vert="horz" lIns="93152" tIns="46576" rIns="93152" bIns="46576" rtlCol="0"/>
          <a:lstStyle>
            <a:lvl1pPr algn="r">
              <a:defRPr sz="1200"/>
            </a:lvl1pPr>
          </a:lstStyle>
          <a:p>
            <a:fld id="{C9A8184E-F10C-44D0-9FA3-7EA5D4D34FB9}" type="datetimeFigureOut">
              <a:rPr lang="en-US" smtClean="0"/>
              <a:t>9/19/2024</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52" tIns="46576" rIns="93152" bIns="46576"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52" tIns="46576" rIns="93152"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52" tIns="46576" rIns="93152"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6433"/>
          </a:xfrm>
          <a:prstGeom prst="rect">
            <a:avLst/>
          </a:prstGeom>
        </p:spPr>
        <p:txBody>
          <a:bodyPr vert="horz" lIns="93152" tIns="46576" rIns="93152" bIns="46576" rtlCol="0" anchor="b"/>
          <a:lstStyle>
            <a:lvl1pPr algn="r">
              <a:defRPr sz="1200"/>
            </a:lvl1pPr>
          </a:lstStyle>
          <a:p>
            <a:fld id="{342B7772-8374-4142-9987-87C2B01C6B34}" type="slidenum">
              <a:rPr lang="en-US" smtClean="0"/>
              <a:t>‹#›</a:t>
            </a:fld>
            <a:endParaRPr lang="en-US" dirty="0"/>
          </a:p>
        </p:txBody>
      </p:sp>
    </p:spTree>
    <p:extLst>
      <p:ext uri="{BB962C8B-B14F-4D97-AF65-F5344CB8AC3E}">
        <p14:creationId xmlns:p14="http://schemas.microsoft.com/office/powerpoint/2010/main" val="2437889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1</a:t>
            </a:fld>
            <a:endParaRPr lang="en-US" dirty="0"/>
          </a:p>
        </p:txBody>
      </p:sp>
    </p:spTree>
    <p:extLst>
      <p:ext uri="{BB962C8B-B14F-4D97-AF65-F5344CB8AC3E}">
        <p14:creationId xmlns:p14="http://schemas.microsoft.com/office/powerpoint/2010/main" val="4101867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10</a:t>
            </a:fld>
            <a:endParaRPr lang="en-US" dirty="0"/>
          </a:p>
        </p:txBody>
      </p:sp>
    </p:spTree>
    <p:extLst>
      <p:ext uri="{BB962C8B-B14F-4D97-AF65-F5344CB8AC3E}">
        <p14:creationId xmlns:p14="http://schemas.microsoft.com/office/powerpoint/2010/main" val="3324220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11</a:t>
            </a:fld>
            <a:endParaRPr lang="en-US" dirty="0"/>
          </a:p>
        </p:txBody>
      </p:sp>
    </p:spTree>
    <p:extLst>
      <p:ext uri="{BB962C8B-B14F-4D97-AF65-F5344CB8AC3E}">
        <p14:creationId xmlns:p14="http://schemas.microsoft.com/office/powerpoint/2010/main" val="179558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12</a:t>
            </a:fld>
            <a:endParaRPr lang="en-US" dirty="0"/>
          </a:p>
        </p:txBody>
      </p:sp>
    </p:spTree>
    <p:extLst>
      <p:ext uri="{BB962C8B-B14F-4D97-AF65-F5344CB8AC3E}">
        <p14:creationId xmlns:p14="http://schemas.microsoft.com/office/powerpoint/2010/main" val="3698777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13</a:t>
            </a:fld>
            <a:endParaRPr lang="en-US" dirty="0"/>
          </a:p>
        </p:txBody>
      </p:sp>
    </p:spTree>
    <p:extLst>
      <p:ext uri="{BB962C8B-B14F-4D97-AF65-F5344CB8AC3E}">
        <p14:creationId xmlns:p14="http://schemas.microsoft.com/office/powerpoint/2010/main" val="3087288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17269" y="4490037"/>
            <a:ext cx="5731650" cy="4341548"/>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07601CE-B65D-4D7B-A615-C54500DCDF8F}" type="slidenum">
              <a:rPr lang="en-US" smtClean="0"/>
              <a:pPr>
                <a:defRPr/>
              </a:pPr>
              <a:t>21</a:t>
            </a:fld>
            <a:endParaRPr lang="en-US" dirty="0"/>
          </a:p>
        </p:txBody>
      </p:sp>
    </p:spTree>
    <p:extLst>
      <p:ext uri="{BB962C8B-B14F-4D97-AF65-F5344CB8AC3E}">
        <p14:creationId xmlns:p14="http://schemas.microsoft.com/office/powerpoint/2010/main" val="2285591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17269" y="4490037"/>
            <a:ext cx="5731650" cy="4341548"/>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07601CE-B65D-4D7B-A615-C54500DCDF8F}" type="slidenum">
              <a:rPr lang="en-US" smtClean="0"/>
              <a:pPr>
                <a:defRPr/>
              </a:pPr>
              <a:t>22</a:t>
            </a:fld>
            <a:endParaRPr lang="en-US" dirty="0"/>
          </a:p>
        </p:txBody>
      </p:sp>
    </p:spTree>
    <p:extLst>
      <p:ext uri="{BB962C8B-B14F-4D97-AF65-F5344CB8AC3E}">
        <p14:creationId xmlns:p14="http://schemas.microsoft.com/office/powerpoint/2010/main" val="1713413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2</a:t>
            </a:fld>
            <a:endParaRPr lang="en-US" dirty="0"/>
          </a:p>
        </p:txBody>
      </p:sp>
    </p:spTree>
    <p:extLst>
      <p:ext uri="{BB962C8B-B14F-4D97-AF65-F5344CB8AC3E}">
        <p14:creationId xmlns:p14="http://schemas.microsoft.com/office/powerpoint/2010/main" val="2007359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3</a:t>
            </a:fld>
            <a:endParaRPr lang="en-US" dirty="0"/>
          </a:p>
        </p:txBody>
      </p:sp>
    </p:spTree>
    <p:extLst>
      <p:ext uri="{BB962C8B-B14F-4D97-AF65-F5344CB8AC3E}">
        <p14:creationId xmlns:p14="http://schemas.microsoft.com/office/powerpoint/2010/main" val="3553463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pPr defTabSz="887113"/>
            <a:fld id="{AB2D25E0-23BE-41F1-99B2-5510D8953AE5}" type="slidenum">
              <a:rPr lang="en-US" smtClean="0">
                <a:latin typeface="Times New Roman" pitchFamily="18" charset="0"/>
              </a:rPr>
              <a:pPr defTabSz="887113"/>
              <a:t>4</a:t>
            </a:fld>
            <a:endParaRPr lang="en-US" dirty="0">
              <a:latin typeface="Times New Roman" pitchFamily="18" charset="0"/>
            </a:endParaRPr>
          </a:p>
        </p:txBody>
      </p:sp>
      <p:sp>
        <p:nvSpPr>
          <p:cNvPr id="11267" name="Rectangle 2"/>
          <p:cNvSpPr>
            <a:spLocks noGrp="1" noRot="1" noChangeAspect="1" noChangeArrowheads="1" noTextEdit="1"/>
          </p:cNvSpPr>
          <p:nvPr>
            <p:ph type="sldImg"/>
          </p:nvPr>
        </p:nvSpPr>
        <p:spPr>
          <a:xfrm>
            <a:off x="831850" y="338138"/>
            <a:ext cx="4181475" cy="3136900"/>
          </a:xfrm>
          <a:ln/>
        </p:spPr>
      </p:sp>
      <p:sp>
        <p:nvSpPr>
          <p:cNvPr id="112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715804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342B7772-8374-4142-9987-87C2B01C6B34}" type="slidenum">
              <a:rPr lang="en-US" smtClean="0"/>
              <a:t>5</a:t>
            </a:fld>
            <a:endParaRPr lang="en-US" dirty="0"/>
          </a:p>
        </p:txBody>
      </p:sp>
    </p:spTree>
    <p:extLst>
      <p:ext uri="{BB962C8B-B14F-4D97-AF65-F5344CB8AC3E}">
        <p14:creationId xmlns:p14="http://schemas.microsoft.com/office/powerpoint/2010/main" val="2915725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6</a:t>
            </a:fld>
            <a:endParaRPr lang="en-US" dirty="0"/>
          </a:p>
        </p:txBody>
      </p:sp>
    </p:spTree>
    <p:extLst>
      <p:ext uri="{BB962C8B-B14F-4D97-AF65-F5344CB8AC3E}">
        <p14:creationId xmlns:p14="http://schemas.microsoft.com/office/powerpoint/2010/main" val="3875536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7</a:t>
            </a:fld>
            <a:endParaRPr lang="en-US" dirty="0"/>
          </a:p>
        </p:txBody>
      </p:sp>
    </p:spTree>
    <p:extLst>
      <p:ext uri="{BB962C8B-B14F-4D97-AF65-F5344CB8AC3E}">
        <p14:creationId xmlns:p14="http://schemas.microsoft.com/office/powerpoint/2010/main" val="1577798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8</a:t>
            </a:fld>
            <a:endParaRPr lang="en-US" dirty="0"/>
          </a:p>
        </p:txBody>
      </p:sp>
    </p:spTree>
    <p:extLst>
      <p:ext uri="{BB962C8B-B14F-4D97-AF65-F5344CB8AC3E}">
        <p14:creationId xmlns:p14="http://schemas.microsoft.com/office/powerpoint/2010/main" val="3623540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B7772-8374-4142-9987-87C2B01C6B34}" type="slidenum">
              <a:rPr lang="en-US" smtClean="0"/>
              <a:t>9</a:t>
            </a:fld>
            <a:endParaRPr lang="en-US" dirty="0"/>
          </a:p>
        </p:txBody>
      </p:sp>
    </p:spTree>
    <p:extLst>
      <p:ext uri="{BB962C8B-B14F-4D97-AF65-F5344CB8AC3E}">
        <p14:creationId xmlns:p14="http://schemas.microsoft.com/office/powerpoint/2010/main" val="2779228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e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age">
    <p:spTree>
      <p:nvGrpSpPr>
        <p:cNvPr id="1" name=""/>
        <p:cNvGrpSpPr/>
        <p:nvPr/>
      </p:nvGrpSpPr>
      <p:grpSpPr>
        <a:xfrm>
          <a:off x="0" y="0"/>
          <a:ext cx="0" cy="0"/>
          <a:chOff x="0" y="0"/>
          <a:chExt cx="0" cy="0"/>
        </a:xfrm>
      </p:grpSpPr>
      <p:pic>
        <p:nvPicPr>
          <p:cNvPr id="6" name="Picture Placeholder 8">
            <a:extLst>
              <a:ext uri="{FF2B5EF4-FFF2-40B4-BE49-F238E27FC236}">
                <a16:creationId xmlns:a16="http://schemas.microsoft.com/office/drawing/2014/main" id="{795DEFCE-8096-FF3A-1B74-14D619A324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479" r="10522"/>
          <a:stretch/>
        </p:blipFill>
        <p:spPr>
          <a:xfrm>
            <a:off x="0" y="0"/>
            <a:ext cx="9144000" cy="6858000"/>
          </a:xfrm>
          <a:prstGeom prst="rect">
            <a:avLst/>
          </a:prstGeom>
        </p:spPr>
      </p:pic>
      <p:sp>
        <p:nvSpPr>
          <p:cNvPr id="4" name="Rectangle 3">
            <a:extLst>
              <a:ext uri="{FF2B5EF4-FFF2-40B4-BE49-F238E27FC236}">
                <a16:creationId xmlns:a16="http://schemas.microsoft.com/office/drawing/2014/main" id="{5EA1E033-0219-8378-C626-9D72294F8552}"/>
              </a:ext>
            </a:extLst>
          </p:cNvPr>
          <p:cNvSpPr/>
          <p:nvPr userDrawn="1"/>
        </p:nvSpPr>
        <p:spPr>
          <a:xfrm>
            <a:off x="0" y="0"/>
            <a:ext cx="9144000" cy="6858000"/>
          </a:xfrm>
          <a:prstGeom prst="rect">
            <a:avLst/>
          </a:prstGeom>
          <a:solidFill>
            <a:schemeClr val="tx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latin typeface="Montserrat" panose="00000500000000000000" pitchFamily="2" charset="0"/>
            </a:endParaRPr>
          </a:p>
        </p:txBody>
      </p:sp>
      <p:sp>
        <p:nvSpPr>
          <p:cNvPr id="5" name="Rectangle 4">
            <a:extLst>
              <a:ext uri="{FF2B5EF4-FFF2-40B4-BE49-F238E27FC236}">
                <a16:creationId xmlns:a16="http://schemas.microsoft.com/office/drawing/2014/main" id="{974927D1-FE04-82AC-4972-0C66D266DF35}"/>
              </a:ext>
            </a:extLst>
          </p:cNvPr>
          <p:cNvSpPr/>
          <p:nvPr userDrawn="1"/>
        </p:nvSpPr>
        <p:spPr>
          <a:xfrm>
            <a:off x="598800" y="4019882"/>
            <a:ext cx="6157054" cy="1772619"/>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latin typeface="Montserrat" panose="00000500000000000000" pitchFamily="2" charset="0"/>
            </a:endParaRPr>
          </a:p>
        </p:txBody>
      </p:sp>
      <p:sp>
        <p:nvSpPr>
          <p:cNvPr id="2" name="Title 1">
            <a:extLst>
              <a:ext uri="{FF2B5EF4-FFF2-40B4-BE49-F238E27FC236}">
                <a16:creationId xmlns:a16="http://schemas.microsoft.com/office/drawing/2014/main" id="{C1CCC1D0-43DF-16BB-B035-C38B84866ADC}"/>
              </a:ext>
            </a:extLst>
          </p:cNvPr>
          <p:cNvSpPr>
            <a:spLocks noGrp="1"/>
          </p:cNvSpPr>
          <p:nvPr>
            <p:ph type="title" hasCustomPrompt="1"/>
          </p:nvPr>
        </p:nvSpPr>
        <p:spPr>
          <a:xfrm>
            <a:off x="775976" y="4502082"/>
            <a:ext cx="5979876" cy="511175"/>
          </a:xfrm>
          <a:prstGeom prst="rect">
            <a:avLst/>
          </a:prstGeom>
        </p:spPr>
        <p:txBody>
          <a:bodyPr/>
          <a:lstStyle>
            <a:lvl1pPr algn="l">
              <a:tabLst>
                <a:tab pos="1427327" algn="l"/>
              </a:tabLst>
              <a:defRPr sz="3000" b="1">
                <a:solidFill>
                  <a:schemeClr val="bg1"/>
                </a:solidFill>
                <a:latin typeface="+mn-lt"/>
              </a:defRPr>
            </a:lvl1pPr>
          </a:lstStyle>
          <a:p>
            <a:r>
              <a:rPr lang="en-US" dirty="0"/>
              <a:t>CLICK TO EDIT MASTER TITLE STYLE</a:t>
            </a:r>
          </a:p>
        </p:txBody>
      </p:sp>
      <p:sp>
        <p:nvSpPr>
          <p:cNvPr id="10" name="Text Placeholder 9">
            <a:extLst>
              <a:ext uri="{FF2B5EF4-FFF2-40B4-BE49-F238E27FC236}">
                <a16:creationId xmlns:a16="http://schemas.microsoft.com/office/drawing/2014/main" id="{BB822B5C-8FEA-E9B4-9732-5576A839C400}"/>
              </a:ext>
            </a:extLst>
          </p:cNvPr>
          <p:cNvSpPr>
            <a:spLocks noGrp="1"/>
          </p:cNvSpPr>
          <p:nvPr>
            <p:ph type="body" sz="quarter" idx="10"/>
          </p:nvPr>
        </p:nvSpPr>
        <p:spPr>
          <a:xfrm>
            <a:off x="775977" y="5271476"/>
            <a:ext cx="5887720" cy="214933"/>
          </a:xfrm>
          <a:prstGeom prst="rect">
            <a:avLst/>
          </a:prstGeom>
        </p:spPr>
        <p:txBody>
          <a:bodyPr/>
          <a:lstStyle>
            <a:lvl1pPr marL="0" indent="0" algn="l">
              <a:buNone/>
              <a:defRPr sz="1051" b="0">
                <a:solidFill>
                  <a:schemeClr val="bg1"/>
                </a:solidFill>
                <a:latin typeface="+mn-lt"/>
              </a:defRPr>
            </a:lvl1pPr>
          </a:lstStyle>
          <a:p>
            <a:pPr lvl="0"/>
            <a:r>
              <a:rPr lang="en-US" dirty="0"/>
              <a:t>Click to edit Master text styles</a:t>
            </a:r>
          </a:p>
        </p:txBody>
      </p:sp>
      <p:sp>
        <p:nvSpPr>
          <p:cNvPr id="7" name="Rectangle 6">
            <a:extLst>
              <a:ext uri="{FF2B5EF4-FFF2-40B4-BE49-F238E27FC236}">
                <a16:creationId xmlns:a16="http://schemas.microsoft.com/office/drawing/2014/main" id="{D95DD521-92BF-18C0-3829-B4D9A05E7545}"/>
              </a:ext>
            </a:extLst>
          </p:cNvPr>
          <p:cNvSpPr/>
          <p:nvPr userDrawn="1"/>
        </p:nvSpPr>
        <p:spPr>
          <a:xfrm flipV="1">
            <a:off x="598800" y="5755016"/>
            <a:ext cx="6157054" cy="675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latin typeface="Montserrat" panose="00000500000000000000" pitchFamily="2" charset="0"/>
            </a:endParaRPr>
          </a:p>
        </p:txBody>
      </p:sp>
      <p:pic>
        <p:nvPicPr>
          <p:cNvPr id="3" name="Picture 2">
            <a:extLst>
              <a:ext uri="{FF2B5EF4-FFF2-40B4-BE49-F238E27FC236}">
                <a16:creationId xmlns:a16="http://schemas.microsoft.com/office/drawing/2014/main" id="{F8AAA1F3-42C3-90F6-739D-A86EE1F37A4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bwMode="gray">
          <a:xfrm>
            <a:off x="6449308" y="365924"/>
            <a:ext cx="2466092" cy="914400"/>
          </a:xfrm>
          <a:prstGeom prst="rect">
            <a:avLst/>
          </a:prstGeom>
        </p:spPr>
      </p:pic>
    </p:spTree>
    <p:extLst>
      <p:ext uri="{BB962C8B-B14F-4D97-AF65-F5344CB8AC3E}">
        <p14:creationId xmlns:p14="http://schemas.microsoft.com/office/powerpoint/2010/main" val="2422842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3456" userDrawn="1">
          <p15:clr>
            <a:srgbClr val="FBAE40"/>
          </p15:clr>
        </p15:guide>
        <p15:guide id="2" pos="561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2018_FEG Cov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6234B7-9CDE-48D7-8F21-ECF7E5DC11F3}"/>
              </a:ext>
            </a:extLst>
          </p:cNvPr>
          <p:cNvSpPr/>
          <p:nvPr userDrawn="1"/>
        </p:nvSpPr>
        <p:spPr bwMode="gray">
          <a:xfrm>
            <a:off x="1" y="1100513"/>
            <a:ext cx="240632" cy="3434856"/>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4" name="Picture 13">
            <a:extLst>
              <a:ext uri="{FF2B5EF4-FFF2-40B4-BE49-F238E27FC236}">
                <a16:creationId xmlns:a16="http://schemas.microsoft.com/office/drawing/2014/main" id="{355881A4-C75F-4FA9-BF7A-C2E5D3420B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6624659" y="190578"/>
            <a:ext cx="2138765" cy="694797"/>
          </a:xfrm>
          <a:prstGeom prst="rect">
            <a:avLst/>
          </a:prstGeom>
        </p:spPr>
      </p:pic>
      <p:sp>
        <p:nvSpPr>
          <p:cNvPr id="6" name="Rectangle 5">
            <a:extLst>
              <a:ext uri="{FF2B5EF4-FFF2-40B4-BE49-F238E27FC236}">
                <a16:creationId xmlns:a16="http://schemas.microsoft.com/office/drawing/2014/main" id="{016234B7-9CDE-48D7-8F21-ECF7E5DC11F3}"/>
              </a:ext>
            </a:extLst>
          </p:cNvPr>
          <p:cNvSpPr/>
          <p:nvPr userDrawn="1"/>
        </p:nvSpPr>
        <p:spPr bwMode="gray">
          <a:xfrm>
            <a:off x="6438900" y="1100513"/>
            <a:ext cx="2705100" cy="3434856"/>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Text Placeholder 2"/>
          <p:cNvSpPr>
            <a:spLocks noGrp="1"/>
          </p:cNvSpPr>
          <p:nvPr>
            <p:ph type="body" sz="quarter" idx="10" hasCustomPrompt="1"/>
          </p:nvPr>
        </p:nvSpPr>
        <p:spPr>
          <a:xfrm>
            <a:off x="297784" y="4853103"/>
            <a:ext cx="8316829" cy="593195"/>
          </a:xfrm>
          <a:prstGeom prst="rect">
            <a:avLst/>
          </a:prstGeom>
        </p:spPr>
        <p:txBody>
          <a:bodyPr anchor="t"/>
          <a:lstStyle>
            <a:lvl1pPr marL="0" indent="0">
              <a:lnSpc>
                <a:spcPts val="4500"/>
              </a:lnSpc>
              <a:spcBef>
                <a:spcPts val="0"/>
              </a:spcBef>
              <a:buNone/>
              <a:defRPr sz="4800" cap="all" spc="120" baseline="0">
                <a:solidFill>
                  <a:schemeClr val="tx1"/>
                </a:solidFill>
                <a:latin typeface="+mj-lt"/>
                <a:ea typeface="Myriad Pro" charset="0"/>
                <a:cs typeface="Myriad Pro" charset="0"/>
              </a:defRPr>
            </a:lvl1pPr>
          </a:lstStyle>
          <a:p>
            <a:pPr lvl="0"/>
            <a:r>
              <a:rPr lang="en-US" dirty="0"/>
              <a:t>CLICK TO EDIT MASTER</a:t>
            </a:r>
          </a:p>
        </p:txBody>
      </p:sp>
      <p:sp>
        <p:nvSpPr>
          <p:cNvPr id="5" name="Text Placeholder 4"/>
          <p:cNvSpPr>
            <a:spLocks noGrp="1"/>
          </p:cNvSpPr>
          <p:nvPr>
            <p:ph type="body" sz="quarter" idx="11" hasCustomPrompt="1"/>
          </p:nvPr>
        </p:nvSpPr>
        <p:spPr>
          <a:xfrm>
            <a:off x="361232" y="6228432"/>
            <a:ext cx="7161933" cy="609600"/>
          </a:xfrm>
          <a:prstGeom prst="rect">
            <a:avLst/>
          </a:prstGeom>
        </p:spPr>
        <p:txBody>
          <a:bodyPr/>
          <a:lstStyle>
            <a:lvl1pPr marL="0" indent="0">
              <a:buNone/>
              <a:defRPr sz="1600" kern="800" spc="120" baseline="0">
                <a:solidFill>
                  <a:schemeClr val="tx1"/>
                </a:solidFill>
                <a:latin typeface="+mn-lt"/>
                <a:ea typeface="Myriad Pro" charset="0"/>
                <a:cs typeface="Myriad Pro" charset="0"/>
              </a:defRPr>
            </a:lvl1pPr>
          </a:lstStyle>
          <a:p>
            <a:pPr lvl="0"/>
            <a:r>
              <a:rPr lang="en-US" dirty="0"/>
              <a:t>Subtitle Here</a:t>
            </a:r>
          </a:p>
        </p:txBody>
      </p:sp>
      <p:pic>
        <p:nvPicPr>
          <p:cNvPr id="8" name="Picture 7">
            <a:extLst>
              <a:ext uri="{FF2B5EF4-FFF2-40B4-BE49-F238E27FC236}">
                <a16:creationId xmlns:a16="http://schemas.microsoft.com/office/drawing/2014/main" id="{B1F8350F-DDBC-4638-B179-32440D07068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321" r="37914" b="3787"/>
          <a:stretch/>
        </p:blipFill>
        <p:spPr bwMode="gray">
          <a:xfrm>
            <a:off x="357034" y="1100512"/>
            <a:ext cx="3639271" cy="3434858"/>
          </a:xfrm>
          <a:prstGeom prst="rect">
            <a:avLst/>
          </a:prstGeom>
        </p:spPr>
      </p:pic>
      <p:pic>
        <p:nvPicPr>
          <p:cNvPr id="10" name="Picture 9">
            <a:extLst>
              <a:ext uri="{FF2B5EF4-FFF2-40B4-BE49-F238E27FC236}">
                <a16:creationId xmlns:a16="http://schemas.microsoft.com/office/drawing/2014/main" id="{DCFBD77F-6164-4DA5-B3EF-43BF8CDBC2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2086" t="8321" r="216" b="3787"/>
          <a:stretch/>
        </p:blipFill>
        <p:spPr bwMode="gray">
          <a:xfrm>
            <a:off x="4112702" y="1100512"/>
            <a:ext cx="2209800" cy="3434858"/>
          </a:xfrm>
          <a:prstGeom prst="rect">
            <a:avLst/>
          </a:prstGeom>
        </p:spPr>
      </p:pic>
    </p:spTree>
    <p:extLst>
      <p:ext uri="{BB962C8B-B14F-4D97-AF65-F5344CB8AC3E}">
        <p14:creationId xmlns:p14="http://schemas.microsoft.com/office/powerpoint/2010/main" val="3473149625"/>
      </p:ext>
    </p:extLst>
  </p:cSld>
  <p:clrMapOvr>
    <a:masterClrMapping/>
  </p:clrMapOvr>
  <p:extLst>
    <p:ext uri="{DCECCB84-F9BA-43D5-87BE-67443E8EF086}">
      <p15:sldGuideLst xmlns:p15="http://schemas.microsoft.com/office/powerpoint/2012/main">
        <p15:guide id="1" pos="216" userDrawn="1">
          <p15:clr>
            <a:srgbClr val="FBAE40"/>
          </p15:clr>
        </p15:guide>
        <p15:guide id="2" pos="556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2018_FEG Divider">
    <p:bg bwMode="gray">
      <p:bgRef idx="1001">
        <a:schemeClr val="bg1"/>
      </p:bgRef>
    </p:bg>
    <p:spTree>
      <p:nvGrpSpPr>
        <p:cNvPr id="1" name=""/>
        <p:cNvGrpSpPr/>
        <p:nvPr/>
      </p:nvGrpSpPr>
      <p:grpSpPr>
        <a:xfrm>
          <a:off x="0" y="0"/>
          <a:ext cx="0" cy="0"/>
          <a:chOff x="0" y="0"/>
          <a:chExt cx="0" cy="0"/>
        </a:xfrm>
      </p:grpSpPr>
      <p:sp>
        <p:nvSpPr>
          <p:cNvPr id="5" name="Rectangle 4"/>
          <p:cNvSpPr/>
          <p:nvPr userDrawn="1"/>
        </p:nvSpPr>
        <p:spPr bwMode="gray">
          <a:xfrm>
            <a:off x="2614707" y="1063957"/>
            <a:ext cx="6529294" cy="276606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0"/>
          </p:nvPr>
        </p:nvSpPr>
        <p:spPr bwMode="gray">
          <a:xfrm>
            <a:off x="2896414" y="1357775"/>
            <a:ext cx="5855701" cy="480131"/>
          </a:xfrm>
          <a:prstGeom prst="rect">
            <a:avLst/>
          </a:prstGeom>
        </p:spPr>
        <p:txBody>
          <a:bodyPr wrap="square">
            <a:spAutoFit/>
          </a:bodyPr>
          <a:lstStyle>
            <a:lvl1pPr marL="0" indent="0">
              <a:lnSpc>
                <a:spcPct val="90000"/>
              </a:lnSpc>
              <a:spcBef>
                <a:spcPts val="600"/>
              </a:spcBef>
              <a:buNone/>
              <a:defRPr lang="en-US" sz="2800" b="0" i="0" cap="all" spc="0"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marL="0" lvl="0" defTabSz="914377" latinLnBrk="0">
              <a:spcBef>
                <a:spcPct val="0"/>
              </a:spcBef>
            </a:pPr>
            <a:r>
              <a:rPr lang="en-US" dirty="0"/>
              <a:t>Click to edit Master text styles</a:t>
            </a:r>
          </a:p>
        </p:txBody>
      </p:sp>
      <p:sp>
        <p:nvSpPr>
          <p:cNvPr id="7" name="Rectangle 6">
            <a:extLst>
              <a:ext uri="{FF2B5EF4-FFF2-40B4-BE49-F238E27FC236}">
                <a16:creationId xmlns:a16="http://schemas.microsoft.com/office/drawing/2014/main" id="{124E7AD3-F032-4FA6-B4DE-A6B935B8A368}"/>
              </a:ext>
            </a:extLst>
          </p:cNvPr>
          <p:cNvSpPr/>
          <p:nvPr userDrawn="1"/>
        </p:nvSpPr>
        <p:spPr bwMode="gray">
          <a:xfrm>
            <a:off x="1" y="1063957"/>
            <a:ext cx="2473853" cy="2766060"/>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670243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2018_FEG Full Text Box">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424489" y="6628765"/>
            <a:ext cx="3498850"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5" name="TextBox 12"/>
          <p:cNvSpPr txBox="1">
            <a:spLocks noChangeArrowheads="1"/>
          </p:cNvSpPr>
          <p:nvPr userDrawn="1"/>
        </p:nvSpPr>
        <p:spPr bwMode="auto">
          <a:xfrm>
            <a:off x="3382964" y="6628765"/>
            <a:ext cx="2382837"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6" name="TextBox 12"/>
          <p:cNvSpPr txBox="1">
            <a:spLocks noChangeArrowheads="1"/>
          </p:cNvSpPr>
          <p:nvPr userDrawn="1"/>
        </p:nvSpPr>
        <p:spPr bwMode="auto">
          <a:xfrm>
            <a:off x="228600" y="6628765"/>
            <a:ext cx="2382838"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©2023 Fund Evaluation Group, LLC </a:t>
            </a:r>
          </a:p>
        </p:txBody>
      </p:sp>
      <p:sp>
        <p:nvSpPr>
          <p:cNvPr id="8" name="Rectangle 7"/>
          <p:cNvSpPr>
            <a:spLocks noChangeArrowheads="1"/>
          </p:cNvSpPr>
          <p:nvPr userDrawn="1"/>
        </p:nvSpPr>
        <p:spPr bwMode="auto">
          <a:xfrm>
            <a:off x="2"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800" dirty="0">
              <a:solidFill>
                <a:srgbClr val="FFFFFF"/>
              </a:solidFill>
              <a:latin typeface="Calibri" panose="020F0502020204030204" pitchFamily="34" charset="0"/>
            </a:endParaRPr>
          </a:p>
        </p:txBody>
      </p:sp>
      <p:sp>
        <p:nvSpPr>
          <p:cNvPr id="10" name="Content Placeholder 2"/>
          <p:cNvSpPr>
            <a:spLocks noGrp="1"/>
          </p:cNvSpPr>
          <p:nvPr>
            <p:ph idx="1"/>
          </p:nvPr>
        </p:nvSpPr>
        <p:spPr>
          <a:xfrm>
            <a:off x="238124" y="694264"/>
            <a:ext cx="8677275" cy="5715000"/>
          </a:xfrm>
          <a:prstGeom prst="rect">
            <a:avLst/>
          </a:prstGeom>
        </p:spPr>
        <p:txBody>
          <a:bodyPr>
            <a:normAutofit/>
          </a:bodyPr>
          <a:lstStyle>
            <a:lvl1pPr marL="228594" indent="-228594" algn="just">
              <a:lnSpc>
                <a:spcPct val="100000"/>
              </a:lnSpc>
              <a:spcBef>
                <a:spcPts val="600"/>
              </a:spcBef>
              <a:buClr>
                <a:schemeClr val="accent1"/>
              </a:buClr>
              <a:defRPr sz="1800">
                <a:solidFill>
                  <a:schemeClr val="tx1"/>
                </a:solidFill>
                <a:latin typeface="+mn-lt"/>
              </a:defRPr>
            </a:lvl1pPr>
            <a:lvl2pPr marL="457189" indent="-228594"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783" indent="-228594"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9" name="Title 1"/>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C09A5B32-2867-4072-8AFF-4C7BB5B3EDB5}"/>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6BA9F4-BF46-453D-8B11-F9406A7BB2F6}"/>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114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W 2018_FEG Quarter Text Box">
    <p:spTree>
      <p:nvGrpSpPr>
        <p:cNvPr id="1" name=""/>
        <p:cNvGrpSpPr/>
        <p:nvPr/>
      </p:nvGrpSpPr>
      <p:grpSpPr>
        <a:xfrm>
          <a:off x="0" y="0"/>
          <a:ext cx="0" cy="0"/>
          <a:chOff x="0" y="0"/>
          <a:chExt cx="0" cy="0"/>
        </a:xfrm>
      </p:grpSpPr>
      <p:sp>
        <p:nvSpPr>
          <p:cNvPr id="10" name="Content Placeholder 2"/>
          <p:cNvSpPr>
            <a:spLocks noGrp="1"/>
          </p:cNvSpPr>
          <p:nvPr>
            <p:ph idx="1"/>
          </p:nvPr>
        </p:nvSpPr>
        <p:spPr>
          <a:xfrm>
            <a:off x="238124" y="694263"/>
            <a:ext cx="3840480" cy="2926080"/>
          </a:xfrm>
          <a:prstGeom prst="rect">
            <a:avLst/>
          </a:prstGeom>
        </p:spPr>
        <p:txBody>
          <a:bodyPr>
            <a:normAutofit/>
          </a:bodyPr>
          <a:lstStyle>
            <a:lvl1pPr marL="228594" indent="-228594" algn="just">
              <a:lnSpc>
                <a:spcPct val="100000"/>
              </a:lnSpc>
              <a:spcBef>
                <a:spcPts val="600"/>
              </a:spcBef>
              <a:buClr>
                <a:schemeClr val="accent1"/>
              </a:buClr>
              <a:defRPr sz="1800">
                <a:solidFill>
                  <a:schemeClr val="tx1"/>
                </a:solidFill>
                <a:latin typeface="+mn-lt"/>
              </a:defRPr>
            </a:lvl1pPr>
            <a:lvl2pPr marL="457189" indent="-228594"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783" indent="-228594"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5EAB6F56-8E1B-4F37-B760-AACFF190F415}"/>
              </a:ext>
            </a:extLst>
          </p:cNvPr>
          <p:cNvSpPr txBox="1">
            <a:spLocks noChangeArrowheads="1"/>
          </p:cNvSpPr>
          <p:nvPr userDrawn="1"/>
        </p:nvSpPr>
        <p:spPr bwMode="auto">
          <a:xfrm>
            <a:off x="5424489" y="6628765"/>
            <a:ext cx="3498850"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2" name="TextBox 12">
            <a:extLst>
              <a:ext uri="{FF2B5EF4-FFF2-40B4-BE49-F238E27FC236}">
                <a16:creationId xmlns:a16="http://schemas.microsoft.com/office/drawing/2014/main" id="{48F2F5B3-118C-4BA2-A959-DE9538BC7B7D}"/>
              </a:ext>
            </a:extLst>
          </p:cNvPr>
          <p:cNvSpPr txBox="1">
            <a:spLocks noChangeArrowheads="1"/>
          </p:cNvSpPr>
          <p:nvPr userDrawn="1"/>
        </p:nvSpPr>
        <p:spPr bwMode="auto">
          <a:xfrm>
            <a:off x="3382964" y="6628765"/>
            <a:ext cx="2382837"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13" name="TextBox 12">
            <a:extLst>
              <a:ext uri="{FF2B5EF4-FFF2-40B4-BE49-F238E27FC236}">
                <a16:creationId xmlns:a16="http://schemas.microsoft.com/office/drawing/2014/main" id="{8C46D692-6CF9-4B81-AFDF-A2C44A3C41D2}"/>
              </a:ext>
            </a:extLst>
          </p:cNvPr>
          <p:cNvSpPr txBox="1">
            <a:spLocks noChangeArrowheads="1"/>
          </p:cNvSpPr>
          <p:nvPr userDrawn="1"/>
        </p:nvSpPr>
        <p:spPr bwMode="auto">
          <a:xfrm>
            <a:off x="228600" y="6628765"/>
            <a:ext cx="2382838"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4" name="Straight Connector 13">
            <a:extLst>
              <a:ext uri="{FF2B5EF4-FFF2-40B4-BE49-F238E27FC236}">
                <a16:creationId xmlns:a16="http://schemas.microsoft.com/office/drawing/2014/main" id="{4D5A8D6E-BDE4-4E9F-8C55-006B16952921}"/>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8E3FE11-C952-4240-A878-195AD9D9C6B2}"/>
              </a:ext>
            </a:extLst>
          </p:cNvPr>
          <p:cNvSpPr>
            <a:spLocks noChangeArrowheads="1"/>
          </p:cNvSpPr>
          <p:nvPr userDrawn="1"/>
        </p:nvSpPr>
        <p:spPr bwMode="auto">
          <a:xfrm>
            <a:off x="2"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800" dirty="0">
              <a:solidFill>
                <a:srgbClr val="FFFFFF"/>
              </a:solidFill>
              <a:latin typeface="Calibri" panose="020F0502020204030204" pitchFamily="34" charset="0"/>
            </a:endParaRPr>
          </a:p>
        </p:txBody>
      </p:sp>
      <p:sp>
        <p:nvSpPr>
          <p:cNvPr id="20" name="Title 1">
            <a:extLst>
              <a:ext uri="{FF2B5EF4-FFF2-40B4-BE49-F238E27FC236}">
                <a16:creationId xmlns:a16="http://schemas.microsoft.com/office/drawing/2014/main" id="{F4978217-D10A-4AA0-B510-7C4E94D012BD}"/>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21" name="Straight Connector 20">
            <a:extLst>
              <a:ext uri="{FF2B5EF4-FFF2-40B4-BE49-F238E27FC236}">
                <a16:creationId xmlns:a16="http://schemas.microsoft.com/office/drawing/2014/main" id="{00E14632-F63B-459B-8E09-9D868EFA1DA8}"/>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735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W 2018_FEG Half Text Box">
    <p:spTree>
      <p:nvGrpSpPr>
        <p:cNvPr id="1" name=""/>
        <p:cNvGrpSpPr/>
        <p:nvPr/>
      </p:nvGrpSpPr>
      <p:grpSpPr>
        <a:xfrm>
          <a:off x="0" y="0"/>
          <a:ext cx="0" cy="0"/>
          <a:chOff x="0" y="0"/>
          <a:chExt cx="0" cy="0"/>
        </a:xfrm>
      </p:grpSpPr>
      <p:sp>
        <p:nvSpPr>
          <p:cNvPr id="10" name="Content Placeholder 2"/>
          <p:cNvSpPr>
            <a:spLocks noGrp="1"/>
          </p:cNvSpPr>
          <p:nvPr>
            <p:ph idx="1"/>
          </p:nvPr>
        </p:nvSpPr>
        <p:spPr>
          <a:xfrm>
            <a:off x="238125" y="694264"/>
            <a:ext cx="3840480" cy="5715000"/>
          </a:xfrm>
          <a:prstGeom prst="rect">
            <a:avLst/>
          </a:prstGeom>
        </p:spPr>
        <p:txBody>
          <a:bodyPr>
            <a:normAutofit/>
          </a:bodyPr>
          <a:lstStyle>
            <a:lvl1pPr marL="228594" indent="-228594" algn="just">
              <a:lnSpc>
                <a:spcPct val="100000"/>
              </a:lnSpc>
              <a:spcBef>
                <a:spcPts val="600"/>
              </a:spcBef>
              <a:buClr>
                <a:schemeClr val="accent1"/>
              </a:buClr>
              <a:defRPr sz="1800">
                <a:solidFill>
                  <a:schemeClr val="tx1"/>
                </a:solidFill>
                <a:latin typeface="+mn-lt"/>
              </a:defRPr>
            </a:lvl1pPr>
            <a:lvl2pPr marL="457189" indent="-228594"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783" indent="-228594"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C6794FF0-FC87-4ABB-9285-C7C03CE93F79}"/>
              </a:ext>
            </a:extLst>
          </p:cNvPr>
          <p:cNvSpPr txBox="1">
            <a:spLocks noChangeArrowheads="1"/>
          </p:cNvSpPr>
          <p:nvPr userDrawn="1"/>
        </p:nvSpPr>
        <p:spPr bwMode="auto">
          <a:xfrm>
            <a:off x="5424489" y="6628765"/>
            <a:ext cx="3498850"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2" name="TextBox 12">
            <a:extLst>
              <a:ext uri="{FF2B5EF4-FFF2-40B4-BE49-F238E27FC236}">
                <a16:creationId xmlns:a16="http://schemas.microsoft.com/office/drawing/2014/main" id="{8C09A8FE-253E-4F17-B4C3-CBDACFD5A391}"/>
              </a:ext>
            </a:extLst>
          </p:cNvPr>
          <p:cNvSpPr txBox="1">
            <a:spLocks noChangeArrowheads="1"/>
          </p:cNvSpPr>
          <p:nvPr userDrawn="1"/>
        </p:nvSpPr>
        <p:spPr bwMode="auto">
          <a:xfrm>
            <a:off x="3382964" y="6628765"/>
            <a:ext cx="2382837"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13" name="TextBox 12">
            <a:extLst>
              <a:ext uri="{FF2B5EF4-FFF2-40B4-BE49-F238E27FC236}">
                <a16:creationId xmlns:a16="http://schemas.microsoft.com/office/drawing/2014/main" id="{66437000-2B5E-45CE-8072-98A63710776F}"/>
              </a:ext>
            </a:extLst>
          </p:cNvPr>
          <p:cNvSpPr txBox="1">
            <a:spLocks noChangeArrowheads="1"/>
          </p:cNvSpPr>
          <p:nvPr userDrawn="1"/>
        </p:nvSpPr>
        <p:spPr bwMode="auto">
          <a:xfrm>
            <a:off x="228600" y="6628765"/>
            <a:ext cx="2382838"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4" name="Straight Connector 13">
            <a:extLst>
              <a:ext uri="{FF2B5EF4-FFF2-40B4-BE49-F238E27FC236}">
                <a16:creationId xmlns:a16="http://schemas.microsoft.com/office/drawing/2014/main" id="{8B3C84CC-297F-43C7-A83F-52A00638D405}"/>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FCAC222-2412-448D-9270-ABB2133AD5F3}"/>
              </a:ext>
            </a:extLst>
          </p:cNvPr>
          <p:cNvSpPr>
            <a:spLocks noChangeArrowheads="1"/>
          </p:cNvSpPr>
          <p:nvPr userDrawn="1"/>
        </p:nvSpPr>
        <p:spPr bwMode="auto">
          <a:xfrm>
            <a:off x="2"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800" dirty="0">
              <a:solidFill>
                <a:srgbClr val="FFFFFF"/>
              </a:solidFill>
              <a:latin typeface="Calibri" panose="020F0502020204030204" pitchFamily="34" charset="0"/>
            </a:endParaRPr>
          </a:p>
        </p:txBody>
      </p:sp>
      <p:sp>
        <p:nvSpPr>
          <p:cNvPr id="16" name="Title 1">
            <a:extLst>
              <a:ext uri="{FF2B5EF4-FFF2-40B4-BE49-F238E27FC236}">
                <a16:creationId xmlns:a16="http://schemas.microsoft.com/office/drawing/2014/main" id="{13198E45-CA1A-4126-86A3-79B15A70C5C9}"/>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C5CBE5E5-6164-4670-A0DE-FC7F6494ADAD}"/>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156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W 2018_FEG No Text Box">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93A996A-A448-4B66-BF0B-B4381FD2AA17}"/>
              </a:ext>
            </a:extLst>
          </p:cNvPr>
          <p:cNvSpPr txBox="1">
            <a:spLocks noChangeArrowheads="1"/>
          </p:cNvSpPr>
          <p:nvPr userDrawn="1"/>
        </p:nvSpPr>
        <p:spPr bwMode="auto">
          <a:xfrm>
            <a:off x="5424489" y="6628765"/>
            <a:ext cx="3498850"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1" name="TextBox 12">
            <a:extLst>
              <a:ext uri="{FF2B5EF4-FFF2-40B4-BE49-F238E27FC236}">
                <a16:creationId xmlns:a16="http://schemas.microsoft.com/office/drawing/2014/main" id="{B3EB60C7-4A6C-4A9F-BA01-A2DB191CFB72}"/>
              </a:ext>
            </a:extLst>
          </p:cNvPr>
          <p:cNvSpPr txBox="1">
            <a:spLocks noChangeArrowheads="1"/>
          </p:cNvSpPr>
          <p:nvPr userDrawn="1"/>
        </p:nvSpPr>
        <p:spPr bwMode="auto">
          <a:xfrm>
            <a:off x="3382964" y="6628765"/>
            <a:ext cx="2382837"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12" name="TextBox 12">
            <a:extLst>
              <a:ext uri="{FF2B5EF4-FFF2-40B4-BE49-F238E27FC236}">
                <a16:creationId xmlns:a16="http://schemas.microsoft.com/office/drawing/2014/main" id="{B80F12C5-BE14-4C36-BEE1-B12A534CD4BF}"/>
              </a:ext>
            </a:extLst>
          </p:cNvPr>
          <p:cNvSpPr txBox="1">
            <a:spLocks noChangeArrowheads="1"/>
          </p:cNvSpPr>
          <p:nvPr userDrawn="1"/>
        </p:nvSpPr>
        <p:spPr bwMode="auto">
          <a:xfrm>
            <a:off x="228600" y="6628765"/>
            <a:ext cx="2382838"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©2023 Fund Evaluation Group, LLC </a:t>
            </a:r>
          </a:p>
        </p:txBody>
      </p:sp>
      <p:cxnSp>
        <p:nvCxnSpPr>
          <p:cNvPr id="13" name="Straight Connector 12">
            <a:extLst>
              <a:ext uri="{FF2B5EF4-FFF2-40B4-BE49-F238E27FC236}">
                <a16:creationId xmlns:a16="http://schemas.microsoft.com/office/drawing/2014/main" id="{144FE713-95F5-4F64-9485-96E19C6811F2}"/>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B272B70-C9E3-4577-ABB1-72ED3CF8E9DE}"/>
              </a:ext>
            </a:extLst>
          </p:cNvPr>
          <p:cNvSpPr>
            <a:spLocks noChangeArrowheads="1"/>
          </p:cNvSpPr>
          <p:nvPr userDrawn="1"/>
        </p:nvSpPr>
        <p:spPr bwMode="auto">
          <a:xfrm>
            <a:off x="2"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800" dirty="0">
              <a:solidFill>
                <a:srgbClr val="FFFFFF"/>
              </a:solidFill>
              <a:latin typeface="Calibri" panose="020F0502020204030204" pitchFamily="34" charset="0"/>
            </a:endParaRPr>
          </a:p>
        </p:txBody>
      </p:sp>
      <p:sp>
        <p:nvSpPr>
          <p:cNvPr id="15" name="Title 1">
            <a:extLst>
              <a:ext uri="{FF2B5EF4-FFF2-40B4-BE49-F238E27FC236}">
                <a16:creationId xmlns:a16="http://schemas.microsoft.com/office/drawing/2014/main" id="{7EBB364D-A9CA-449C-863B-DAC4EAFC911A}"/>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E6C6CB7-93CC-40C0-A0A2-87ADAD0C635B}"/>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664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NEW 2018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94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W 2018_Back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7E7097-6C05-4E7F-861D-8FFDD54ECBBC}"/>
              </a:ext>
            </a:extLst>
          </p:cNvPr>
          <p:cNvSpPr/>
          <p:nvPr userDrawn="1"/>
        </p:nvSpPr>
        <p:spPr bwMode="gray">
          <a:xfrm>
            <a:off x="3" y="4379165"/>
            <a:ext cx="9143999" cy="441403"/>
          </a:xfrm>
          <a:prstGeom prst="rect">
            <a:avLst/>
          </a:prstGeom>
        </p:spPr>
        <p:txBody>
          <a:bodyPr wrap="square">
            <a:spAutoFit/>
          </a:bodyPr>
          <a:lstStyle/>
          <a:p>
            <a:pPr algn="ctr">
              <a:defRPr/>
            </a:pPr>
            <a:r>
              <a:rPr lang="en-US" sz="1051" kern="0" spc="51" dirty="0">
                <a:solidFill>
                  <a:schemeClr val="tx1"/>
                </a:solidFill>
                <a:latin typeface="Calibri (Body)"/>
                <a:ea typeface="Myriad Pro Condensed" charset="0"/>
                <a:cs typeface="Calibri Light"/>
              </a:rPr>
              <a:t>Fund Evaluation Group, LLC | 201 East Fifth Street, Suite 1600 Cincinnati, OH 45202 | </a:t>
            </a:r>
            <a:r>
              <a:rPr lang="en-US" sz="1051" kern="0" cap="all" spc="51" dirty="0">
                <a:solidFill>
                  <a:schemeClr val="tx1"/>
                </a:solidFill>
                <a:latin typeface="Calibri (Body)"/>
                <a:ea typeface="Myriad Pro Condensed" charset="0"/>
                <a:cs typeface="Calibri Light"/>
              </a:rPr>
              <a:t>513.977.4400 | </a:t>
            </a:r>
            <a:r>
              <a:rPr lang="en-US" sz="1051" kern="0" spc="51" dirty="0">
                <a:solidFill>
                  <a:schemeClr val="tx1"/>
                </a:solidFill>
                <a:latin typeface="Calibri (Body)"/>
                <a:ea typeface="Myriad Pro Condensed" charset="0"/>
                <a:cs typeface="Calibri Light"/>
              </a:rPr>
              <a:t>information@feg.com | www.feg.com</a:t>
            </a:r>
          </a:p>
          <a:p>
            <a:pPr algn="ctr">
              <a:spcBef>
                <a:spcPts val="200"/>
              </a:spcBef>
              <a:defRPr/>
            </a:pPr>
            <a:r>
              <a:rPr lang="en-US" sz="1051" kern="0" spc="51" dirty="0">
                <a:solidFill>
                  <a:schemeClr val="tx1"/>
                </a:solidFill>
                <a:latin typeface="Calibri (Body)"/>
                <a:ea typeface="Myriad Pro Condensed" charset="0"/>
                <a:cs typeface="Calibri Light"/>
              </a:rPr>
              <a:t>Dallas </a:t>
            </a:r>
            <a:r>
              <a:rPr lang="en-US" sz="1051" spc="51" dirty="0">
                <a:solidFill>
                  <a:schemeClr val="tx1"/>
                </a:solidFill>
                <a:latin typeface="Calibri (Body)"/>
                <a:cs typeface="Calibri Light"/>
              </a:rPr>
              <a:t>│ </a:t>
            </a:r>
            <a:r>
              <a:rPr lang="en-US" sz="1051" kern="0" spc="51" dirty="0">
                <a:solidFill>
                  <a:schemeClr val="tx1"/>
                </a:solidFill>
                <a:latin typeface="Calibri (Body)"/>
                <a:ea typeface="Myriad Pro Condensed" charset="0"/>
                <a:cs typeface="Calibri Light"/>
              </a:rPr>
              <a:t>Detroit </a:t>
            </a:r>
            <a:r>
              <a:rPr lang="en-US" sz="1051" spc="51" dirty="0">
                <a:solidFill>
                  <a:schemeClr val="tx1"/>
                </a:solidFill>
                <a:latin typeface="Calibri (Body)"/>
                <a:cs typeface="Calibri Light"/>
              </a:rPr>
              <a:t>│ </a:t>
            </a:r>
            <a:r>
              <a:rPr lang="en-US" sz="1051" kern="0" spc="51" dirty="0">
                <a:solidFill>
                  <a:schemeClr val="tx1"/>
                </a:solidFill>
                <a:latin typeface="Calibri (Body)"/>
                <a:ea typeface="Myriad Pro Condensed" charset="0"/>
                <a:cs typeface="Calibri Light"/>
              </a:rPr>
              <a:t>Indianapolis</a:t>
            </a:r>
          </a:p>
        </p:txBody>
      </p:sp>
      <p:pic>
        <p:nvPicPr>
          <p:cNvPr id="3" name="Picture 2">
            <a:extLst>
              <a:ext uri="{FF2B5EF4-FFF2-40B4-BE49-F238E27FC236}">
                <a16:creationId xmlns:a16="http://schemas.microsoft.com/office/drawing/2014/main" id="{56DE13F3-FB48-4806-BEA3-9618E8B51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37099" y="5367366"/>
            <a:ext cx="2269803" cy="737367"/>
          </a:xfrm>
          <a:prstGeom prst="rect">
            <a:avLst/>
          </a:prstGeom>
        </p:spPr>
      </p:pic>
      <p:grpSp>
        <p:nvGrpSpPr>
          <p:cNvPr id="4" name="Group 3">
            <a:extLst>
              <a:ext uri="{FF2B5EF4-FFF2-40B4-BE49-F238E27FC236}">
                <a16:creationId xmlns:a16="http://schemas.microsoft.com/office/drawing/2014/main" id="{B8D98D41-ADA5-482F-9BE4-A337ECCE63D5}"/>
              </a:ext>
            </a:extLst>
          </p:cNvPr>
          <p:cNvGrpSpPr/>
          <p:nvPr userDrawn="1"/>
        </p:nvGrpSpPr>
        <p:grpSpPr>
          <a:xfrm>
            <a:off x="1" y="1286729"/>
            <a:ext cx="9144000" cy="2766060"/>
            <a:chOff x="0" y="1141589"/>
            <a:chExt cx="9144000" cy="2766060"/>
          </a:xfrm>
        </p:grpSpPr>
        <p:pic>
          <p:nvPicPr>
            <p:cNvPr id="5" name="Picture 4">
              <a:extLst>
                <a:ext uri="{FF2B5EF4-FFF2-40B4-BE49-F238E27FC236}">
                  <a16:creationId xmlns:a16="http://schemas.microsoft.com/office/drawing/2014/main" id="{7D3C04F2-637D-423B-A7CF-57BDC48C5C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0999"/>
            <a:stretch/>
          </p:blipFill>
          <p:spPr>
            <a:xfrm>
              <a:off x="6698797" y="1141589"/>
              <a:ext cx="2445203" cy="2766060"/>
            </a:xfrm>
            <a:prstGeom prst="rect">
              <a:avLst/>
            </a:prstGeom>
          </p:spPr>
        </p:pic>
        <p:sp>
          <p:nvSpPr>
            <p:cNvPr id="6" name="Rectangle 5">
              <a:extLst>
                <a:ext uri="{FF2B5EF4-FFF2-40B4-BE49-F238E27FC236}">
                  <a16:creationId xmlns:a16="http://schemas.microsoft.com/office/drawing/2014/main" id="{7B819FBA-B5BB-43B3-81E0-6BC071FD717C}"/>
                </a:ext>
              </a:extLst>
            </p:cNvPr>
            <p:cNvSpPr/>
            <p:nvPr/>
          </p:nvSpPr>
          <p:spPr bwMode="gray">
            <a:xfrm>
              <a:off x="4135089" y="1141589"/>
              <a:ext cx="2464592" cy="1031851"/>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BCA669EC-A514-4E6F-B9BE-4041E05FC8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319" r="12762" b="-1"/>
            <a:stretch/>
          </p:blipFill>
          <p:spPr bwMode="gray">
            <a:xfrm>
              <a:off x="0" y="1141589"/>
              <a:ext cx="4035973" cy="2766060"/>
            </a:xfrm>
            <a:prstGeom prst="rect">
              <a:avLst/>
            </a:prstGeom>
          </p:spPr>
        </p:pic>
        <p:pic>
          <p:nvPicPr>
            <p:cNvPr id="8" name="Picture 7">
              <a:extLst>
                <a:ext uri="{FF2B5EF4-FFF2-40B4-BE49-F238E27FC236}">
                  <a16:creationId xmlns:a16="http://schemas.microsoft.com/office/drawing/2014/main" id="{70F7A6F2-95F6-4CC9-AE7A-5A77F8A282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479" t="25824" r="37426" b="38337"/>
            <a:stretch/>
          </p:blipFill>
          <p:spPr>
            <a:xfrm>
              <a:off x="4134679" y="2257514"/>
              <a:ext cx="2465412" cy="1650135"/>
            </a:xfrm>
            <a:prstGeom prst="rect">
              <a:avLst/>
            </a:prstGeom>
          </p:spPr>
        </p:pic>
      </p:grpSp>
    </p:spTree>
    <p:extLst>
      <p:ext uri="{BB962C8B-B14F-4D97-AF65-F5344CB8AC3E}">
        <p14:creationId xmlns:p14="http://schemas.microsoft.com/office/powerpoint/2010/main" val="1662812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FEG Full Text Box">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5486400" y="6643688"/>
            <a:ext cx="3498850"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i="0" dirty="0">
                <a:solidFill>
                  <a:schemeClr val="tx1"/>
                </a:solidFill>
                <a:latin typeface="Calibri" pitchFamily="34" charset="0"/>
              </a:rPr>
              <a:t>Confidential</a:t>
            </a:r>
            <a:r>
              <a:rPr lang="en-US" sz="800" i="0" baseline="0" dirty="0">
                <a:solidFill>
                  <a:schemeClr val="tx1"/>
                </a:solidFill>
                <a:latin typeface="Calibri" pitchFamily="34" charset="0"/>
              </a:rPr>
              <a:t> – </a:t>
            </a:r>
            <a:r>
              <a:rPr lang="en-US" sz="800" i="0" dirty="0">
                <a:solidFill>
                  <a:schemeClr val="tx1"/>
                </a:solidFill>
                <a:latin typeface="Calibri" pitchFamily="34" charset="0"/>
              </a:rPr>
              <a:t>Not For Redistribution</a:t>
            </a:r>
          </a:p>
        </p:txBody>
      </p:sp>
      <p:sp>
        <p:nvSpPr>
          <p:cNvPr id="7" name="TextBox 12"/>
          <p:cNvSpPr txBox="1">
            <a:spLocks noChangeArrowheads="1"/>
          </p:cNvSpPr>
          <p:nvPr userDrawn="1"/>
        </p:nvSpPr>
        <p:spPr bwMode="auto">
          <a:xfrm>
            <a:off x="3382964" y="6640390"/>
            <a:ext cx="2382837"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319CB284-71F8-40CD-B0C7-8A5E18057FA5}" type="slidenum">
              <a:rPr lang="en-US" sz="800" i="0" smtClean="0">
                <a:solidFill>
                  <a:srgbClr val="595959"/>
                </a:solidFill>
                <a:latin typeface="Calibri" pitchFamily="34" charset="0"/>
              </a:rPr>
              <a:pPr algn="ctr" eaLnBrk="1" hangingPunct="1">
                <a:spcAft>
                  <a:spcPts val="300"/>
                </a:spcAft>
                <a:defRPr/>
              </a:pPr>
              <a:t>‹#›</a:t>
            </a:fld>
            <a:endParaRPr lang="en-US" sz="800" i="0" dirty="0">
              <a:solidFill>
                <a:srgbClr val="595959"/>
              </a:solidFill>
              <a:latin typeface="Calibri" pitchFamily="34" charset="0"/>
            </a:endParaRPr>
          </a:p>
        </p:txBody>
      </p:sp>
      <p:sp>
        <p:nvSpPr>
          <p:cNvPr id="8" name="TextBox 12"/>
          <p:cNvSpPr txBox="1">
            <a:spLocks noChangeArrowheads="1"/>
          </p:cNvSpPr>
          <p:nvPr userDrawn="1"/>
        </p:nvSpPr>
        <p:spPr bwMode="auto">
          <a:xfrm>
            <a:off x="228600" y="6643443"/>
            <a:ext cx="2382838"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rgbClr val="636463"/>
                </a:solidFill>
                <a:latin typeface="Calibri" pitchFamily="34" charset="0"/>
              </a:rPr>
              <a:t>©2019 Fund Evaluation Group, LLC </a:t>
            </a:r>
          </a:p>
        </p:txBody>
      </p:sp>
      <p:sp>
        <p:nvSpPr>
          <p:cNvPr id="10" name="Content Placeholder 2"/>
          <p:cNvSpPr>
            <a:spLocks noGrp="1"/>
          </p:cNvSpPr>
          <p:nvPr>
            <p:ph idx="1"/>
          </p:nvPr>
        </p:nvSpPr>
        <p:spPr>
          <a:xfrm>
            <a:off x="238124" y="694264"/>
            <a:ext cx="8677275" cy="5715000"/>
          </a:xfrm>
          <a:prstGeom prst="rect">
            <a:avLst/>
          </a:prstGeom>
        </p:spPr>
        <p:txBody>
          <a:bodyPr>
            <a:normAutofit/>
          </a:bodyPr>
          <a:lstStyle>
            <a:lvl1pPr marL="228594" indent="-228594" algn="just">
              <a:lnSpc>
                <a:spcPct val="100000"/>
              </a:lnSpc>
              <a:spcBef>
                <a:spcPts val="600"/>
              </a:spcBef>
              <a:buClr>
                <a:schemeClr val="accent1"/>
              </a:buClr>
              <a:defRPr sz="1200">
                <a:solidFill>
                  <a:schemeClr val="tx1"/>
                </a:solidFill>
                <a:latin typeface="+mn-lt"/>
              </a:defRPr>
            </a:lvl1pPr>
            <a:lvl2pPr marL="457189" indent="-228594" algn="just">
              <a:lnSpc>
                <a:spcPct val="100000"/>
              </a:lnSpc>
              <a:spcBef>
                <a:spcPts val="600"/>
              </a:spcBef>
              <a:buClr>
                <a:schemeClr val="accent1"/>
              </a:buClr>
              <a:buFont typeface="Wingdings" panose="05000000000000000000" pitchFamily="2" charset="2"/>
              <a:buChar char="§"/>
              <a:defRPr sz="1100">
                <a:solidFill>
                  <a:schemeClr val="tx1"/>
                </a:solidFill>
                <a:latin typeface="+mn-lt"/>
              </a:defRPr>
            </a:lvl2pPr>
            <a:lvl3pPr marL="685783" indent="-228594" algn="just">
              <a:lnSpc>
                <a:spcPct val="100000"/>
              </a:lnSpc>
              <a:spcBef>
                <a:spcPts val="600"/>
              </a:spcBef>
              <a:buClr>
                <a:schemeClr val="accent1"/>
              </a:buClr>
              <a:defRPr sz="1051">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cxnSp>
        <p:nvCxnSpPr>
          <p:cNvPr id="13" name="Straight Connector 12"/>
          <p:cNvCxnSpPr/>
          <p:nvPr userDrawn="1"/>
        </p:nvCxnSpPr>
        <p:spPr>
          <a:xfrm>
            <a:off x="0" y="6628400"/>
            <a:ext cx="9144000" cy="0"/>
          </a:xfrm>
          <a:prstGeom prst="line">
            <a:avLst/>
          </a:prstGeom>
          <a:ln w="19050">
            <a:solidFill>
              <a:srgbClr val="FBB16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0"/>
            <a:ext cx="9154510" cy="409904"/>
          </a:xfrm>
          <a:prstGeom prst="rect">
            <a:avLst/>
          </a:prstGeom>
          <a:solidFill>
            <a:srgbClr val="E6E7E8"/>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17" name="Straight Connector 16"/>
          <p:cNvCxnSpPr/>
          <p:nvPr userDrawn="1"/>
        </p:nvCxnSpPr>
        <p:spPr>
          <a:xfrm>
            <a:off x="0" y="407587"/>
            <a:ext cx="9144000" cy="0"/>
          </a:xfrm>
          <a:prstGeom prst="line">
            <a:avLst/>
          </a:prstGeom>
          <a:noFill/>
          <a:ln w="12700" cap="flat" cmpd="sng" algn="ctr">
            <a:solidFill>
              <a:srgbClr val="FCAB4F"/>
            </a:solidFill>
            <a:prstDash val="solid"/>
          </a:ln>
          <a:effectLst/>
        </p:spPr>
      </p:cxnSp>
      <p:sp>
        <p:nvSpPr>
          <p:cNvPr id="19" name="Title 1"/>
          <p:cNvSpPr>
            <a:spLocks noGrp="1"/>
          </p:cNvSpPr>
          <p:nvPr>
            <p:ph type="title"/>
          </p:nvPr>
        </p:nvSpPr>
        <p:spPr>
          <a:xfrm>
            <a:off x="246590" y="-1"/>
            <a:ext cx="8686800" cy="407587"/>
          </a:xfrm>
          <a:prstGeom prst="rect">
            <a:avLst/>
          </a:prstGeom>
        </p:spPr>
        <p:txBody>
          <a:bodyPr>
            <a:noAutofit/>
          </a:bodyPr>
          <a:lstStyle>
            <a:lvl1pPr algn="l">
              <a:defRPr sz="2200" b="0" cap="all" spc="100" baseline="0">
                <a:solidFill>
                  <a:schemeClr val="tx1">
                    <a:lumMod val="75000"/>
                  </a:schemeClr>
                </a:solidFill>
                <a:latin typeface="+mj-lt"/>
              </a:defRPr>
            </a:lvl1pPr>
          </a:lstStyle>
          <a:p>
            <a:r>
              <a:rPr lang="en-US" dirty="0"/>
              <a:t>Click to edit Master title style</a:t>
            </a:r>
          </a:p>
        </p:txBody>
      </p:sp>
    </p:spTree>
    <p:extLst>
      <p:ext uri="{BB962C8B-B14F-4D97-AF65-F5344CB8AC3E}">
        <p14:creationId xmlns:p14="http://schemas.microsoft.com/office/powerpoint/2010/main" val="26929076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44" userDrawn="1">
          <p15:clr>
            <a:srgbClr val="FBAE40"/>
          </p15:clr>
        </p15:guide>
        <p15:guide id="4" orient="horz" pos="4032" userDrawn="1">
          <p15:clr>
            <a:srgbClr val="FBAE40"/>
          </p15:clr>
        </p15:guide>
        <p15:guide id="5" pos="5616" userDrawn="1">
          <p15:clr>
            <a:srgbClr val="FBAE40"/>
          </p15:clr>
        </p15:guide>
        <p15:guide id="6" orient="horz" pos="432" userDrawn="1">
          <p15:clr>
            <a:srgbClr val="FBAE40"/>
          </p15:clr>
        </p15:guide>
        <p15:guide id="7" orient="horz" pos="417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2804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int Divider">
    <p:bg bwMode="gray">
      <p:bgRef idx="1001">
        <a:schemeClr val="bg1"/>
      </p:bgRef>
    </p:bg>
    <p:spTree>
      <p:nvGrpSpPr>
        <p:cNvPr id="1" name=""/>
        <p:cNvGrpSpPr/>
        <p:nvPr/>
      </p:nvGrpSpPr>
      <p:grpSpPr>
        <a:xfrm>
          <a:off x="0" y="0"/>
          <a:ext cx="0" cy="0"/>
          <a:chOff x="0" y="0"/>
          <a:chExt cx="0" cy="0"/>
        </a:xfrm>
      </p:grpSpPr>
      <p:sp>
        <p:nvSpPr>
          <p:cNvPr id="5" name="Rectangle 4"/>
          <p:cNvSpPr/>
          <p:nvPr userDrawn="1"/>
        </p:nvSpPr>
        <p:spPr bwMode="gray">
          <a:xfrm>
            <a:off x="2614707" y="1063957"/>
            <a:ext cx="6529294" cy="27660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8" name="Text Placeholder 7"/>
          <p:cNvSpPr>
            <a:spLocks noGrp="1"/>
          </p:cNvSpPr>
          <p:nvPr>
            <p:ph type="body" sz="quarter" idx="10"/>
          </p:nvPr>
        </p:nvSpPr>
        <p:spPr bwMode="gray">
          <a:xfrm>
            <a:off x="2896421" y="1357783"/>
            <a:ext cx="5855701" cy="383182"/>
          </a:xfrm>
          <a:prstGeom prst="rect">
            <a:avLst/>
          </a:prstGeom>
        </p:spPr>
        <p:txBody>
          <a:bodyPr wrap="square">
            <a:spAutoFit/>
          </a:bodyPr>
          <a:lstStyle>
            <a:lvl1pPr marL="0" indent="0">
              <a:lnSpc>
                <a:spcPct val="90000"/>
              </a:lnSpc>
              <a:spcBef>
                <a:spcPts val="451"/>
              </a:spcBef>
              <a:buNone/>
              <a:defRPr lang="en-US" sz="2100" b="0" i="0" cap="all" spc="0"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marL="0" lvl="0" defTabSz="685750" latinLnBrk="0">
              <a:spcBef>
                <a:spcPct val="0"/>
              </a:spcBef>
            </a:pPr>
            <a:r>
              <a:rPr lang="en-US" dirty="0"/>
              <a:t>Click to edit Master text styles</a:t>
            </a:r>
          </a:p>
        </p:txBody>
      </p:sp>
      <p:sp>
        <p:nvSpPr>
          <p:cNvPr id="2" name="Rectangle 1">
            <a:extLst>
              <a:ext uri="{FF2B5EF4-FFF2-40B4-BE49-F238E27FC236}">
                <a16:creationId xmlns:a16="http://schemas.microsoft.com/office/drawing/2014/main" id="{8A90C7F1-408E-4F9D-A444-592C5A8E7FDC}"/>
              </a:ext>
            </a:extLst>
          </p:cNvPr>
          <p:cNvSpPr/>
          <p:nvPr userDrawn="1"/>
        </p:nvSpPr>
        <p:spPr>
          <a:xfrm>
            <a:off x="-1" y="1063957"/>
            <a:ext cx="2441360" cy="27660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Tree>
    <p:extLst>
      <p:ext uri="{BB962C8B-B14F-4D97-AF65-F5344CB8AC3E}">
        <p14:creationId xmlns:p14="http://schemas.microsoft.com/office/powerpoint/2010/main" val="4013961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NEW 2018_FEG Divider">
    <p:bg bwMode="gray">
      <p:bgRef idx="1001">
        <a:schemeClr val="bg1"/>
      </p:bgRef>
    </p:bg>
    <p:spTree>
      <p:nvGrpSpPr>
        <p:cNvPr id="1" name=""/>
        <p:cNvGrpSpPr/>
        <p:nvPr/>
      </p:nvGrpSpPr>
      <p:grpSpPr>
        <a:xfrm>
          <a:off x="0" y="0"/>
          <a:ext cx="0" cy="0"/>
          <a:chOff x="0" y="0"/>
          <a:chExt cx="0" cy="0"/>
        </a:xfrm>
      </p:grpSpPr>
      <p:sp>
        <p:nvSpPr>
          <p:cNvPr id="5" name="Rectangle 4"/>
          <p:cNvSpPr/>
          <p:nvPr userDrawn="1"/>
        </p:nvSpPr>
        <p:spPr bwMode="gray">
          <a:xfrm>
            <a:off x="2614707" y="1063957"/>
            <a:ext cx="6529294" cy="276606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0"/>
          </p:nvPr>
        </p:nvSpPr>
        <p:spPr bwMode="gray">
          <a:xfrm>
            <a:off x="2896414" y="1357775"/>
            <a:ext cx="5855701" cy="480131"/>
          </a:xfrm>
          <a:prstGeom prst="rect">
            <a:avLst/>
          </a:prstGeom>
        </p:spPr>
        <p:txBody>
          <a:bodyPr wrap="square">
            <a:spAutoFit/>
          </a:bodyPr>
          <a:lstStyle>
            <a:lvl1pPr marL="0" indent="0">
              <a:lnSpc>
                <a:spcPct val="90000"/>
              </a:lnSpc>
              <a:spcBef>
                <a:spcPts val="600"/>
              </a:spcBef>
              <a:buNone/>
              <a:defRPr lang="en-US" sz="2800" b="0" i="0" cap="all" spc="0"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marL="0" lvl="0" defTabSz="914377" latinLnBrk="0">
              <a:spcBef>
                <a:spcPct val="0"/>
              </a:spcBef>
            </a:pPr>
            <a:r>
              <a:rPr lang="en-US" dirty="0"/>
              <a:t>Click to edit Master text styles</a:t>
            </a:r>
          </a:p>
        </p:txBody>
      </p:sp>
      <p:sp>
        <p:nvSpPr>
          <p:cNvPr id="7" name="Rectangle 6">
            <a:extLst>
              <a:ext uri="{FF2B5EF4-FFF2-40B4-BE49-F238E27FC236}">
                <a16:creationId xmlns:a16="http://schemas.microsoft.com/office/drawing/2014/main" id="{124E7AD3-F032-4FA6-B4DE-A6B935B8A368}"/>
              </a:ext>
            </a:extLst>
          </p:cNvPr>
          <p:cNvSpPr/>
          <p:nvPr userDrawn="1"/>
        </p:nvSpPr>
        <p:spPr bwMode="gray">
          <a:xfrm>
            <a:off x="1" y="1063957"/>
            <a:ext cx="2473853" cy="2766060"/>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54715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NEW 2018_FEG Full Text Box">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424489" y="6628765"/>
            <a:ext cx="3498850"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5" name="TextBox 12"/>
          <p:cNvSpPr txBox="1">
            <a:spLocks noChangeArrowheads="1"/>
          </p:cNvSpPr>
          <p:nvPr userDrawn="1"/>
        </p:nvSpPr>
        <p:spPr bwMode="auto">
          <a:xfrm>
            <a:off x="3382964" y="6628765"/>
            <a:ext cx="2382837"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6" name="TextBox 12"/>
          <p:cNvSpPr txBox="1">
            <a:spLocks noChangeArrowheads="1"/>
          </p:cNvSpPr>
          <p:nvPr userDrawn="1"/>
        </p:nvSpPr>
        <p:spPr bwMode="auto">
          <a:xfrm>
            <a:off x="228600" y="6628765"/>
            <a:ext cx="2382838"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©2018 Fund Evaluation Group, LLC </a:t>
            </a:r>
          </a:p>
        </p:txBody>
      </p:sp>
      <p:sp>
        <p:nvSpPr>
          <p:cNvPr id="8" name="Rectangle 7"/>
          <p:cNvSpPr>
            <a:spLocks noChangeArrowheads="1"/>
          </p:cNvSpPr>
          <p:nvPr userDrawn="1"/>
        </p:nvSpPr>
        <p:spPr bwMode="auto">
          <a:xfrm>
            <a:off x="2"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800" dirty="0">
              <a:solidFill>
                <a:srgbClr val="FFFFFF"/>
              </a:solidFill>
              <a:latin typeface="Calibri" panose="020F0502020204030204" pitchFamily="34" charset="0"/>
            </a:endParaRPr>
          </a:p>
        </p:txBody>
      </p:sp>
      <p:sp>
        <p:nvSpPr>
          <p:cNvPr id="10" name="Content Placeholder 2"/>
          <p:cNvSpPr>
            <a:spLocks noGrp="1"/>
          </p:cNvSpPr>
          <p:nvPr>
            <p:ph idx="1"/>
          </p:nvPr>
        </p:nvSpPr>
        <p:spPr>
          <a:xfrm>
            <a:off x="238124" y="694264"/>
            <a:ext cx="8677275" cy="5715000"/>
          </a:xfrm>
          <a:prstGeom prst="rect">
            <a:avLst/>
          </a:prstGeom>
        </p:spPr>
        <p:txBody>
          <a:bodyPr>
            <a:normAutofit/>
          </a:bodyPr>
          <a:lstStyle>
            <a:lvl1pPr marL="228594" indent="-228594" algn="just">
              <a:lnSpc>
                <a:spcPct val="100000"/>
              </a:lnSpc>
              <a:spcBef>
                <a:spcPts val="600"/>
              </a:spcBef>
              <a:buClr>
                <a:schemeClr val="accent1"/>
              </a:buClr>
              <a:defRPr sz="1800">
                <a:solidFill>
                  <a:schemeClr val="tx1"/>
                </a:solidFill>
                <a:latin typeface="+mn-lt"/>
              </a:defRPr>
            </a:lvl1pPr>
            <a:lvl2pPr marL="457189" indent="-228594"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783" indent="-228594"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9" name="Title 1"/>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C09A5B32-2867-4072-8AFF-4C7BB5B3EDB5}"/>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6BA9F4-BF46-453D-8B11-F9406A7BB2F6}"/>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625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EW 2018_FEG Cov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6234B7-9CDE-48D7-8F21-ECF7E5DC11F3}"/>
              </a:ext>
            </a:extLst>
          </p:cNvPr>
          <p:cNvSpPr/>
          <p:nvPr userDrawn="1"/>
        </p:nvSpPr>
        <p:spPr bwMode="gray">
          <a:xfrm>
            <a:off x="1" y="1100513"/>
            <a:ext cx="240632" cy="3434856"/>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4" name="Picture 13">
            <a:extLst>
              <a:ext uri="{FF2B5EF4-FFF2-40B4-BE49-F238E27FC236}">
                <a16:creationId xmlns:a16="http://schemas.microsoft.com/office/drawing/2014/main" id="{355881A4-C75F-4FA9-BF7A-C2E5D3420B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6624659" y="190578"/>
            <a:ext cx="2138765" cy="694797"/>
          </a:xfrm>
          <a:prstGeom prst="rect">
            <a:avLst/>
          </a:prstGeom>
        </p:spPr>
      </p:pic>
      <p:sp>
        <p:nvSpPr>
          <p:cNvPr id="6" name="Rectangle 5">
            <a:extLst>
              <a:ext uri="{FF2B5EF4-FFF2-40B4-BE49-F238E27FC236}">
                <a16:creationId xmlns:a16="http://schemas.microsoft.com/office/drawing/2014/main" id="{016234B7-9CDE-48D7-8F21-ECF7E5DC11F3}"/>
              </a:ext>
            </a:extLst>
          </p:cNvPr>
          <p:cNvSpPr/>
          <p:nvPr userDrawn="1"/>
        </p:nvSpPr>
        <p:spPr bwMode="gray">
          <a:xfrm>
            <a:off x="6438900" y="1100513"/>
            <a:ext cx="2705100" cy="3434856"/>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Text Placeholder 2"/>
          <p:cNvSpPr>
            <a:spLocks noGrp="1"/>
          </p:cNvSpPr>
          <p:nvPr>
            <p:ph type="body" sz="quarter" idx="10" hasCustomPrompt="1"/>
          </p:nvPr>
        </p:nvSpPr>
        <p:spPr>
          <a:xfrm>
            <a:off x="297784" y="4853103"/>
            <a:ext cx="8316829" cy="593195"/>
          </a:xfrm>
          <a:prstGeom prst="rect">
            <a:avLst/>
          </a:prstGeom>
        </p:spPr>
        <p:txBody>
          <a:bodyPr anchor="t"/>
          <a:lstStyle>
            <a:lvl1pPr marL="0" indent="0">
              <a:lnSpc>
                <a:spcPts val="4500"/>
              </a:lnSpc>
              <a:spcBef>
                <a:spcPts val="0"/>
              </a:spcBef>
              <a:buNone/>
              <a:defRPr sz="4800" cap="all" spc="120" baseline="0">
                <a:solidFill>
                  <a:schemeClr val="tx1"/>
                </a:solidFill>
                <a:latin typeface="+mj-lt"/>
                <a:ea typeface="Myriad Pro" charset="0"/>
                <a:cs typeface="Myriad Pro" charset="0"/>
              </a:defRPr>
            </a:lvl1pPr>
          </a:lstStyle>
          <a:p>
            <a:pPr lvl="0"/>
            <a:r>
              <a:rPr lang="en-US" dirty="0"/>
              <a:t>CLICK TO EDIT MASTER</a:t>
            </a:r>
          </a:p>
        </p:txBody>
      </p:sp>
      <p:sp>
        <p:nvSpPr>
          <p:cNvPr id="5" name="Text Placeholder 4"/>
          <p:cNvSpPr>
            <a:spLocks noGrp="1"/>
          </p:cNvSpPr>
          <p:nvPr>
            <p:ph type="body" sz="quarter" idx="11" hasCustomPrompt="1"/>
          </p:nvPr>
        </p:nvSpPr>
        <p:spPr>
          <a:xfrm>
            <a:off x="361232" y="6228432"/>
            <a:ext cx="7161933" cy="609600"/>
          </a:xfrm>
          <a:prstGeom prst="rect">
            <a:avLst/>
          </a:prstGeom>
        </p:spPr>
        <p:txBody>
          <a:bodyPr/>
          <a:lstStyle>
            <a:lvl1pPr marL="0" indent="0">
              <a:buNone/>
              <a:defRPr sz="1600" kern="800" spc="120" baseline="0">
                <a:solidFill>
                  <a:schemeClr val="tx1"/>
                </a:solidFill>
                <a:latin typeface="+mn-lt"/>
                <a:ea typeface="Myriad Pro" charset="0"/>
                <a:cs typeface="Myriad Pro" charset="0"/>
              </a:defRPr>
            </a:lvl1pPr>
          </a:lstStyle>
          <a:p>
            <a:pPr lvl="0"/>
            <a:r>
              <a:rPr lang="en-US" dirty="0"/>
              <a:t>Subtitle Here</a:t>
            </a:r>
          </a:p>
        </p:txBody>
      </p:sp>
      <p:pic>
        <p:nvPicPr>
          <p:cNvPr id="8" name="Picture 7">
            <a:extLst>
              <a:ext uri="{FF2B5EF4-FFF2-40B4-BE49-F238E27FC236}">
                <a16:creationId xmlns:a16="http://schemas.microsoft.com/office/drawing/2014/main" id="{B1F8350F-DDBC-4638-B179-32440D07068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321" r="37914" b="3787"/>
          <a:stretch/>
        </p:blipFill>
        <p:spPr bwMode="gray">
          <a:xfrm>
            <a:off x="357034" y="1100512"/>
            <a:ext cx="3639271" cy="3434858"/>
          </a:xfrm>
          <a:prstGeom prst="rect">
            <a:avLst/>
          </a:prstGeom>
        </p:spPr>
      </p:pic>
      <p:pic>
        <p:nvPicPr>
          <p:cNvPr id="10" name="Picture 9">
            <a:extLst>
              <a:ext uri="{FF2B5EF4-FFF2-40B4-BE49-F238E27FC236}">
                <a16:creationId xmlns:a16="http://schemas.microsoft.com/office/drawing/2014/main" id="{DCFBD77F-6164-4DA5-B3EF-43BF8CDBC2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2086" t="8321" r="216" b="3787"/>
          <a:stretch/>
        </p:blipFill>
        <p:spPr bwMode="gray">
          <a:xfrm>
            <a:off x="4112702" y="1100512"/>
            <a:ext cx="2209800" cy="3434858"/>
          </a:xfrm>
          <a:prstGeom prst="rect">
            <a:avLst/>
          </a:prstGeom>
        </p:spPr>
      </p:pic>
    </p:spTree>
    <p:extLst>
      <p:ext uri="{BB962C8B-B14F-4D97-AF65-F5344CB8AC3E}">
        <p14:creationId xmlns:p14="http://schemas.microsoft.com/office/powerpoint/2010/main" val="3599824823"/>
      </p:ext>
    </p:extLst>
  </p:cSld>
  <p:clrMapOvr>
    <a:masterClrMapping/>
  </p:clrMapOvr>
  <p:extLst>
    <p:ext uri="{DCECCB84-F9BA-43D5-87BE-67443E8EF086}">
      <p15:sldGuideLst xmlns:p15="http://schemas.microsoft.com/office/powerpoint/2012/main">
        <p15:guide id="1" pos="216" userDrawn="1">
          <p15:clr>
            <a:srgbClr val="FBAE40"/>
          </p15:clr>
        </p15:guide>
        <p15:guide id="2" pos="556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EW 2018_FEG Divider">
    <p:bg bwMode="gray">
      <p:bgRef idx="1001">
        <a:schemeClr val="bg1"/>
      </p:bgRef>
    </p:bg>
    <p:spTree>
      <p:nvGrpSpPr>
        <p:cNvPr id="1" name=""/>
        <p:cNvGrpSpPr/>
        <p:nvPr/>
      </p:nvGrpSpPr>
      <p:grpSpPr>
        <a:xfrm>
          <a:off x="0" y="0"/>
          <a:ext cx="0" cy="0"/>
          <a:chOff x="0" y="0"/>
          <a:chExt cx="0" cy="0"/>
        </a:xfrm>
      </p:grpSpPr>
      <p:sp>
        <p:nvSpPr>
          <p:cNvPr id="5" name="Rectangle 4"/>
          <p:cNvSpPr/>
          <p:nvPr userDrawn="1"/>
        </p:nvSpPr>
        <p:spPr bwMode="gray">
          <a:xfrm>
            <a:off x="2614707" y="1063957"/>
            <a:ext cx="6529294" cy="276606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 Placeholder 7"/>
          <p:cNvSpPr>
            <a:spLocks noGrp="1"/>
          </p:cNvSpPr>
          <p:nvPr>
            <p:ph type="body" sz="quarter" idx="10"/>
          </p:nvPr>
        </p:nvSpPr>
        <p:spPr bwMode="gray">
          <a:xfrm>
            <a:off x="2896414" y="1357775"/>
            <a:ext cx="5855701" cy="480131"/>
          </a:xfrm>
          <a:prstGeom prst="rect">
            <a:avLst/>
          </a:prstGeom>
        </p:spPr>
        <p:txBody>
          <a:bodyPr wrap="square">
            <a:spAutoFit/>
          </a:bodyPr>
          <a:lstStyle>
            <a:lvl1pPr marL="0" indent="0">
              <a:lnSpc>
                <a:spcPct val="90000"/>
              </a:lnSpc>
              <a:spcBef>
                <a:spcPts val="600"/>
              </a:spcBef>
              <a:buNone/>
              <a:defRPr lang="en-US" sz="2800" b="0" i="0" cap="all" spc="0"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marL="0" lvl="0" defTabSz="914377" latinLnBrk="0">
              <a:spcBef>
                <a:spcPct val="0"/>
              </a:spcBef>
            </a:pPr>
            <a:r>
              <a:rPr lang="en-US" dirty="0"/>
              <a:t>Click to edit Master text styles</a:t>
            </a:r>
          </a:p>
        </p:txBody>
      </p:sp>
      <p:sp>
        <p:nvSpPr>
          <p:cNvPr id="7" name="Rectangle 6">
            <a:extLst>
              <a:ext uri="{FF2B5EF4-FFF2-40B4-BE49-F238E27FC236}">
                <a16:creationId xmlns:a16="http://schemas.microsoft.com/office/drawing/2014/main" id="{124E7AD3-F032-4FA6-B4DE-A6B935B8A368}"/>
              </a:ext>
            </a:extLst>
          </p:cNvPr>
          <p:cNvSpPr/>
          <p:nvPr userDrawn="1"/>
        </p:nvSpPr>
        <p:spPr bwMode="gray">
          <a:xfrm>
            <a:off x="1" y="1063957"/>
            <a:ext cx="2473853" cy="2766060"/>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25393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EW 2018_FEG Full Text Box">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424489" y="6628765"/>
            <a:ext cx="3498850"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5" name="TextBox 12"/>
          <p:cNvSpPr txBox="1">
            <a:spLocks noChangeArrowheads="1"/>
          </p:cNvSpPr>
          <p:nvPr userDrawn="1"/>
        </p:nvSpPr>
        <p:spPr bwMode="auto">
          <a:xfrm>
            <a:off x="3382964" y="6628765"/>
            <a:ext cx="2382837"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a:solidFill>
                <a:schemeClr val="accent4"/>
              </a:solidFill>
              <a:latin typeface="Calibri" pitchFamily="34" charset="0"/>
            </a:endParaRPr>
          </a:p>
        </p:txBody>
      </p:sp>
      <p:sp>
        <p:nvSpPr>
          <p:cNvPr id="6" name="TextBox 12"/>
          <p:cNvSpPr txBox="1">
            <a:spLocks noChangeArrowheads="1"/>
          </p:cNvSpPr>
          <p:nvPr userDrawn="1"/>
        </p:nvSpPr>
        <p:spPr bwMode="auto">
          <a:xfrm>
            <a:off x="228600" y="6628765"/>
            <a:ext cx="2382838"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sp>
        <p:nvSpPr>
          <p:cNvPr id="8" name="Rectangle 7"/>
          <p:cNvSpPr>
            <a:spLocks noChangeArrowheads="1"/>
          </p:cNvSpPr>
          <p:nvPr userDrawn="1"/>
        </p:nvSpPr>
        <p:spPr bwMode="auto">
          <a:xfrm>
            <a:off x="2"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10" name="Content Placeholder 2"/>
          <p:cNvSpPr>
            <a:spLocks noGrp="1"/>
          </p:cNvSpPr>
          <p:nvPr>
            <p:ph idx="1"/>
          </p:nvPr>
        </p:nvSpPr>
        <p:spPr>
          <a:xfrm>
            <a:off x="238124" y="694264"/>
            <a:ext cx="8677275" cy="5715000"/>
          </a:xfrm>
          <a:prstGeom prst="rect">
            <a:avLst/>
          </a:prstGeom>
        </p:spPr>
        <p:txBody>
          <a:bodyPr>
            <a:normAutofit/>
          </a:bodyPr>
          <a:lstStyle>
            <a:lvl1pPr marL="228594" indent="-228594" algn="just">
              <a:lnSpc>
                <a:spcPct val="100000"/>
              </a:lnSpc>
              <a:spcBef>
                <a:spcPts val="600"/>
              </a:spcBef>
              <a:buClr>
                <a:schemeClr val="accent1"/>
              </a:buClr>
              <a:defRPr sz="1800">
                <a:solidFill>
                  <a:schemeClr val="tx1"/>
                </a:solidFill>
                <a:latin typeface="+mn-lt"/>
              </a:defRPr>
            </a:lvl1pPr>
            <a:lvl2pPr marL="457189" indent="-228594"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783" indent="-228594"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9" name="Title 1"/>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C09A5B32-2867-4072-8AFF-4C7BB5B3EDB5}"/>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6BA9F4-BF46-453D-8B11-F9406A7BB2F6}"/>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204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EW 2018_FEG Quarter Text Box">
    <p:spTree>
      <p:nvGrpSpPr>
        <p:cNvPr id="1" name=""/>
        <p:cNvGrpSpPr/>
        <p:nvPr/>
      </p:nvGrpSpPr>
      <p:grpSpPr>
        <a:xfrm>
          <a:off x="0" y="0"/>
          <a:ext cx="0" cy="0"/>
          <a:chOff x="0" y="0"/>
          <a:chExt cx="0" cy="0"/>
        </a:xfrm>
      </p:grpSpPr>
      <p:sp>
        <p:nvSpPr>
          <p:cNvPr id="10" name="Content Placeholder 2"/>
          <p:cNvSpPr>
            <a:spLocks noGrp="1"/>
          </p:cNvSpPr>
          <p:nvPr>
            <p:ph idx="1"/>
          </p:nvPr>
        </p:nvSpPr>
        <p:spPr>
          <a:xfrm>
            <a:off x="238124" y="694263"/>
            <a:ext cx="3840480" cy="2926080"/>
          </a:xfrm>
          <a:prstGeom prst="rect">
            <a:avLst/>
          </a:prstGeom>
        </p:spPr>
        <p:txBody>
          <a:bodyPr>
            <a:normAutofit/>
          </a:bodyPr>
          <a:lstStyle>
            <a:lvl1pPr marL="228594" indent="-228594" algn="just">
              <a:lnSpc>
                <a:spcPct val="100000"/>
              </a:lnSpc>
              <a:spcBef>
                <a:spcPts val="600"/>
              </a:spcBef>
              <a:buClr>
                <a:schemeClr val="accent1"/>
              </a:buClr>
              <a:defRPr sz="1800">
                <a:solidFill>
                  <a:schemeClr val="tx1"/>
                </a:solidFill>
                <a:latin typeface="+mn-lt"/>
              </a:defRPr>
            </a:lvl1pPr>
            <a:lvl2pPr marL="457189" indent="-228594"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783" indent="-228594"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5EAB6F56-8E1B-4F37-B760-AACFF190F415}"/>
              </a:ext>
            </a:extLst>
          </p:cNvPr>
          <p:cNvSpPr txBox="1">
            <a:spLocks noChangeArrowheads="1"/>
          </p:cNvSpPr>
          <p:nvPr userDrawn="1"/>
        </p:nvSpPr>
        <p:spPr bwMode="auto">
          <a:xfrm>
            <a:off x="5424489" y="6628765"/>
            <a:ext cx="3498850"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2" name="TextBox 12">
            <a:extLst>
              <a:ext uri="{FF2B5EF4-FFF2-40B4-BE49-F238E27FC236}">
                <a16:creationId xmlns:a16="http://schemas.microsoft.com/office/drawing/2014/main" id="{48F2F5B3-118C-4BA2-A959-DE9538BC7B7D}"/>
              </a:ext>
            </a:extLst>
          </p:cNvPr>
          <p:cNvSpPr txBox="1">
            <a:spLocks noChangeArrowheads="1"/>
          </p:cNvSpPr>
          <p:nvPr userDrawn="1"/>
        </p:nvSpPr>
        <p:spPr bwMode="auto">
          <a:xfrm>
            <a:off x="3382964" y="6628765"/>
            <a:ext cx="2382837"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a:solidFill>
                <a:schemeClr val="accent4"/>
              </a:solidFill>
              <a:latin typeface="Calibri" pitchFamily="34" charset="0"/>
            </a:endParaRPr>
          </a:p>
        </p:txBody>
      </p:sp>
      <p:sp>
        <p:nvSpPr>
          <p:cNvPr id="13" name="TextBox 12">
            <a:extLst>
              <a:ext uri="{FF2B5EF4-FFF2-40B4-BE49-F238E27FC236}">
                <a16:creationId xmlns:a16="http://schemas.microsoft.com/office/drawing/2014/main" id="{8C46D692-6CF9-4B81-AFDF-A2C44A3C41D2}"/>
              </a:ext>
            </a:extLst>
          </p:cNvPr>
          <p:cNvSpPr txBox="1">
            <a:spLocks noChangeArrowheads="1"/>
          </p:cNvSpPr>
          <p:nvPr userDrawn="1"/>
        </p:nvSpPr>
        <p:spPr bwMode="auto">
          <a:xfrm>
            <a:off x="228600" y="6628765"/>
            <a:ext cx="2382838"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4" name="Straight Connector 13">
            <a:extLst>
              <a:ext uri="{FF2B5EF4-FFF2-40B4-BE49-F238E27FC236}">
                <a16:creationId xmlns:a16="http://schemas.microsoft.com/office/drawing/2014/main" id="{4D5A8D6E-BDE4-4E9F-8C55-006B16952921}"/>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8E3FE11-C952-4240-A878-195AD9D9C6B2}"/>
              </a:ext>
            </a:extLst>
          </p:cNvPr>
          <p:cNvSpPr>
            <a:spLocks noChangeArrowheads="1"/>
          </p:cNvSpPr>
          <p:nvPr userDrawn="1"/>
        </p:nvSpPr>
        <p:spPr bwMode="auto">
          <a:xfrm>
            <a:off x="2"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20" name="Title 1">
            <a:extLst>
              <a:ext uri="{FF2B5EF4-FFF2-40B4-BE49-F238E27FC236}">
                <a16:creationId xmlns:a16="http://schemas.microsoft.com/office/drawing/2014/main" id="{F4978217-D10A-4AA0-B510-7C4E94D012BD}"/>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21" name="Straight Connector 20">
            <a:extLst>
              <a:ext uri="{FF2B5EF4-FFF2-40B4-BE49-F238E27FC236}">
                <a16:creationId xmlns:a16="http://schemas.microsoft.com/office/drawing/2014/main" id="{00E14632-F63B-459B-8E09-9D868EFA1DA8}"/>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9691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EW 2018_FEG Half Text Box">
    <p:spTree>
      <p:nvGrpSpPr>
        <p:cNvPr id="1" name=""/>
        <p:cNvGrpSpPr/>
        <p:nvPr/>
      </p:nvGrpSpPr>
      <p:grpSpPr>
        <a:xfrm>
          <a:off x="0" y="0"/>
          <a:ext cx="0" cy="0"/>
          <a:chOff x="0" y="0"/>
          <a:chExt cx="0" cy="0"/>
        </a:xfrm>
      </p:grpSpPr>
      <p:sp>
        <p:nvSpPr>
          <p:cNvPr id="10" name="Content Placeholder 2"/>
          <p:cNvSpPr>
            <a:spLocks noGrp="1"/>
          </p:cNvSpPr>
          <p:nvPr>
            <p:ph idx="1"/>
          </p:nvPr>
        </p:nvSpPr>
        <p:spPr>
          <a:xfrm>
            <a:off x="238125" y="694264"/>
            <a:ext cx="3840480" cy="5715000"/>
          </a:xfrm>
          <a:prstGeom prst="rect">
            <a:avLst/>
          </a:prstGeom>
        </p:spPr>
        <p:txBody>
          <a:bodyPr>
            <a:normAutofit/>
          </a:bodyPr>
          <a:lstStyle>
            <a:lvl1pPr marL="228594" indent="-228594" algn="just">
              <a:lnSpc>
                <a:spcPct val="100000"/>
              </a:lnSpc>
              <a:spcBef>
                <a:spcPts val="600"/>
              </a:spcBef>
              <a:buClr>
                <a:schemeClr val="accent1"/>
              </a:buClr>
              <a:defRPr sz="1800">
                <a:solidFill>
                  <a:schemeClr val="tx1"/>
                </a:solidFill>
                <a:latin typeface="+mn-lt"/>
              </a:defRPr>
            </a:lvl1pPr>
            <a:lvl2pPr marL="457189" indent="-228594"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783" indent="-228594"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C6794FF0-FC87-4ABB-9285-C7C03CE93F79}"/>
              </a:ext>
            </a:extLst>
          </p:cNvPr>
          <p:cNvSpPr txBox="1">
            <a:spLocks noChangeArrowheads="1"/>
          </p:cNvSpPr>
          <p:nvPr userDrawn="1"/>
        </p:nvSpPr>
        <p:spPr bwMode="auto">
          <a:xfrm>
            <a:off x="5424489" y="6628765"/>
            <a:ext cx="3498850"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2" name="TextBox 12">
            <a:extLst>
              <a:ext uri="{FF2B5EF4-FFF2-40B4-BE49-F238E27FC236}">
                <a16:creationId xmlns:a16="http://schemas.microsoft.com/office/drawing/2014/main" id="{8C09A8FE-253E-4F17-B4C3-CBDACFD5A391}"/>
              </a:ext>
            </a:extLst>
          </p:cNvPr>
          <p:cNvSpPr txBox="1">
            <a:spLocks noChangeArrowheads="1"/>
          </p:cNvSpPr>
          <p:nvPr userDrawn="1"/>
        </p:nvSpPr>
        <p:spPr bwMode="auto">
          <a:xfrm>
            <a:off x="3382964" y="6628765"/>
            <a:ext cx="2382837"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a:solidFill>
                <a:schemeClr val="accent4"/>
              </a:solidFill>
              <a:latin typeface="Calibri" pitchFamily="34" charset="0"/>
            </a:endParaRPr>
          </a:p>
        </p:txBody>
      </p:sp>
      <p:sp>
        <p:nvSpPr>
          <p:cNvPr id="13" name="TextBox 12">
            <a:extLst>
              <a:ext uri="{FF2B5EF4-FFF2-40B4-BE49-F238E27FC236}">
                <a16:creationId xmlns:a16="http://schemas.microsoft.com/office/drawing/2014/main" id="{66437000-2B5E-45CE-8072-98A63710776F}"/>
              </a:ext>
            </a:extLst>
          </p:cNvPr>
          <p:cNvSpPr txBox="1">
            <a:spLocks noChangeArrowheads="1"/>
          </p:cNvSpPr>
          <p:nvPr userDrawn="1"/>
        </p:nvSpPr>
        <p:spPr bwMode="auto">
          <a:xfrm>
            <a:off x="228600" y="6628765"/>
            <a:ext cx="2382838"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4" name="Straight Connector 13">
            <a:extLst>
              <a:ext uri="{FF2B5EF4-FFF2-40B4-BE49-F238E27FC236}">
                <a16:creationId xmlns:a16="http://schemas.microsoft.com/office/drawing/2014/main" id="{8B3C84CC-297F-43C7-A83F-52A00638D405}"/>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FCAC222-2412-448D-9270-ABB2133AD5F3}"/>
              </a:ext>
            </a:extLst>
          </p:cNvPr>
          <p:cNvSpPr>
            <a:spLocks noChangeArrowheads="1"/>
          </p:cNvSpPr>
          <p:nvPr userDrawn="1"/>
        </p:nvSpPr>
        <p:spPr bwMode="auto">
          <a:xfrm>
            <a:off x="2"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16" name="Title 1">
            <a:extLst>
              <a:ext uri="{FF2B5EF4-FFF2-40B4-BE49-F238E27FC236}">
                <a16:creationId xmlns:a16="http://schemas.microsoft.com/office/drawing/2014/main" id="{13198E45-CA1A-4126-86A3-79B15A70C5C9}"/>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C5CBE5E5-6164-4670-A0DE-FC7F6494ADAD}"/>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9675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EW 2018_FEG No Text Box">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93A996A-A448-4B66-BF0B-B4381FD2AA17}"/>
              </a:ext>
            </a:extLst>
          </p:cNvPr>
          <p:cNvSpPr txBox="1">
            <a:spLocks noChangeArrowheads="1"/>
          </p:cNvSpPr>
          <p:nvPr userDrawn="1"/>
        </p:nvSpPr>
        <p:spPr bwMode="auto">
          <a:xfrm>
            <a:off x="5424489" y="6628765"/>
            <a:ext cx="3498850"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1" name="TextBox 12">
            <a:extLst>
              <a:ext uri="{FF2B5EF4-FFF2-40B4-BE49-F238E27FC236}">
                <a16:creationId xmlns:a16="http://schemas.microsoft.com/office/drawing/2014/main" id="{B3EB60C7-4A6C-4A9F-BA01-A2DB191CFB72}"/>
              </a:ext>
            </a:extLst>
          </p:cNvPr>
          <p:cNvSpPr txBox="1">
            <a:spLocks noChangeArrowheads="1"/>
          </p:cNvSpPr>
          <p:nvPr userDrawn="1"/>
        </p:nvSpPr>
        <p:spPr bwMode="auto">
          <a:xfrm>
            <a:off x="3382964" y="6628765"/>
            <a:ext cx="2382837"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a:solidFill>
                <a:schemeClr val="accent4"/>
              </a:solidFill>
              <a:latin typeface="Calibri" pitchFamily="34" charset="0"/>
            </a:endParaRPr>
          </a:p>
        </p:txBody>
      </p:sp>
      <p:sp>
        <p:nvSpPr>
          <p:cNvPr id="12" name="TextBox 12">
            <a:extLst>
              <a:ext uri="{FF2B5EF4-FFF2-40B4-BE49-F238E27FC236}">
                <a16:creationId xmlns:a16="http://schemas.microsoft.com/office/drawing/2014/main" id="{B80F12C5-BE14-4C36-BEE1-B12A534CD4BF}"/>
              </a:ext>
            </a:extLst>
          </p:cNvPr>
          <p:cNvSpPr txBox="1">
            <a:spLocks noChangeArrowheads="1"/>
          </p:cNvSpPr>
          <p:nvPr userDrawn="1"/>
        </p:nvSpPr>
        <p:spPr bwMode="auto">
          <a:xfrm>
            <a:off x="228600" y="6628765"/>
            <a:ext cx="2382838"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3" name="Straight Connector 12">
            <a:extLst>
              <a:ext uri="{FF2B5EF4-FFF2-40B4-BE49-F238E27FC236}">
                <a16:creationId xmlns:a16="http://schemas.microsoft.com/office/drawing/2014/main" id="{144FE713-95F5-4F64-9485-96E19C6811F2}"/>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B272B70-C9E3-4577-ABB1-72ED3CF8E9DE}"/>
              </a:ext>
            </a:extLst>
          </p:cNvPr>
          <p:cNvSpPr>
            <a:spLocks noChangeArrowheads="1"/>
          </p:cNvSpPr>
          <p:nvPr userDrawn="1"/>
        </p:nvSpPr>
        <p:spPr bwMode="auto">
          <a:xfrm>
            <a:off x="2"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800">
              <a:solidFill>
                <a:srgbClr val="FFFFFF"/>
              </a:solidFill>
              <a:latin typeface="Calibri" panose="020F0502020204030204" pitchFamily="34" charset="0"/>
            </a:endParaRPr>
          </a:p>
        </p:txBody>
      </p:sp>
      <p:sp>
        <p:nvSpPr>
          <p:cNvPr id="15" name="Title 1">
            <a:extLst>
              <a:ext uri="{FF2B5EF4-FFF2-40B4-BE49-F238E27FC236}">
                <a16:creationId xmlns:a16="http://schemas.microsoft.com/office/drawing/2014/main" id="{7EBB364D-A9CA-449C-863B-DAC4EAFC911A}"/>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E6C6CB7-93CC-40C0-A0A2-87ADAD0C635B}"/>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920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NEW 2018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789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EW 2018_Back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7E7097-6C05-4E7F-861D-8FFDD54ECBBC}"/>
              </a:ext>
            </a:extLst>
          </p:cNvPr>
          <p:cNvSpPr/>
          <p:nvPr userDrawn="1"/>
        </p:nvSpPr>
        <p:spPr bwMode="gray">
          <a:xfrm>
            <a:off x="3" y="4379165"/>
            <a:ext cx="9143999" cy="441403"/>
          </a:xfrm>
          <a:prstGeom prst="rect">
            <a:avLst/>
          </a:prstGeom>
        </p:spPr>
        <p:txBody>
          <a:bodyPr wrap="square">
            <a:spAutoFit/>
          </a:bodyPr>
          <a:lstStyle/>
          <a:p>
            <a:pPr algn="ctr">
              <a:defRPr/>
            </a:pPr>
            <a:r>
              <a:rPr lang="en-US" sz="1051" kern="0" spc="51" dirty="0">
                <a:solidFill>
                  <a:schemeClr val="tx1"/>
                </a:solidFill>
                <a:latin typeface="Calibri (Body)"/>
                <a:ea typeface="Myriad Pro Condensed" charset="0"/>
                <a:cs typeface="Calibri Light"/>
              </a:rPr>
              <a:t>Fund Evaluation Group, LLC | 201 East Fifth Street, Suite 1600 Cincinnati, OH 45202 | </a:t>
            </a:r>
            <a:r>
              <a:rPr lang="en-US" sz="1051" kern="0" cap="all" spc="51" dirty="0">
                <a:solidFill>
                  <a:schemeClr val="tx1"/>
                </a:solidFill>
                <a:latin typeface="Calibri (Body)"/>
                <a:ea typeface="Myriad Pro Condensed" charset="0"/>
                <a:cs typeface="Calibri Light"/>
              </a:rPr>
              <a:t>513.977.4400 | </a:t>
            </a:r>
            <a:r>
              <a:rPr lang="en-US" sz="1051" kern="0" spc="51" dirty="0">
                <a:solidFill>
                  <a:schemeClr val="tx1"/>
                </a:solidFill>
                <a:latin typeface="Calibri (Body)"/>
                <a:ea typeface="Myriad Pro Condensed" charset="0"/>
                <a:cs typeface="Calibri Light"/>
              </a:rPr>
              <a:t>information@feg.com | www.feg.com</a:t>
            </a:r>
          </a:p>
          <a:p>
            <a:pPr algn="ctr">
              <a:spcBef>
                <a:spcPts val="200"/>
              </a:spcBef>
              <a:defRPr/>
            </a:pPr>
            <a:r>
              <a:rPr lang="en-US" sz="1051" kern="0" spc="51" dirty="0">
                <a:solidFill>
                  <a:schemeClr val="tx1"/>
                </a:solidFill>
                <a:latin typeface="Calibri (Body)"/>
                <a:ea typeface="Myriad Pro Condensed" charset="0"/>
                <a:cs typeface="Calibri Light"/>
              </a:rPr>
              <a:t>Dallas </a:t>
            </a:r>
            <a:r>
              <a:rPr lang="en-US" sz="1051" spc="51" dirty="0">
                <a:solidFill>
                  <a:schemeClr val="tx1"/>
                </a:solidFill>
                <a:latin typeface="Calibri (Body)"/>
                <a:cs typeface="Calibri Light"/>
              </a:rPr>
              <a:t>│ </a:t>
            </a:r>
            <a:r>
              <a:rPr lang="en-US" sz="1051" kern="0" spc="51" dirty="0">
                <a:solidFill>
                  <a:schemeClr val="tx1"/>
                </a:solidFill>
                <a:latin typeface="Calibri (Body)"/>
                <a:ea typeface="Myriad Pro Condensed" charset="0"/>
                <a:cs typeface="Calibri Light"/>
              </a:rPr>
              <a:t>Indianapolis</a:t>
            </a:r>
          </a:p>
        </p:txBody>
      </p:sp>
      <p:pic>
        <p:nvPicPr>
          <p:cNvPr id="3" name="Picture 2">
            <a:extLst>
              <a:ext uri="{FF2B5EF4-FFF2-40B4-BE49-F238E27FC236}">
                <a16:creationId xmlns:a16="http://schemas.microsoft.com/office/drawing/2014/main" id="{56DE13F3-FB48-4806-BEA3-9618E8B51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37099" y="5367366"/>
            <a:ext cx="2269803" cy="737367"/>
          </a:xfrm>
          <a:prstGeom prst="rect">
            <a:avLst/>
          </a:prstGeom>
        </p:spPr>
      </p:pic>
      <p:grpSp>
        <p:nvGrpSpPr>
          <p:cNvPr id="4" name="Group 3">
            <a:extLst>
              <a:ext uri="{FF2B5EF4-FFF2-40B4-BE49-F238E27FC236}">
                <a16:creationId xmlns:a16="http://schemas.microsoft.com/office/drawing/2014/main" id="{B8D98D41-ADA5-482F-9BE4-A337ECCE63D5}"/>
              </a:ext>
            </a:extLst>
          </p:cNvPr>
          <p:cNvGrpSpPr/>
          <p:nvPr userDrawn="1"/>
        </p:nvGrpSpPr>
        <p:grpSpPr>
          <a:xfrm>
            <a:off x="1" y="1286729"/>
            <a:ext cx="9144000" cy="2766060"/>
            <a:chOff x="0" y="1141589"/>
            <a:chExt cx="9144000" cy="2766060"/>
          </a:xfrm>
        </p:grpSpPr>
        <p:pic>
          <p:nvPicPr>
            <p:cNvPr id="5" name="Picture 4">
              <a:extLst>
                <a:ext uri="{FF2B5EF4-FFF2-40B4-BE49-F238E27FC236}">
                  <a16:creationId xmlns:a16="http://schemas.microsoft.com/office/drawing/2014/main" id="{7D3C04F2-637D-423B-A7CF-57BDC48C5C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0999"/>
            <a:stretch/>
          </p:blipFill>
          <p:spPr>
            <a:xfrm>
              <a:off x="6698797" y="1141589"/>
              <a:ext cx="2445203" cy="2766060"/>
            </a:xfrm>
            <a:prstGeom prst="rect">
              <a:avLst/>
            </a:prstGeom>
          </p:spPr>
        </p:pic>
        <p:sp>
          <p:nvSpPr>
            <p:cNvPr id="6" name="Rectangle 5">
              <a:extLst>
                <a:ext uri="{FF2B5EF4-FFF2-40B4-BE49-F238E27FC236}">
                  <a16:creationId xmlns:a16="http://schemas.microsoft.com/office/drawing/2014/main" id="{7B819FBA-B5BB-43B3-81E0-6BC071FD717C}"/>
                </a:ext>
              </a:extLst>
            </p:cNvPr>
            <p:cNvSpPr/>
            <p:nvPr/>
          </p:nvSpPr>
          <p:spPr bwMode="gray">
            <a:xfrm>
              <a:off x="4135089" y="1141589"/>
              <a:ext cx="2464592" cy="1031851"/>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BCA669EC-A514-4E6F-B9BE-4041E05FC8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319" r="12762" b="-1"/>
            <a:stretch/>
          </p:blipFill>
          <p:spPr bwMode="gray">
            <a:xfrm>
              <a:off x="0" y="1141589"/>
              <a:ext cx="4035973" cy="2766060"/>
            </a:xfrm>
            <a:prstGeom prst="rect">
              <a:avLst/>
            </a:prstGeom>
          </p:spPr>
        </p:pic>
        <p:pic>
          <p:nvPicPr>
            <p:cNvPr id="8" name="Picture 7">
              <a:extLst>
                <a:ext uri="{FF2B5EF4-FFF2-40B4-BE49-F238E27FC236}">
                  <a16:creationId xmlns:a16="http://schemas.microsoft.com/office/drawing/2014/main" id="{70F7A6F2-95F6-4CC9-AE7A-5A77F8A282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479" t="25824" r="37426" b="38337"/>
            <a:stretch/>
          </p:blipFill>
          <p:spPr>
            <a:xfrm>
              <a:off x="4134679" y="2257514"/>
              <a:ext cx="2465412" cy="1650135"/>
            </a:xfrm>
            <a:prstGeom prst="rect">
              <a:avLst/>
            </a:prstGeom>
          </p:spPr>
        </p:pic>
      </p:grpSp>
    </p:spTree>
    <p:extLst>
      <p:ext uri="{BB962C8B-B14F-4D97-AF65-F5344CB8AC3E}">
        <p14:creationId xmlns:p14="http://schemas.microsoft.com/office/powerpoint/2010/main" val="297950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sual Divider Slide">
    <p:bg>
      <p:bgPr>
        <a:solidFill>
          <a:srgbClr val="F2F6F7"/>
        </a:solidFill>
        <a:effectLst/>
      </p:bgPr>
    </p:bg>
    <p:spTree>
      <p:nvGrpSpPr>
        <p:cNvPr id="1" name=""/>
        <p:cNvGrpSpPr/>
        <p:nvPr/>
      </p:nvGrpSpPr>
      <p:grpSpPr>
        <a:xfrm>
          <a:off x="0" y="0"/>
          <a:ext cx="0" cy="0"/>
          <a:chOff x="0" y="0"/>
          <a:chExt cx="0" cy="0"/>
        </a:xfrm>
      </p:grpSpPr>
      <p:pic>
        <p:nvPicPr>
          <p:cNvPr id="3" name="Picture Placeholder 7" descr="A picture containing scene, harbor&#10;&#10;Description automatically generated">
            <a:extLst>
              <a:ext uri="{FF2B5EF4-FFF2-40B4-BE49-F238E27FC236}">
                <a16:creationId xmlns:a16="http://schemas.microsoft.com/office/drawing/2014/main" id="{CBE5F16F-3E16-A90F-DF69-4042E245140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6249" r="8751"/>
          <a:stretch/>
        </p:blipFill>
        <p:spPr>
          <a:xfrm>
            <a:off x="0" y="4"/>
            <a:ext cx="9144000" cy="4912895"/>
          </a:xfrm>
          <a:prstGeom prst="rect">
            <a:avLst/>
          </a:prstGeom>
        </p:spPr>
      </p:pic>
      <p:sp>
        <p:nvSpPr>
          <p:cNvPr id="4" name="Text Placeholder 3">
            <a:extLst>
              <a:ext uri="{FF2B5EF4-FFF2-40B4-BE49-F238E27FC236}">
                <a16:creationId xmlns:a16="http://schemas.microsoft.com/office/drawing/2014/main" id="{B561FBAE-76A6-A334-99D6-530D0044D4FA}"/>
              </a:ext>
            </a:extLst>
          </p:cNvPr>
          <p:cNvSpPr>
            <a:spLocks noGrp="1"/>
          </p:cNvSpPr>
          <p:nvPr>
            <p:ph type="body" sz="quarter" idx="14" hasCustomPrompt="1"/>
          </p:nvPr>
        </p:nvSpPr>
        <p:spPr>
          <a:xfrm>
            <a:off x="753655" y="5253163"/>
            <a:ext cx="6211454" cy="512523"/>
          </a:xfrm>
          <a:prstGeom prst="rect">
            <a:avLst/>
          </a:prstGeom>
        </p:spPr>
        <p:txBody>
          <a:bodyPr/>
          <a:lstStyle>
            <a:lvl1pPr marL="0" indent="0">
              <a:buNone/>
              <a:defRPr sz="2700" b="1">
                <a:solidFill>
                  <a:srgbClr val="002060"/>
                </a:solidFill>
                <a:latin typeface="Calibri Light" panose="020F0302020204030204" pitchFamily="34" charset="0"/>
                <a:cs typeface="Calibri Light" panose="020F0302020204030204" pitchFamily="34" charset="0"/>
              </a:defRPr>
            </a:lvl1pPr>
          </a:lstStyle>
          <a:p>
            <a:pPr lvl="0"/>
            <a:r>
              <a:rPr lang="en-US" dirty="0"/>
              <a:t>Click To Edit Master Text Styles</a:t>
            </a:r>
          </a:p>
        </p:txBody>
      </p:sp>
      <p:sp>
        <p:nvSpPr>
          <p:cNvPr id="2" name="Rectangle 1">
            <a:extLst>
              <a:ext uri="{FF2B5EF4-FFF2-40B4-BE49-F238E27FC236}">
                <a16:creationId xmlns:a16="http://schemas.microsoft.com/office/drawing/2014/main" id="{64924D55-87DB-9EA2-6818-973557D084D6}"/>
              </a:ext>
            </a:extLst>
          </p:cNvPr>
          <p:cNvSpPr/>
          <p:nvPr userDrawn="1"/>
        </p:nvSpPr>
        <p:spPr>
          <a:xfrm>
            <a:off x="0" y="6227389"/>
            <a:ext cx="9144000" cy="630621"/>
          </a:xfrm>
          <a:prstGeom prst="rect">
            <a:avLst/>
          </a:prstGeom>
          <a:solidFill>
            <a:srgbClr val="F2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a:p>
        </p:txBody>
      </p:sp>
      <p:sp>
        <p:nvSpPr>
          <p:cNvPr id="12" name="Rectangle 11">
            <a:extLst>
              <a:ext uri="{FF2B5EF4-FFF2-40B4-BE49-F238E27FC236}">
                <a16:creationId xmlns:a16="http://schemas.microsoft.com/office/drawing/2014/main" id="{C472662F-0E39-6D32-6CCE-A4FB7214BD79}"/>
              </a:ext>
            </a:extLst>
          </p:cNvPr>
          <p:cNvSpPr/>
          <p:nvPr userDrawn="1"/>
        </p:nvSpPr>
        <p:spPr>
          <a:xfrm>
            <a:off x="0" y="4"/>
            <a:ext cx="9144000" cy="4912895"/>
          </a:xfrm>
          <a:prstGeom prst="rect">
            <a:avLst/>
          </a:prstGeom>
          <a:solidFill>
            <a:schemeClr val="tx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latin typeface="Montserrat" panose="00000500000000000000" pitchFamily="2" charset="0"/>
            </a:endParaRPr>
          </a:p>
        </p:txBody>
      </p:sp>
      <p:cxnSp>
        <p:nvCxnSpPr>
          <p:cNvPr id="10" name="Straight Connector 9">
            <a:extLst>
              <a:ext uri="{FF2B5EF4-FFF2-40B4-BE49-F238E27FC236}">
                <a16:creationId xmlns:a16="http://schemas.microsoft.com/office/drawing/2014/main" id="{3B1C95C7-4158-6096-4E4F-8472BC3965C0}"/>
              </a:ext>
            </a:extLst>
          </p:cNvPr>
          <p:cNvCxnSpPr/>
          <p:nvPr userDrawn="1"/>
        </p:nvCxnSpPr>
        <p:spPr>
          <a:xfrm>
            <a:off x="823718" y="5892006"/>
            <a:ext cx="29094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1115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FEG Full Text Box">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5486400" y="6643688"/>
            <a:ext cx="3498850"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i="0" dirty="0">
                <a:solidFill>
                  <a:schemeClr val="tx1"/>
                </a:solidFill>
                <a:latin typeface="Calibri" pitchFamily="34" charset="0"/>
              </a:rPr>
              <a:t>Confidential</a:t>
            </a:r>
            <a:r>
              <a:rPr lang="en-US" sz="800" i="0" baseline="0" dirty="0">
                <a:solidFill>
                  <a:schemeClr val="tx1"/>
                </a:solidFill>
                <a:latin typeface="Calibri" pitchFamily="34" charset="0"/>
              </a:rPr>
              <a:t> – </a:t>
            </a:r>
            <a:r>
              <a:rPr lang="en-US" sz="800" i="0" dirty="0">
                <a:solidFill>
                  <a:schemeClr val="tx1"/>
                </a:solidFill>
                <a:latin typeface="Calibri" pitchFamily="34" charset="0"/>
              </a:rPr>
              <a:t>Not For Redistribution</a:t>
            </a:r>
          </a:p>
        </p:txBody>
      </p:sp>
      <p:sp>
        <p:nvSpPr>
          <p:cNvPr id="7" name="TextBox 12"/>
          <p:cNvSpPr txBox="1">
            <a:spLocks noChangeArrowheads="1"/>
          </p:cNvSpPr>
          <p:nvPr userDrawn="1"/>
        </p:nvSpPr>
        <p:spPr bwMode="auto">
          <a:xfrm>
            <a:off x="3382964" y="6640390"/>
            <a:ext cx="2382837"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319CB284-71F8-40CD-B0C7-8A5E18057FA5}" type="slidenum">
              <a:rPr lang="en-US" sz="800" i="0" smtClean="0">
                <a:solidFill>
                  <a:srgbClr val="595959"/>
                </a:solidFill>
                <a:latin typeface="Calibri" pitchFamily="34" charset="0"/>
              </a:rPr>
              <a:pPr algn="ctr" eaLnBrk="1" hangingPunct="1">
                <a:spcAft>
                  <a:spcPts val="300"/>
                </a:spcAft>
                <a:defRPr/>
              </a:pPr>
              <a:t>‹#›</a:t>
            </a:fld>
            <a:endParaRPr lang="en-US" sz="800" i="0" dirty="0">
              <a:solidFill>
                <a:srgbClr val="595959"/>
              </a:solidFill>
              <a:latin typeface="Calibri" pitchFamily="34" charset="0"/>
            </a:endParaRPr>
          </a:p>
        </p:txBody>
      </p:sp>
      <p:sp>
        <p:nvSpPr>
          <p:cNvPr id="8" name="TextBox 12"/>
          <p:cNvSpPr txBox="1">
            <a:spLocks noChangeArrowheads="1"/>
          </p:cNvSpPr>
          <p:nvPr userDrawn="1"/>
        </p:nvSpPr>
        <p:spPr bwMode="auto">
          <a:xfrm>
            <a:off x="228600" y="6643443"/>
            <a:ext cx="2382838"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rgbClr val="636463"/>
                </a:solidFill>
                <a:latin typeface="Calibri" pitchFamily="34" charset="0"/>
              </a:rPr>
              <a:t>©2017 Fund Evaluation Group, LLC </a:t>
            </a:r>
          </a:p>
        </p:txBody>
      </p:sp>
      <p:sp>
        <p:nvSpPr>
          <p:cNvPr id="10" name="Content Placeholder 2"/>
          <p:cNvSpPr>
            <a:spLocks noGrp="1"/>
          </p:cNvSpPr>
          <p:nvPr>
            <p:ph idx="1"/>
          </p:nvPr>
        </p:nvSpPr>
        <p:spPr>
          <a:xfrm>
            <a:off x="238124" y="694264"/>
            <a:ext cx="8677275" cy="5715000"/>
          </a:xfrm>
          <a:prstGeom prst="rect">
            <a:avLst/>
          </a:prstGeom>
        </p:spPr>
        <p:txBody>
          <a:bodyPr>
            <a:normAutofit/>
          </a:bodyPr>
          <a:lstStyle>
            <a:lvl1pPr marL="228594" indent="-228594" algn="just">
              <a:lnSpc>
                <a:spcPct val="100000"/>
              </a:lnSpc>
              <a:spcBef>
                <a:spcPts val="600"/>
              </a:spcBef>
              <a:buClr>
                <a:schemeClr val="accent1"/>
              </a:buClr>
              <a:defRPr sz="1200">
                <a:solidFill>
                  <a:schemeClr val="tx1"/>
                </a:solidFill>
                <a:latin typeface="+mn-lt"/>
              </a:defRPr>
            </a:lvl1pPr>
            <a:lvl2pPr marL="457189" indent="-228594" algn="just">
              <a:lnSpc>
                <a:spcPct val="100000"/>
              </a:lnSpc>
              <a:spcBef>
                <a:spcPts val="600"/>
              </a:spcBef>
              <a:buClr>
                <a:schemeClr val="accent1"/>
              </a:buClr>
              <a:buFont typeface="Wingdings" panose="05000000000000000000" pitchFamily="2" charset="2"/>
              <a:buChar char="§"/>
              <a:defRPr sz="1100">
                <a:solidFill>
                  <a:schemeClr val="tx1"/>
                </a:solidFill>
                <a:latin typeface="+mn-lt"/>
              </a:defRPr>
            </a:lvl2pPr>
            <a:lvl3pPr marL="685783" indent="-228594" algn="just">
              <a:lnSpc>
                <a:spcPct val="100000"/>
              </a:lnSpc>
              <a:spcBef>
                <a:spcPts val="600"/>
              </a:spcBef>
              <a:buClr>
                <a:schemeClr val="accent1"/>
              </a:buClr>
              <a:defRPr sz="1051">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cxnSp>
        <p:nvCxnSpPr>
          <p:cNvPr id="13" name="Straight Connector 12"/>
          <p:cNvCxnSpPr/>
          <p:nvPr userDrawn="1"/>
        </p:nvCxnSpPr>
        <p:spPr>
          <a:xfrm>
            <a:off x="0" y="6628400"/>
            <a:ext cx="9144000" cy="0"/>
          </a:xfrm>
          <a:prstGeom prst="line">
            <a:avLst/>
          </a:prstGeom>
          <a:ln w="19050">
            <a:solidFill>
              <a:srgbClr val="FBB16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0"/>
            <a:ext cx="9154510" cy="409904"/>
          </a:xfrm>
          <a:prstGeom prst="rect">
            <a:avLst/>
          </a:prstGeom>
          <a:solidFill>
            <a:srgbClr val="E6E7E8"/>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17" name="Straight Connector 16"/>
          <p:cNvCxnSpPr/>
          <p:nvPr userDrawn="1"/>
        </p:nvCxnSpPr>
        <p:spPr>
          <a:xfrm>
            <a:off x="0" y="407587"/>
            <a:ext cx="9144000" cy="0"/>
          </a:xfrm>
          <a:prstGeom prst="line">
            <a:avLst/>
          </a:prstGeom>
          <a:noFill/>
          <a:ln w="12700" cap="flat" cmpd="sng" algn="ctr">
            <a:solidFill>
              <a:srgbClr val="FCAB4F"/>
            </a:solidFill>
            <a:prstDash val="solid"/>
          </a:ln>
          <a:effectLst/>
        </p:spPr>
      </p:cxnSp>
      <p:sp>
        <p:nvSpPr>
          <p:cNvPr id="19" name="Title 1"/>
          <p:cNvSpPr>
            <a:spLocks noGrp="1"/>
          </p:cNvSpPr>
          <p:nvPr>
            <p:ph type="title"/>
          </p:nvPr>
        </p:nvSpPr>
        <p:spPr>
          <a:xfrm>
            <a:off x="246590" y="-1"/>
            <a:ext cx="8686800" cy="407587"/>
          </a:xfrm>
          <a:prstGeom prst="rect">
            <a:avLst/>
          </a:prstGeom>
        </p:spPr>
        <p:txBody>
          <a:bodyPr>
            <a:noAutofit/>
          </a:bodyPr>
          <a:lstStyle>
            <a:lvl1pPr algn="l">
              <a:defRPr sz="2200" b="0" cap="all" spc="100" baseline="0">
                <a:solidFill>
                  <a:schemeClr val="tx1">
                    <a:lumMod val="75000"/>
                  </a:schemeClr>
                </a:solidFill>
                <a:latin typeface="+mj-lt"/>
              </a:defRPr>
            </a:lvl1pPr>
          </a:lstStyle>
          <a:p>
            <a:r>
              <a:rPr lang="en-US" dirty="0"/>
              <a:t>Click to edit Master title style</a:t>
            </a:r>
          </a:p>
        </p:txBody>
      </p:sp>
    </p:spTree>
    <p:extLst>
      <p:ext uri="{BB962C8B-B14F-4D97-AF65-F5344CB8AC3E}">
        <p14:creationId xmlns:p14="http://schemas.microsoft.com/office/powerpoint/2010/main" val="3749776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44" userDrawn="1">
          <p15:clr>
            <a:srgbClr val="FBAE40"/>
          </p15:clr>
        </p15:guide>
        <p15:guide id="4" orient="horz" pos="4032" userDrawn="1">
          <p15:clr>
            <a:srgbClr val="FBAE40"/>
          </p15:clr>
        </p15:guide>
        <p15:guide id="5" pos="5616" userDrawn="1">
          <p15:clr>
            <a:srgbClr val="FBAE40"/>
          </p15:clr>
        </p15:guide>
        <p15:guide id="6" orient="horz" pos="432" userDrawn="1">
          <p15:clr>
            <a:srgbClr val="FBAE40"/>
          </p15:clr>
        </p15:guide>
        <p15:guide id="7" orient="horz" pos="4176"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77083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4" name="Picture 13" descr="O_Cable Bridge.jpg                                             02B798F3Macintosh HD                   7C26301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 name="TextBox 9"/>
          <p:cNvSpPr txBox="1">
            <a:spLocks noChangeArrowheads="1"/>
          </p:cNvSpPr>
          <p:nvPr userDrawn="1"/>
        </p:nvSpPr>
        <p:spPr bwMode="auto">
          <a:xfrm>
            <a:off x="5611908" y="6643688"/>
            <a:ext cx="3498850" cy="215444"/>
          </a:xfrm>
          <a:prstGeom prst="rect">
            <a:avLst/>
          </a:prstGeom>
          <a:noFill/>
          <a:ln w="9525">
            <a:noFill/>
            <a:miter lim="800000"/>
            <a:headEnd/>
            <a:tailEnd/>
          </a:ln>
        </p:spPr>
        <p:txBody>
          <a:bodyPr>
            <a:spAutoFit/>
          </a:bodyPr>
          <a:lstStyle/>
          <a:p>
            <a:pPr algn="r" fontAlgn="auto">
              <a:spcBef>
                <a:spcPts val="0"/>
              </a:spcBef>
              <a:spcAft>
                <a:spcPts val="300"/>
              </a:spcAft>
              <a:defRPr/>
            </a:pPr>
            <a:r>
              <a:rPr lang="en-US" sz="800" dirty="0">
                <a:solidFill>
                  <a:srgbClr val="636463"/>
                </a:solidFill>
                <a:latin typeface="Calibri" pitchFamily="34" charset="0"/>
              </a:rPr>
              <a:t> For accredited &amp; qualified investor use only.</a:t>
            </a:r>
          </a:p>
        </p:txBody>
      </p:sp>
      <p:sp>
        <p:nvSpPr>
          <p:cNvPr id="11" name="TextBox 12"/>
          <p:cNvSpPr txBox="1">
            <a:spLocks noChangeArrowheads="1"/>
          </p:cNvSpPr>
          <p:nvPr userDrawn="1"/>
        </p:nvSpPr>
        <p:spPr bwMode="auto">
          <a:xfrm>
            <a:off x="3382964" y="6632575"/>
            <a:ext cx="2382837" cy="215444"/>
          </a:xfrm>
          <a:prstGeom prst="rect">
            <a:avLst/>
          </a:prstGeom>
          <a:noFill/>
          <a:ln w="9525">
            <a:noFill/>
            <a:miter lim="800000"/>
            <a:headEnd/>
            <a:tailEnd/>
          </a:ln>
        </p:spPr>
        <p:txBody>
          <a:bodyPr>
            <a:spAutoFit/>
          </a:bodyPr>
          <a:lstStyle/>
          <a:p>
            <a:pPr algn="ctr" fontAlgn="auto">
              <a:spcBef>
                <a:spcPts val="0"/>
              </a:spcBef>
              <a:spcAft>
                <a:spcPts val="300"/>
              </a:spcAft>
              <a:defRPr/>
            </a:pPr>
            <a:fld id="{60C0BF5F-5113-4B3A-983D-2603609FCE3C}" type="slidenum">
              <a:rPr lang="en-US" sz="800">
                <a:solidFill>
                  <a:schemeClr val="tx1">
                    <a:lumMod val="65000"/>
                    <a:lumOff val="35000"/>
                  </a:schemeClr>
                </a:solidFill>
                <a:latin typeface="Calibri" pitchFamily="34" charset="0"/>
              </a:rPr>
              <a:pPr algn="ctr" fontAlgn="auto">
                <a:spcBef>
                  <a:spcPts val="0"/>
                </a:spcBef>
                <a:spcAft>
                  <a:spcPts val="300"/>
                </a:spcAft>
                <a:defRPr/>
              </a:pPr>
              <a:t>‹#›</a:t>
            </a:fld>
            <a:endParaRPr lang="en-US" sz="800" dirty="0">
              <a:solidFill>
                <a:schemeClr val="tx1">
                  <a:lumMod val="65000"/>
                  <a:lumOff val="35000"/>
                </a:schemeClr>
              </a:solidFill>
              <a:latin typeface="Calibri" pitchFamily="34" charset="0"/>
            </a:endParaRPr>
          </a:p>
        </p:txBody>
      </p:sp>
      <p:sp>
        <p:nvSpPr>
          <p:cNvPr id="12" name="TextBox 12"/>
          <p:cNvSpPr txBox="1">
            <a:spLocks noChangeArrowheads="1"/>
          </p:cNvSpPr>
          <p:nvPr userDrawn="1"/>
        </p:nvSpPr>
        <p:spPr bwMode="auto">
          <a:xfrm>
            <a:off x="-1588" y="6627813"/>
            <a:ext cx="2382838" cy="215444"/>
          </a:xfrm>
          <a:prstGeom prst="rect">
            <a:avLst/>
          </a:prstGeom>
          <a:noFill/>
          <a:ln w="9525">
            <a:noFill/>
            <a:miter lim="800000"/>
            <a:headEnd/>
            <a:tailEnd/>
          </a:ln>
        </p:spPr>
        <p:txBody>
          <a:bodyPr>
            <a:spAutoFit/>
          </a:bodyPr>
          <a:lstStyle/>
          <a:p>
            <a:pPr fontAlgn="auto">
              <a:spcBef>
                <a:spcPts val="0"/>
              </a:spcBef>
              <a:spcAft>
                <a:spcPts val="300"/>
              </a:spcAft>
              <a:defRPr/>
            </a:pPr>
            <a:r>
              <a:rPr lang="en-US" sz="800" dirty="0">
                <a:solidFill>
                  <a:srgbClr val="636463"/>
                </a:solidFill>
                <a:latin typeface="Calibri" pitchFamily="34" charset="0"/>
              </a:rPr>
              <a:t>©</a:t>
            </a:r>
            <a:r>
              <a:rPr lang="en-US" sz="800" dirty="0">
                <a:solidFill>
                  <a:schemeClr val="tx1">
                    <a:lumMod val="65000"/>
                    <a:lumOff val="35000"/>
                  </a:schemeClr>
                </a:solidFill>
                <a:latin typeface="Calibri" pitchFamily="34" charset="0"/>
              </a:rPr>
              <a:t>2019 FEG/</a:t>
            </a:r>
            <a:r>
              <a:rPr lang="en-US" sz="800" i="1" dirty="0">
                <a:solidFill>
                  <a:schemeClr val="tx1">
                    <a:lumMod val="65000"/>
                    <a:lumOff val="35000"/>
                  </a:schemeClr>
                </a:solidFill>
                <a:latin typeface="Calibri" pitchFamily="34" charset="0"/>
              </a:rPr>
              <a:t>Private Investors</a:t>
            </a:r>
            <a:r>
              <a:rPr lang="en-US" sz="800" i="0" dirty="0">
                <a:solidFill>
                  <a:schemeClr val="tx1">
                    <a:lumMod val="65000"/>
                    <a:lumOff val="35000"/>
                  </a:schemeClr>
                </a:solidFill>
                <a:latin typeface="Calibri" pitchFamily="34" charset="0"/>
              </a:rPr>
              <a:t>,</a:t>
            </a:r>
            <a:r>
              <a:rPr lang="en-US" sz="800" i="0" baseline="0" dirty="0">
                <a:solidFill>
                  <a:schemeClr val="tx1">
                    <a:lumMod val="65000"/>
                    <a:lumOff val="35000"/>
                  </a:schemeClr>
                </a:solidFill>
                <a:latin typeface="Calibri" pitchFamily="34" charset="0"/>
              </a:rPr>
              <a:t> </a:t>
            </a:r>
            <a:r>
              <a:rPr lang="en-US" sz="800" i="0" dirty="0">
                <a:solidFill>
                  <a:schemeClr val="tx1">
                    <a:lumMod val="65000"/>
                    <a:lumOff val="35000"/>
                  </a:schemeClr>
                </a:solidFill>
                <a:latin typeface="Calibri" pitchFamily="34" charset="0"/>
              </a:rPr>
              <a:t>LLC</a:t>
            </a:r>
          </a:p>
        </p:txBody>
      </p:sp>
      <p:cxnSp>
        <p:nvCxnSpPr>
          <p:cNvPr id="13" name="Straight Connector 16"/>
          <p:cNvCxnSpPr>
            <a:cxnSpLocks noChangeShapeType="1"/>
          </p:cNvCxnSpPr>
          <p:nvPr userDrawn="1"/>
        </p:nvCxnSpPr>
        <p:spPr bwMode="auto">
          <a:xfrm>
            <a:off x="0" y="6610350"/>
            <a:ext cx="9144000" cy="0"/>
          </a:xfrm>
          <a:prstGeom prst="line">
            <a:avLst/>
          </a:prstGeom>
          <a:noFill/>
          <a:ln w="15875" algn="ctr">
            <a:solidFill>
              <a:srgbClr val="FCAB4F"/>
            </a:solidFill>
            <a:round/>
            <a:headEnd/>
            <a:tailEnd/>
          </a:ln>
        </p:spPr>
      </p:cxnSp>
      <p:sp>
        <p:nvSpPr>
          <p:cNvPr id="3" name="Content Placeholder 2"/>
          <p:cNvSpPr>
            <a:spLocks noGrp="1"/>
          </p:cNvSpPr>
          <p:nvPr>
            <p:ph idx="1"/>
          </p:nvPr>
        </p:nvSpPr>
        <p:spPr>
          <a:xfrm>
            <a:off x="457200" y="762000"/>
            <a:ext cx="8229600" cy="5715000"/>
          </a:xfrm>
          <a:prstGeom prst="rect">
            <a:avLst/>
          </a:prstGeom>
        </p:spPr>
        <p:txBody>
          <a:bodyPr/>
          <a:lstStyle>
            <a:lvl1pPr marL="228594" indent="-228594">
              <a:buClr>
                <a:srgbClr val="FCAB4F"/>
              </a:buClr>
              <a:defRPr sz="1800">
                <a:solidFill>
                  <a:srgbClr val="636463"/>
                </a:solidFill>
              </a:defRPr>
            </a:lvl1pPr>
            <a:lvl2pPr marL="457189" indent="-228594">
              <a:buClr>
                <a:srgbClr val="FCAB4F"/>
              </a:buClr>
              <a:defRPr sz="1600">
                <a:solidFill>
                  <a:srgbClr val="636463"/>
                </a:solidFill>
              </a:defRPr>
            </a:lvl2pPr>
            <a:lvl3pPr marL="685783" indent="-228594">
              <a:buClr>
                <a:srgbClr val="FCAB4F"/>
              </a:buClr>
              <a:defRPr sz="1400">
                <a:solidFill>
                  <a:srgbClr val="636463"/>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a:xfrm>
            <a:off x="457200" y="0"/>
            <a:ext cx="8686800" cy="381000"/>
          </a:xfrm>
          <a:prstGeom prst="rect">
            <a:avLst/>
          </a:prstGeom>
        </p:spPr>
        <p:txBody>
          <a:bodyPr>
            <a:noAutofit/>
          </a:bodyPr>
          <a:lstStyle>
            <a:lvl1pPr algn="l">
              <a:defRPr sz="2200" cap="all" spc="1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268741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EW 2018_FEG Cov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6234B7-9CDE-48D7-8F21-ECF7E5DC11F3}"/>
              </a:ext>
            </a:extLst>
          </p:cNvPr>
          <p:cNvSpPr/>
          <p:nvPr userDrawn="1"/>
        </p:nvSpPr>
        <p:spPr bwMode="gray">
          <a:xfrm>
            <a:off x="1" y="1100513"/>
            <a:ext cx="240632" cy="3434856"/>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4" name="Picture 13">
            <a:extLst>
              <a:ext uri="{FF2B5EF4-FFF2-40B4-BE49-F238E27FC236}">
                <a16:creationId xmlns:a16="http://schemas.microsoft.com/office/drawing/2014/main" id="{355881A4-C75F-4FA9-BF7A-C2E5D3420B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6624659" y="190578"/>
            <a:ext cx="2138765" cy="694797"/>
          </a:xfrm>
          <a:prstGeom prst="rect">
            <a:avLst/>
          </a:prstGeom>
        </p:spPr>
      </p:pic>
      <p:sp>
        <p:nvSpPr>
          <p:cNvPr id="6" name="Rectangle 5">
            <a:extLst>
              <a:ext uri="{FF2B5EF4-FFF2-40B4-BE49-F238E27FC236}">
                <a16:creationId xmlns:a16="http://schemas.microsoft.com/office/drawing/2014/main" id="{016234B7-9CDE-48D7-8F21-ECF7E5DC11F3}"/>
              </a:ext>
            </a:extLst>
          </p:cNvPr>
          <p:cNvSpPr/>
          <p:nvPr userDrawn="1"/>
        </p:nvSpPr>
        <p:spPr bwMode="gray">
          <a:xfrm>
            <a:off x="6438900" y="1100513"/>
            <a:ext cx="2705100" cy="3434856"/>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Text Placeholder 2"/>
          <p:cNvSpPr>
            <a:spLocks noGrp="1"/>
          </p:cNvSpPr>
          <p:nvPr>
            <p:ph type="body" sz="quarter" idx="10" hasCustomPrompt="1"/>
          </p:nvPr>
        </p:nvSpPr>
        <p:spPr>
          <a:xfrm>
            <a:off x="297784" y="4853103"/>
            <a:ext cx="8316829" cy="593195"/>
          </a:xfrm>
          <a:prstGeom prst="rect">
            <a:avLst/>
          </a:prstGeom>
        </p:spPr>
        <p:txBody>
          <a:bodyPr anchor="t"/>
          <a:lstStyle>
            <a:lvl1pPr marL="0" indent="0">
              <a:lnSpc>
                <a:spcPts val="4500"/>
              </a:lnSpc>
              <a:spcBef>
                <a:spcPts val="0"/>
              </a:spcBef>
              <a:buNone/>
              <a:defRPr sz="4800" cap="all" spc="120" baseline="0">
                <a:solidFill>
                  <a:schemeClr val="tx1"/>
                </a:solidFill>
                <a:latin typeface="+mj-lt"/>
                <a:ea typeface="Myriad Pro" charset="0"/>
                <a:cs typeface="Myriad Pro" charset="0"/>
              </a:defRPr>
            </a:lvl1pPr>
          </a:lstStyle>
          <a:p>
            <a:pPr lvl="0"/>
            <a:r>
              <a:rPr lang="en-US" dirty="0"/>
              <a:t>CLICK TO EDIT MASTER</a:t>
            </a:r>
          </a:p>
        </p:txBody>
      </p:sp>
      <p:sp>
        <p:nvSpPr>
          <p:cNvPr id="5" name="Text Placeholder 4"/>
          <p:cNvSpPr>
            <a:spLocks noGrp="1"/>
          </p:cNvSpPr>
          <p:nvPr>
            <p:ph type="body" sz="quarter" idx="11" hasCustomPrompt="1"/>
          </p:nvPr>
        </p:nvSpPr>
        <p:spPr>
          <a:xfrm>
            <a:off x="361232" y="6228432"/>
            <a:ext cx="7161933" cy="609600"/>
          </a:xfrm>
          <a:prstGeom prst="rect">
            <a:avLst/>
          </a:prstGeom>
        </p:spPr>
        <p:txBody>
          <a:bodyPr/>
          <a:lstStyle>
            <a:lvl1pPr marL="0" indent="0">
              <a:buNone/>
              <a:defRPr sz="1600" kern="800" spc="120" baseline="0">
                <a:solidFill>
                  <a:schemeClr val="tx1"/>
                </a:solidFill>
                <a:latin typeface="+mn-lt"/>
                <a:ea typeface="Myriad Pro" charset="0"/>
                <a:cs typeface="Myriad Pro" charset="0"/>
              </a:defRPr>
            </a:lvl1pPr>
          </a:lstStyle>
          <a:p>
            <a:pPr lvl="0"/>
            <a:r>
              <a:rPr lang="en-US" dirty="0"/>
              <a:t>Subtitle Here</a:t>
            </a:r>
          </a:p>
        </p:txBody>
      </p:sp>
      <p:pic>
        <p:nvPicPr>
          <p:cNvPr id="8" name="Picture 7">
            <a:extLst>
              <a:ext uri="{FF2B5EF4-FFF2-40B4-BE49-F238E27FC236}">
                <a16:creationId xmlns:a16="http://schemas.microsoft.com/office/drawing/2014/main" id="{B1F8350F-DDBC-4638-B179-32440D07068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321" r="37914" b="3787"/>
          <a:stretch/>
        </p:blipFill>
        <p:spPr bwMode="gray">
          <a:xfrm>
            <a:off x="357034" y="1100512"/>
            <a:ext cx="3639271" cy="3434858"/>
          </a:xfrm>
          <a:prstGeom prst="rect">
            <a:avLst/>
          </a:prstGeom>
        </p:spPr>
      </p:pic>
      <p:pic>
        <p:nvPicPr>
          <p:cNvPr id="10" name="Picture 9">
            <a:extLst>
              <a:ext uri="{FF2B5EF4-FFF2-40B4-BE49-F238E27FC236}">
                <a16:creationId xmlns:a16="http://schemas.microsoft.com/office/drawing/2014/main" id="{DCFBD77F-6164-4DA5-B3EF-43BF8CDBC2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2086" t="8321" r="216" b="3787"/>
          <a:stretch/>
        </p:blipFill>
        <p:spPr bwMode="gray">
          <a:xfrm>
            <a:off x="4112702" y="1100512"/>
            <a:ext cx="2209800" cy="3434858"/>
          </a:xfrm>
          <a:prstGeom prst="rect">
            <a:avLst/>
          </a:prstGeom>
        </p:spPr>
      </p:pic>
    </p:spTree>
    <p:extLst>
      <p:ext uri="{BB962C8B-B14F-4D97-AF65-F5344CB8AC3E}">
        <p14:creationId xmlns:p14="http://schemas.microsoft.com/office/powerpoint/2010/main" val="2085999377"/>
      </p:ext>
    </p:extLst>
  </p:cSld>
  <p:clrMapOvr>
    <a:masterClrMapping/>
  </p:clrMapOvr>
  <p:extLst>
    <p:ext uri="{DCECCB84-F9BA-43D5-87BE-67443E8EF086}">
      <p15:sldGuideLst xmlns:p15="http://schemas.microsoft.com/office/powerpoint/2012/main">
        <p15:guide id="1" pos="216" userDrawn="1">
          <p15:clr>
            <a:srgbClr val="FBAE40"/>
          </p15:clr>
        </p15:guide>
        <p15:guide id="2" pos="556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EW 2018_FEG Divider">
    <p:bg bwMode="gray">
      <p:bgRef idx="1001">
        <a:schemeClr val="bg1"/>
      </p:bgRef>
    </p:bg>
    <p:spTree>
      <p:nvGrpSpPr>
        <p:cNvPr id="1" name=""/>
        <p:cNvGrpSpPr/>
        <p:nvPr/>
      </p:nvGrpSpPr>
      <p:grpSpPr>
        <a:xfrm>
          <a:off x="0" y="0"/>
          <a:ext cx="0" cy="0"/>
          <a:chOff x="0" y="0"/>
          <a:chExt cx="0" cy="0"/>
        </a:xfrm>
      </p:grpSpPr>
      <p:sp>
        <p:nvSpPr>
          <p:cNvPr id="5" name="Rectangle 4"/>
          <p:cNvSpPr/>
          <p:nvPr userDrawn="1"/>
        </p:nvSpPr>
        <p:spPr bwMode="gray">
          <a:xfrm>
            <a:off x="2614707" y="1063957"/>
            <a:ext cx="6529294" cy="276606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0"/>
          </p:nvPr>
        </p:nvSpPr>
        <p:spPr bwMode="gray">
          <a:xfrm>
            <a:off x="2896414" y="1357775"/>
            <a:ext cx="5855701" cy="480131"/>
          </a:xfrm>
          <a:prstGeom prst="rect">
            <a:avLst/>
          </a:prstGeom>
        </p:spPr>
        <p:txBody>
          <a:bodyPr wrap="square">
            <a:spAutoFit/>
          </a:bodyPr>
          <a:lstStyle>
            <a:lvl1pPr marL="0" indent="0">
              <a:lnSpc>
                <a:spcPct val="90000"/>
              </a:lnSpc>
              <a:spcBef>
                <a:spcPts val="600"/>
              </a:spcBef>
              <a:buNone/>
              <a:defRPr lang="en-US" sz="2800" b="0" i="0" cap="all" spc="0"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marL="0" lvl="0" defTabSz="914377" latinLnBrk="0">
              <a:spcBef>
                <a:spcPct val="0"/>
              </a:spcBef>
            </a:pPr>
            <a:r>
              <a:rPr lang="en-US" dirty="0"/>
              <a:t>Click to edit Master text styles</a:t>
            </a:r>
          </a:p>
        </p:txBody>
      </p:sp>
      <p:sp>
        <p:nvSpPr>
          <p:cNvPr id="7" name="Rectangle 6">
            <a:extLst>
              <a:ext uri="{FF2B5EF4-FFF2-40B4-BE49-F238E27FC236}">
                <a16:creationId xmlns:a16="http://schemas.microsoft.com/office/drawing/2014/main" id="{124E7AD3-F032-4FA6-B4DE-A6B935B8A368}"/>
              </a:ext>
            </a:extLst>
          </p:cNvPr>
          <p:cNvSpPr/>
          <p:nvPr userDrawn="1"/>
        </p:nvSpPr>
        <p:spPr bwMode="gray">
          <a:xfrm>
            <a:off x="1" y="1063957"/>
            <a:ext cx="2473853" cy="2766060"/>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44927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EW 2018_FEG Full Text Box">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424489" y="6628765"/>
            <a:ext cx="3498850"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5" name="TextBox 12"/>
          <p:cNvSpPr txBox="1">
            <a:spLocks noChangeArrowheads="1"/>
          </p:cNvSpPr>
          <p:nvPr userDrawn="1"/>
        </p:nvSpPr>
        <p:spPr bwMode="auto">
          <a:xfrm>
            <a:off x="3382964" y="6628765"/>
            <a:ext cx="2382837"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6" name="TextBox 12"/>
          <p:cNvSpPr txBox="1">
            <a:spLocks noChangeArrowheads="1"/>
          </p:cNvSpPr>
          <p:nvPr userDrawn="1"/>
        </p:nvSpPr>
        <p:spPr bwMode="auto">
          <a:xfrm>
            <a:off x="228600" y="6628765"/>
            <a:ext cx="2382838"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©2020 Fund Evaluation Group, LLC </a:t>
            </a:r>
          </a:p>
        </p:txBody>
      </p:sp>
      <p:sp>
        <p:nvSpPr>
          <p:cNvPr id="8" name="Rectangle 7"/>
          <p:cNvSpPr>
            <a:spLocks noChangeArrowheads="1"/>
          </p:cNvSpPr>
          <p:nvPr userDrawn="1"/>
        </p:nvSpPr>
        <p:spPr bwMode="auto">
          <a:xfrm>
            <a:off x="2"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800" dirty="0">
              <a:solidFill>
                <a:srgbClr val="FFFFFF"/>
              </a:solidFill>
              <a:latin typeface="Calibri" panose="020F0502020204030204" pitchFamily="34" charset="0"/>
            </a:endParaRPr>
          </a:p>
        </p:txBody>
      </p:sp>
      <p:sp>
        <p:nvSpPr>
          <p:cNvPr id="10" name="Content Placeholder 2"/>
          <p:cNvSpPr>
            <a:spLocks noGrp="1"/>
          </p:cNvSpPr>
          <p:nvPr>
            <p:ph idx="1"/>
          </p:nvPr>
        </p:nvSpPr>
        <p:spPr>
          <a:xfrm>
            <a:off x="238124" y="694264"/>
            <a:ext cx="8677275" cy="5715000"/>
          </a:xfrm>
          <a:prstGeom prst="rect">
            <a:avLst/>
          </a:prstGeom>
        </p:spPr>
        <p:txBody>
          <a:bodyPr>
            <a:normAutofit/>
          </a:bodyPr>
          <a:lstStyle>
            <a:lvl1pPr marL="228594" indent="-228594" algn="just">
              <a:lnSpc>
                <a:spcPct val="100000"/>
              </a:lnSpc>
              <a:spcBef>
                <a:spcPts val="600"/>
              </a:spcBef>
              <a:buClr>
                <a:schemeClr val="accent1"/>
              </a:buClr>
              <a:defRPr sz="1800">
                <a:solidFill>
                  <a:schemeClr val="tx1"/>
                </a:solidFill>
                <a:latin typeface="+mn-lt"/>
              </a:defRPr>
            </a:lvl1pPr>
            <a:lvl2pPr marL="457189" indent="-228594"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783" indent="-228594"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9" name="Title 1"/>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C09A5B32-2867-4072-8AFF-4C7BB5B3EDB5}"/>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6BA9F4-BF46-453D-8B11-F9406A7BB2F6}"/>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7879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EW 2018_FEG Quarter Text Box">
    <p:spTree>
      <p:nvGrpSpPr>
        <p:cNvPr id="1" name=""/>
        <p:cNvGrpSpPr/>
        <p:nvPr/>
      </p:nvGrpSpPr>
      <p:grpSpPr>
        <a:xfrm>
          <a:off x="0" y="0"/>
          <a:ext cx="0" cy="0"/>
          <a:chOff x="0" y="0"/>
          <a:chExt cx="0" cy="0"/>
        </a:xfrm>
      </p:grpSpPr>
      <p:sp>
        <p:nvSpPr>
          <p:cNvPr id="10" name="Content Placeholder 2"/>
          <p:cNvSpPr>
            <a:spLocks noGrp="1"/>
          </p:cNvSpPr>
          <p:nvPr>
            <p:ph idx="1"/>
          </p:nvPr>
        </p:nvSpPr>
        <p:spPr>
          <a:xfrm>
            <a:off x="238124" y="694263"/>
            <a:ext cx="3840480" cy="2926080"/>
          </a:xfrm>
          <a:prstGeom prst="rect">
            <a:avLst/>
          </a:prstGeom>
        </p:spPr>
        <p:txBody>
          <a:bodyPr>
            <a:normAutofit/>
          </a:bodyPr>
          <a:lstStyle>
            <a:lvl1pPr marL="228594" indent="-228594" algn="just">
              <a:lnSpc>
                <a:spcPct val="100000"/>
              </a:lnSpc>
              <a:spcBef>
                <a:spcPts val="600"/>
              </a:spcBef>
              <a:buClr>
                <a:schemeClr val="accent1"/>
              </a:buClr>
              <a:defRPr sz="1800">
                <a:solidFill>
                  <a:schemeClr val="tx1"/>
                </a:solidFill>
                <a:latin typeface="+mn-lt"/>
              </a:defRPr>
            </a:lvl1pPr>
            <a:lvl2pPr marL="457189" indent="-228594"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783" indent="-228594"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5EAB6F56-8E1B-4F37-B760-AACFF190F415}"/>
              </a:ext>
            </a:extLst>
          </p:cNvPr>
          <p:cNvSpPr txBox="1">
            <a:spLocks noChangeArrowheads="1"/>
          </p:cNvSpPr>
          <p:nvPr userDrawn="1"/>
        </p:nvSpPr>
        <p:spPr bwMode="auto">
          <a:xfrm>
            <a:off x="5424489" y="6628765"/>
            <a:ext cx="3498850"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2" name="TextBox 12">
            <a:extLst>
              <a:ext uri="{FF2B5EF4-FFF2-40B4-BE49-F238E27FC236}">
                <a16:creationId xmlns:a16="http://schemas.microsoft.com/office/drawing/2014/main" id="{48F2F5B3-118C-4BA2-A959-DE9538BC7B7D}"/>
              </a:ext>
            </a:extLst>
          </p:cNvPr>
          <p:cNvSpPr txBox="1">
            <a:spLocks noChangeArrowheads="1"/>
          </p:cNvSpPr>
          <p:nvPr userDrawn="1"/>
        </p:nvSpPr>
        <p:spPr bwMode="auto">
          <a:xfrm>
            <a:off x="3382964" y="6628765"/>
            <a:ext cx="2382837"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13" name="TextBox 12">
            <a:extLst>
              <a:ext uri="{FF2B5EF4-FFF2-40B4-BE49-F238E27FC236}">
                <a16:creationId xmlns:a16="http://schemas.microsoft.com/office/drawing/2014/main" id="{8C46D692-6CF9-4B81-AFDF-A2C44A3C41D2}"/>
              </a:ext>
            </a:extLst>
          </p:cNvPr>
          <p:cNvSpPr txBox="1">
            <a:spLocks noChangeArrowheads="1"/>
          </p:cNvSpPr>
          <p:nvPr userDrawn="1"/>
        </p:nvSpPr>
        <p:spPr bwMode="auto">
          <a:xfrm>
            <a:off x="228600" y="6628765"/>
            <a:ext cx="2382838"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4" name="Straight Connector 13">
            <a:extLst>
              <a:ext uri="{FF2B5EF4-FFF2-40B4-BE49-F238E27FC236}">
                <a16:creationId xmlns:a16="http://schemas.microsoft.com/office/drawing/2014/main" id="{4D5A8D6E-BDE4-4E9F-8C55-006B16952921}"/>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8E3FE11-C952-4240-A878-195AD9D9C6B2}"/>
              </a:ext>
            </a:extLst>
          </p:cNvPr>
          <p:cNvSpPr>
            <a:spLocks noChangeArrowheads="1"/>
          </p:cNvSpPr>
          <p:nvPr userDrawn="1"/>
        </p:nvSpPr>
        <p:spPr bwMode="auto">
          <a:xfrm>
            <a:off x="2"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800" dirty="0">
              <a:solidFill>
                <a:srgbClr val="FFFFFF"/>
              </a:solidFill>
              <a:latin typeface="Calibri" panose="020F0502020204030204" pitchFamily="34" charset="0"/>
            </a:endParaRPr>
          </a:p>
        </p:txBody>
      </p:sp>
      <p:sp>
        <p:nvSpPr>
          <p:cNvPr id="20" name="Title 1">
            <a:extLst>
              <a:ext uri="{FF2B5EF4-FFF2-40B4-BE49-F238E27FC236}">
                <a16:creationId xmlns:a16="http://schemas.microsoft.com/office/drawing/2014/main" id="{F4978217-D10A-4AA0-B510-7C4E94D012BD}"/>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21" name="Straight Connector 20">
            <a:extLst>
              <a:ext uri="{FF2B5EF4-FFF2-40B4-BE49-F238E27FC236}">
                <a16:creationId xmlns:a16="http://schemas.microsoft.com/office/drawing/2014/main" id="{00E14632-F63B-459B-8E09-9D868EFA1DA8}"/>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626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EW 2018_FEG Half Text Box">
    <p:spTree>
      <p:nvGrpSpPr>
        <p:cNvPr id="1" name=""/>
        <p:cNvGrpSpPr/>
        <p:nvPr/>
      </p:nvGrpSpPr>
      <p:grpSpPr>
        <a:xfrm>
          <a:off x="0" y="0"/>
          <a:ext cx="0" cy="0"/>
          <a:chOff x="0" y="0"/>
          <a:chExt cx="0" cy="0"/>
        </a:xfrm>
      </p:grpSpPr>
      <p:sp>
        <p:nvSpPr>
          <p:cNvPr id="10" name="Content Placeholder 2"/>
          <p:cNvSpPr>
            <a:spLocks noGrp="1"/>
          </p:cNvSpPr>
          <p:nvPr>
            <p:ph idx="1"/>
          </p:nvPr>
        </p:nvSpPr>
        <p:spPr>
          <a:xfrm>
            <a:off x="238125" y="694264"/>
            <a:ext cx="3840480" cy="5715000"/>
          </a:xfrm>
          <a:prstGeom prst="rect">
            <a:avLst/>
          </a:prstGeom>
        </p:spPr>
        <p:txBody>
          <a:bodyPr>
            <a:normAutofit/>
          </a:bodyPr>
          <a:lstStyle>
            <a:lvl1pPr marL="228594" indent="-228594" algn="just">
              <a:lnSpc>
                <a:spcPct val="100000"/>
              </a:lnSpc>
              <a:spcBef>
                <a:spcPts val="600"/>
              </a:spcBef>
              <a:buClr>
                <a:schemeClr val="accent1"/>
              </a:buClr>
              <a:defRPr sz="1800">
                <a:solidFill>
                  <a:schemeClr val="tx1"/>
                </a:solidFill>
                <a:latin typeface="+mn-lt"/>
              </a:defRPr>
            </a:lvl1pPr>
            <a:lvl2pPr marL="457189" indent="-228594"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783" indent="-228594"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C6794FF0-FC87-4ABB-9285-C7C03CE93F79}"/>
              </a:ext>
            </a:extLst>
          </p:cNvPr>
          <p:cNvSpPr txBox="1">
            <a:spLocks noChangeArrowheads="1"/>
          </p:cNvSpPr>
          <p:nvPr userDrawn="1"/>
        </p:nvSpPr>
        <p:spPr bwMode="auto">
          <a:xfrm>
            <a:off x="5424489" y="6628765"/>
            <a:ext cx="3498850"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3" name="TextBox 12">
            <a:extLst>
              <a:ext uri="{FF2B5EF4-FFF2-40B4-BE49-F238E27FC236}">
                <a16:creationId xmlns:a16="http://schemas.microsoft.com/office/drawing/2014/main" id="{66437000-2B5E-45CE-8072-98A63710776F}"/>
              </a:ext>
            </a:extLst>
          </p:cNvPr>
          <p:cNvSpPr txBox="1">
            <a:spLocks noChangeArrowheads="1"/>
          </p:cNvSpPr>
          <p:nvPr userDrawn="1"/>
        </p:nvSpPr>
        <p:spPr bwMode="auto">
          <a:xfrm>
            <a:off x="228600" y="6628765"/>
            <a:ext cx="2382838"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4" name="Straight Connector 13">
            <a:extLst>
              <a:ext uri="{FF2B5EF4-FFF2-40B4-BE49-F238E27FC236}">
                <a16:creationId xmlns:a16="http://schemas.microsoft.com/office/drawing/2014/main" id="{8B3C84CC-297F-43C7-A83F-52A00638D405}"/>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FCAC222-2412-448D-9270-ABB2133AD5F3}"/>
              </a:ext>
            </a:extLst>
          </p:cNvPr>
          <p:cNvSpPr>
            <a:spLocks noChangeArrowheads="1"/>
          </p:cNvSpPr>
          <p:nvPr userDrawn="1"/>
        </p:nvSpPr>
        <p:spPr bwMode="auto">
          <a:xfrm>
            <a:off x="2"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800" dirty="0">
              <a:solidFill>
                <a:srgbClr val="FFFFFF"/>
              </a:solidFill>
              <a:latin typeface="Calibri" panose="020F0502020204030204" pitchFamily="34" charset="0"/>
            </a:endParaRPr>
          </a:p>
        </p:txBody>
      </p:sp>
      <p:sp>
        <p:nvSpPr>
          <p:cNvPr id="16" name="Title 1">
            <a:extLst>
              <a:ext uri="{FF2B5EF4-FFF2-40B4-BE49-F238E27FC236}">
                <a16:creationId xmlns:a16="http://schemas.microsoft.com/office/drawing/2014/main" id="{13198E45-CA1A-4126-86A3-79B15A70C5C9}"/>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C5CBE5E5-6164-4670-A0DE-FC7F6494ADAD}"/>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5026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EW 2018_FEG No Text Box">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93A996A-A448-4B66-BF0B-B4381FD2AA17}"/>
              </a:ext>
            </a:extLst>
          </p:cNvPr>
          <p:cNvSpPr txBox="1">
            <a:spLocks noChangeArrowheads="1"/>
          </p:cNvSpPr>
          <p:nvPr userDrawn="1"/>
        </p:nvSpPr>
        <p:spPr bwMode="auto">
          <a:xfrm>
            <a:off x="5424489" y="6628765"/>
            <a:ext cx="3498850"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2" name="TextBox 12">
            <a:extLst>
              <a:ext uri="{FF2B5EF4-FFF2-40B4-BE49-F238E27FC236}">
                <a16:creationId xmlns:a16="http://schemas.microsoft.com/office/drawing/2014/main" id="{B80F12C5-BE14-4C36-BEE1-B12A534CD4BF}"/>
              </a:ext>
            </a:extLst>
          </p:cNvPr>
          <p:cNvSpPr txBox="1">
            <a:spLocks noChangeArrowheads="1"/>
          </p:cNvSpPr>
          <p:nvPr userDrawn="1"/>
        </p:nvSpPr>
        <p:spPr bwMode="auto">
          <a:xfrm>
            <a:off x="228600" y="6628765"/>
            <a:ext cx="2382838"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3" name="Straight Connector 12">
            <a:extLst>
              <a:ext uri="{FF2B5EF4-FFF2-40B4-BE49-F238E27FC236}">
                <a16:creationId xmlns:a16="http://schemas.microsoft.com/office/drawing/2014/main" id="{144FE713-95F5-4F64-9485-96E19C6811F2}"/>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B272B70-C9E3-4577-ABB1-72ED3CF8E9DE}"/>
              </a:ext>
            </a:extLst>
          </p:cNvPr>
          <p:cNvSpPr>
            <a:spLocks noChangeArrowheads="1"/>
          </p:cNvSpPr>
          <p:nvPr userDrawn="1"/>
        </p:nvSpPr>
        <p:spPr bwMode="auto">
          <a:xfrm>
            <a:off x="2"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800" dirty="0">
              <a:solidFill>
                <a:srgbClr val="FFFFFF"/>
              </a:solidFill>
              <a:latin typeface="Calibri" panose="020F0502020204030204" pitchFamily="34" charset="0"/>
            </a:endParaRPr>
          </a:p>
        </p:txBody>
      </p:sp>
      <p:sp>
        <p:nvSpPr>
          <p:cNvPr id="15" name="Title 1">
            <a:extLst>
              <a:ext uri="{FF2B5EF4-FFF2-40B4-BE49-F238E27FC236}">
                <a16:creationId xmlns:a16="http://schemas.microsoft.com/office/drawing/2014/main" id="{7EBB364D-A9CA-449C-863B-DAC4EAFC911A}"/>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E6C6CB7-93CC-40C0-A0A2-87ADAD0C635B}"/>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717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NEW 2018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147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23 Inside">
    <p:spTree>
      <p:nvGrpSpPr>
        <p:cNvPr id="1" name=""/>
        <p:cNvGrpSpPr/>
        <p:nvPr/>
      </p:nvGrpSpPr>
      <p:grpSpPr>
        <a:xfrm>
          <a:off x="0" y="0"/>
          <a:ext cx="0" cy="0"/>
          <a:chOff x="0" y="0"/>
          <a:chExt cx="0" cy="0"/>
        </a:xfrm>
      </p:grpSpPr>
      <p:sp>
        <p:nvSpPr>
          <p:cNvPr id="10" name="TextBox 9"/>
          <p:cNvSpPr txBox="1">
            <a:spLocks noChangeArrowheads="1"/>
          </p:cNvSpPr>
          <p:nvPr userDrawn="1"/>
        </p:nvSpPr>
        <p:spPr bwMode="gray">
          <a:xfrm>
            <a:off x="4572000" y="6583139"/>
            <a:ext cx="4204318" cy="230832"/>
          </a:xfrm>
          <a:prstGeom prst="rect">
            <a:avLst/>
          </a:prstGeom>
          <a:noFill/>
          <a:ln w="9525">
            <a:noFill/>
            <a:miter lim="800000"/>
            <a:headEnd/>
            <a:tailEnd/>
          </a:ln>
        </p:spPr>
        <p:txBody>
          <a:bodyPr wrap="square">
            <a:noAutofit/>
          </a:bodyPr>
          <a:lstStyle/>
          <a:p>
            <a:pPr marL="0" marR="0" lvl="0" indent="0" algn="r" defTabSz="34288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lumMod val="50000"/>
                  </a:schemeClr>
                </a:solidFill>
                <a:effectLst/>
                <a:uLnTx/>
                <a:uFillTx/>
                <a:latin typeface="+mn-lt"/>
                <a:ea typeface="+mn-ea"/>
                <a:cs typeface="+mn-cs"/>
              </a:rPr>
              <a:t>Confidential – Not for Redistribution.</a:t>
            </a:r>
          </a:p>
        </p:txBody>
      </p:sp>
      <p:sp>
        <p:nvSpPr>
          <p:cNvPr id="12" name="TextBox 12"/>
          <p:cNvSpPr txBox="1">
            <a:spLocks noChangeArrowheads="1"/>
          </p:cNvSpPr>
          <p:nvPr userDrawn="1"/>
        </p:nvSpPr>
        <p:spPr bwMode="gray">
          <a:xfrm>
            <a:off x="365805" y="6583139"/>
            <a:ext cx="2382838" cy="230832"/>
          </a:xfrm>
          <a:prstGeom prst="rect">
            <a:avLst/>
          </a:prstGeom>
          <a:noFill/>
          <a:ln w="9525">
            <a:noFill/>
            <a:miter lim="800000"/>
            <a:headEnd/>
            <a:tailEnd/>
          </a:ln>
        </p:spPr>
        <p:txBody>
          <a:bodyPr>
            <a:noAutofit/>
          </a:bodyPr>
          <a:lstStyle/>
          <a:p>
            <a:pPr>
              <a:spcAft>
                <a:spcPts val="169"/>
              </a:spcAft>
              <a:defRPr/>
            </a:pPr>
            <a:r>
              <a:rPr lang="en-US" sz="900" dirty="0">
                <a:solidFill>
                  <a:schemeClr val="bg1">
                    <a:lumMod val="50000"/>
                  </a:schemeClr>
                </a:solidFill>
                <a:latin typeface="+mn-lt"/>
              </a:rPr>
              <a:t>©2024 Fund Evaluation Group, LLC </a:t>
            </a:r>
          </a:p>
        </p:txBody>
      </p:sp>
      <p:sp>
        <p:nvSpPr>
          <p:cNvPr id="3" name="Content Placeholder 2"/>
          <p:cNvSpPr>
            <a:spLocks noGrp="1"/>
          </p:cNvSpPr>
          <p:nvPr>
            <p:ph idx="1"/>
          </p:nvPr>
        </p:nvSpPr>
        <p:spPr>
          <a:xfrm>
            <a:off x="457200" y="762001"/>
            <a:ext cx="8058150" cy="5414963"/>
          </a:xfrm>
          <a:prstGeom prst="rect">
            <a:avLst/>
          </a:prstGeom>
        </p:spPr>
        <p:txBody>
          <a:bodyPr vert="horz" lIns="91440" tIns="45720" rIns="91440" bIns="45720" rtlCol="0">
            <a:noAutofit/>
          </a:bodyPr>
          <a:lstStyle>
            <a:lvl1pPr marL="171442" indent="-171442" algn="l" defTabSz="685766" rtl="0" eaLnBrk="1" latinLnBrk="0" hangingPunct="1">
              <a:lnSpc>
                <a:spcPct val="90000"/>
              </a:lnSpc>
              <a:spcBef>
                <a:spcPts val="751"/>
              </a:spcBef>
              <a:buClr>
                <a:srgbClr val="00B0F0"/>
              </a:buClr>
              <a:buFont typeface="Arial" panose="020B0604020202020204" pitchFamily="34" charset="0"/>
              <a:buChar char="•"/>
              <a:defRPr sz="14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Clr>
                <a:srgbClr val="00B0F0"/>
              </a:buClr>
              <a:buFont typeface="Arial" panose="020B0604020202020204" pitchFamily="34" charset="0"/>
              <a:buChar char="•"/>
              <a:defRPr sz="14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Clr>
                <a:srgbClr val="00B0F0"/>
              </a:buClr>
              <a:buFont typeface="Arial" panose="020B0604020202020204" pitchFamily="34" charset="0"/>
              <a:buChar char="•"/>
              <a:defRPr sz="11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Clr>
                <a:srgbClr val="00B0F0"/>
              </a:buClr>
              <a:buFont typeface="Arial" panose="020B0604020202020204" pitchFamily="34" charset="0"/>
              <a:buChar char="•"/>
              <a:defRPr sz="900"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Clr>
                <a:srgbClr val="00B0F0"/>
              </a:buClr>
              <a:buFont typeface="Arial" panose="020B0604020202020204" pitchFamily="34" charset="0"/>
              <a:buChar char="•"/>
              <a:defRPr sz="9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p:txBody>
      </p:sp>
      <p:cxnSp>
        <p:nvCxnSpPr>
          <p:cNvPr id="9" name="Straight Connector 8"/>
          <p:cNvCxnSpPr>
            <a:cxnSpLocks/>
          </p:cNvCxnSpPr>
          <p:nvPr userDrawn="1"/>
        </p:nvCxnSpPr>
        <p:spPr bwMode="gray">
          <a:xfrm>
            <a:off x="433756" y="541713"/>
            <a:ext cx="827649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5127C111-719F-4103-C770-19976399015D}"/>
              </a:ext>
            </a:extLst>
          </p:cNvPr>
          <p:cNvSpPr/>
          <p:nvPr userDrawn="1"/>
        </p:nvSpPr>
        <p:spPr>
          <a:xfrm>
            <a:off x="8589822" y="211803"/>
            <a:ext cx="554182" cy="25492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latin typeface="Montserrat" panose="00000500000000000000" pitchFamily="2" charset="0"/>
            </a:endParaRPr>
          </a:p>
        </p:txBody>
      </p:sp>
      <p:sp>
        <p:nvSpPr>
          <p:cNvPr id="6" name="Title 1">
            <a:extLst>
              <a:ext uri="{FF2B5EF4-FFF2-40B4-BE49-F238E27FC236}">
                <a16:creationId xmlns:a16="http://schemas.microsoft.com/office/drawing/2014/main" id="{5C05D6FF-AAFC-33B0-A481-F0D266406A50}"/>
              </a:ext>
            </a:extLst>
          </p:cNvPr>
          <p:cNvSpPr>
            <a:spLocks noGrp="1"/>
          </p:cNvSpPr>
          <p:nvPr>
            <p:ph type="title" hasCustomPrompt="1"/>
          </p:nvPr>
        </p:nvSpPr>
        <p:spPr>
          <a:xfrm>
            <a:off x="457200" y="175089"/>
            <a:ext cx="8058150" cy="366633"/>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1800" b="1" kern="1200">
                <a:solidFill>
                  <a:schemeClr val="tx1"/>
                </a:solidFill>
                <a:latin typeface="Calibri Light" panose="020F0302020204030204" pitchFamily="34" charset="0"/>
                <a:ea typeface="+mj-ea"/>
                <a:cs typeface="Calibri Light" panose="020F0302020204030204" pitchFamily="34" charset="0"/>
              </a:defRPr>
            </a:lvl1pPr>
          </a:lstStyle>
          <a:p>
            <a:r>
              <a:rPr lang="en-US" dirty="0"/>
              <a:t>CLICK TO EDIT MASTER TITLE STYLE</a:t>
            </a:r>
          </a:p>
        </p:txBody>
      </p:sp>
      <p:sp>
        <p:nvSpPr>
          <p:cNvPr id="2" name="TextBox 12">
            <a:extLst>
              <a:ext uri="{FF2B5EF4-FFF2-40B4-BE49-F238E27FC236}">
                <a16:creationId xmlns:a16="http://schemas.microsoft.com/office/drawing/2014/main" id="{C62BB459-AED3-5AFD-9CA2-8C00BBFF2E13}"/>
              </a:ext>
            </a:extLst>
          </p:cNvPr>
          <p:cNvSpPr txBox="1">
            <a:spLocks noChangeArrowheads="1"/>
          </p:cNvSpPr>
          <p:nvPr userDrawn="1"/>
        </p:nvSpPr>
        <p:spPr bwMode="gray">
          <a:xfrm>
            <a:off x="8497459" y="180072"/>
            <a:ext cx="738908" cy="307777"/>
          </a:xfrm>
          <a:prstGeom prst="rect">
            <a:avLst/>
          </a:prstGeom>
          <a:noFill/>
          <a:ln w="9525">
            <a:noFill/>
            <a:miter lim="800000"/>
            <a:headEnd/>
            <a:tailEnd/>
          </a:ln>
        </p:spPr>
        <p:txBody>
          <a:bodyPr wrap="square">
            <a:spAutoFit/>
          </a:bodyPr>
          <a:lstStyle/>
          <a:p>
            <a:pPr algn="ctr">
              <a:spcAft>
                <a:spcPts val="225"/>
              </a:spcAft>
              <a:defRPr/>
            </a:pPr>
            <a:fld id="{60C0BF5F-5113-4B3A-983D-2603609FCE3C}" type="slidenum">
              <a:rPr lang="en-US" sz="1400">
                <a:solidFill>
                  <a:schemeClr val="bg1"/>
                </a:solidFill>
              </a:rPr>
              <a:pPr algn="ctr">
                <a:spcAft>
                  <a:spcPts val="225"/>
                </a:spcAft>
                <a:defRPr/>
              </a:pPr>
              <a:t>‹#›</a:t>
            </a:fld>
            <a:endParaRPr lang="en-US" sz="1400" dirty="0">
              <a:solidFill>
                <a:schemeClr val="bg1"/>
              </a:solidFill>
            </a:endParaRPr>
          </a:p>
        </p:txBody>
      </p:sp>
    </p:spTree>
    <p:extLst>
      <p:ext uri="{BB962C8B-B14F-4D97-AF65-F5344CB8AC3E}">
        <p14:creationId xmlns:p14="http://schemas.microsoft.com/office/powerpoint/2010/main" val="181575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288" userDrawn="1">
          <p15:clr>
            <a:srgbClr val="FBAE40"/>
          </p15:clr>
        </p15:guide>
        <p15:guide id="2" pos="5472" userDrawn="1">
          <p15:clr>
            <a:srgbClr val="FBAE40"/>
          </p15:clr>
        </p15:guide>
        <p15:guide id="3" orient="horz" pos="480" userDrawn="1">
          <p15:clr>
            <a:srgbClr val="FBAE40"/>
          </p15:clr>
        </p15:guide>
        <p15:guide id="4" orient="horz" pos="4176" userDrawn="1">
          <p15:clr>
            <a:srgbClr val="FBAE40"/>
          </p15:clr>
        </p15:guide>
        <p15:guide id="5" pos="2880" userDrawn="1">
          <p15:clr>
            <a:srgbClr val="FBAE40"/>
          </p15:clr>
        </p15:guide>
        <p15:guide id="6" orient="horz" pos="33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EW 2018_Back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7E7097-6C05-4E7F-861D-8FFDD54ECBBC}"/>
              </a:ext>
            </a:extLst>
          </p:cNvPr>
          <p:cNvSpPr/>
          <p:nvPr userDrawn="1"/>
        </p:nvSpPr>
        <p:spPr bwMode="gray">
          <a:xfrm>
            <a:off x="3" y="4379165"/>
            <a:ext cx="9143999" cy="441403"/>
          </a:xfrm>
          <a:prstGeom prst="rect">
            <a:avLst/>
          </a:prstGeom>
        </p:spPr>
        <p:txBody>
          <a:bodyPr wrap="square">
            <a:spAutoFit/>
          </a:bodyPr>
          <a:lstStyle/>
          <a:p>
            <a:pPr algn="ctr">
              <a:defRPr/>
            </a:pPr>
            <a:r>
              <a:rPr lang="en-US" sz="1051" kern="0" spc="51" dirty="0">
                <a:solidFill>
                  <a:schemeClr val="tx1"/>
                </a:solidFill>
                <a:latin typeface="Calibri (Body)"/>
                <a:ea typeface="Myriad Pro Condensed" charset="0"/>
                <a:cs typeface="Calibri Light"/>
              </a:rPr>
              <a:t>Fund Evaluation Group, LLC | 201 East Fifth Street, Suite 1600 Cincinnati, OH 45202 | </a:t>
            </a:r>
            <a:r>
              <a:rPr lang="en-US" sz="1051" kern="0" cap="all" spc="51" dirty="0">
                <a:solidFill>
                  <a:schemeClr val="tx1"/>
                </a:solidFill>
                <a:latin typeface="Calibri (Body)"/>
                <a:ea typeface="Myriad Pro Condensed" charset="0"/>
                <a:cs typeface="Calibri Light"/>
              </a:rPr>
              <a:t>513.977.4400 | </a:t>
            </a:r>
            <a:r>
              <a:rPr lang="en-US" sz="1051" kern="0" spc="51" dirty="0">
                <a:solidFill>
                  <a:schemeClr val="tx1"/>
                </a:solidFill>
                <a:latin typeface="Calibri (Body)"/>
                <a:ea typeface="Myriad Pro Condensed" charset="0"/>
                <a:cs typeface="Calibri Light"/>
              </a:rPr>
              <a:t>information@feg.com | www.feg.com</a:t>
            </a:r>
          </a:p>
          <a:p>
            <a:pPr algn="ctr">
              <a:spcBef>
                <a:spcPts val="200"/>
              </a:spcBef>
              <a:defRPr/>
            </a:pPr>
            <a:r>
              <a:rPr lang="en-US" sz="1051" kern="0" spc="51" dirty="0">
                <a:solidFill>
                  <a:schemeClr val="tx1"/>
                </a:solidFill>
                <a:latin typeface="Calibri (Body)"/>
                <a:ea typeface="Myriad Pro Condensed" charset="0"/>
                <a:cs typeface="Calibri Light"/>
              </a:rPr>
              <a:t>Dallas </a:t>
            </a:r>
            <a:r>
              <a:rPr lang="en-US" sz="1051" spc="51" dirty="0">
                <a:solidFill>
                  <a:schemeClr val="tx1"/>
                </a:solidFill>
                <a:latin typeface="Calibri (Body)"/>
                <a:cs typeface="Calibri Light"/>
              </a:rPr>
              <a:t>│ </a:t>
            </a:r>
            <a:r>
              <a:rPr lang="en-US" sz="1051" kern="0" spc="51" dirty="0">
                <a:solidFill>
                  <a:schemeClr val="tx1"/>
                </a:solidFill>
                <a:latin typeface="Calibri (Body)"/>
                <a:ea typeface="Myriad Pro Condensed" charset="0"/>
                <a:cs typeface="Calibri Light"/>
              </a:rPr>
              <a:t>Indianapolis</a:t>
            </a:r>
          </a:p>
        </p:txBody>
      </p:sp>
      <p:pic>
        <p:nvPicPr>
          <p:cNvPr id="3" name="Picture 2">
            <a:extLst>
              <a:ext uri="{FF2B5EF4-FFF2-40B4-BE49-F238E27FC236}">
                <a16:creationId xmlns:a16="http://schemas.microsoft.com/office/drawing/2014/main" id="{56DE13F3-FB48-4806-BEA3-9618E8B51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37099" y="5367366"/>
            <a:ext cx="2269803" cy="737367"/>
          </a:xfrm>
          <a:prstGeom prst="rect">
            <a:avLst/>
          </a:prstGeom>
        </p:spPr>
      </p:pic>
      <p:grpSp>
        <p:nvGrpSpPr>
          <p:cNvPr id="4" name="Group 3">
            <a:extLst>
              <a:ext uri="{FF2B5EF4-FFF2-40B4-BE49-F238E27FC236}">
                <a16:creationId xmlns:a16="http://schemas.microsoft.com/office/drawing/2014/main" id="{B8D98D41-ADA5-482F-9BE4-A337ECCE63D5}"/>
              </a:ext>
            </a:extLst>
          </p:cNvPr>
          <p:cNvGrpSpPr/>
          <p:nvPr userDrawn="1"/>
        </p:nvGrpSpPr>
        <p:grpSpPr>
          <a:xfrm>
            <a:off x="1" y="1286729"/>
            <a:ext cx="9144000" cy="2766060"/>
            <a:chOff x="0" y="1141589"/>
            <a:chExt cx="9144000" cy="2766060"/>
          </a:xfrm>
        </p:grpSpPr>
        <p:pic>
          <p:nvPicPr>
            <p:cNvPr id="5" name="Picture 4">
              <a:extLst>
                <a:ext uri="{FF2B5EF4-FFF2-40B4-BE49-F238E27FC236}">
                  <a16:creationId xmlns:a16="http://schemas.microsoft.com/office/drawing/2014/main" id="{7D3C04F2-637D-423B-A7CF-57BDC48C5C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0999"/>
            <a:stretch/>
          </p:blipFill>
          <p:spPr>
            <a:xfrm>
              <a:off x="6698797" y="1141589"/>
              <a:ext cx="2445203" cy="2766060"/>
            </a:xfrm>
            <a:prstGeom prst="rect">
              <a:avLst/>
            </a:prstGeom>
          </p:spPr>
        </p:pic>
        <p:sp>
          <p:nvSpPr>
            <p:cNvPr id="6" name="Rectangle 5">
              <a:extLst>
                <a:ext uri="{FF2B5EF4-FFF2-40B4-BE49-F238E27FC236}">
                  <a16:creationId xmlns:a16="http://schemas.microsoft.com/office/drawing/2014/main" id="{7B819FBA-B5BB-43B3-81E0-6BC071FD717C}"/>
                </a:ext>
              </a:extLst>
            </p:cNvPr>
            <p:cNvSpPr/>
            <p:nvPr/>
          </p:nvSpPr>
          <p:spPr bwMode="gray">
            <a:xfrm>
              <a:off x="4135089" y="1141589"/>
              <a:ext cx="2464592" cy="1031851"/>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BCA669EC-A514-4E6F-B9BE-4041E05FC8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319" r="12762" b="-1"/>
            <a:stretch/>
          </p:blipFill>
          <p:spPr bwMode="gray">
            <a:xfrm>
              <a:off x="0" y="1141589"/>
              <a:ext cx="4035973" cy="2766060"/>
            </a:xfrm>
            <a:prstGeom prst="rect">
              <a:avLst/>
            </a:prstGeom>
          </p:spPr>
        </p:pic>
        <p:pic>
          <p:nvPicPr>
            <p:cNvPr id="8" name="Picture 7">
              <a:extLst>
                <a:ext uri="{FF2B5EF4-FFF2-40B4-BE49-F238E27FC236}">
                  <a16:creationId xmlns:a16="http://schemas.microsoft.com/office/drawing/2014/main" id="{70F7A6F2-95F6-4CC9-AE7A-5A77F8A282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479" t="25824" r="37426" b="38337"/>
            <a:stretch/>
          </p:blipFill>
          <p:spPr>
            <a:xfrm>
              <a:off x="4134679" y="2257514"/>
              <a:ext cx="2465412" cy="1650135"/>
            </a:xfrm>
            <a:prstGeom prst="rect">
              <a:avLst/>
            </a:prstGeom>
          </p:spPr>
        </p:pic>
      </p:grpSp>
    </p:spTree>
    <p:extLst>
      <p:ext uri="{BB962C8B-B14F-4D97-AF65-F5344CB8AC3E}">
        <p14:creationId xmlns:p14="http://schemas.microsoft.com/office/powerpoint/2010/main" val="34474733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_FEG Full Text Box">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5486400" y="6643688"/>
            <a:ext cx="3498850"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i="0" dirty="0">
                <a:solidFill>
                  <a:schemeClr val="tx1"/>
                </a:solidFill>
                <a:latin typeface="Calibri" pitchFamily="34" charset="0"/>
              </a:rPr>
              <a:t>Confidential</a:t>
            </a:r>
            <a:r>
              <a:rPr lang="en-US" sz="800" i="0" baseline="0" dirty="0">
                <a:solidFill>
                  <a:schemeClr val="tx1"/>
                </a:solidFill>
                <a:latin typeface="Calibri" pitchFamily="34" charset="0"/>
              </a:rPr>
              <a:t> – </a:t>
            </a:r>
            <a:r>
              <a:rPr lang="en-US" sz="800" i="0" dirty="0">
                <a:solidFill>
                  <a:schemeClr val="tx1"/>
                </a:solidFill>
                <a:latin typeface="Calibri" pitchFamily="34" charset="0"/>
              </a:rPr>
              <a:t>Not For Redistribution</a:t>
            </a:r>
          </a:p>
        </p:txBody>
      </p:sp>
      <p:sp>
        <p:nvSpPr>
          <p:cNvPr id="7" name="TextBox 12"/>
          <p:cNvSpPr txBox="1">
            <a:spLocks noChangeArrowheads="1"/>
          </p:cNvSpPr>
          <p:nvPr userDrawn="1"/>
        </p:nvSpPr>
        <p:spPr bwMode="auto">
          <a:xfrm>
            <a:off x="3382964" y="6640390"/>
            <a:ext cx="2382837"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319CB284-71F8-40CD-B0C7-8A5E18057FA5}" type="slidenum">
              <a:rPr lang="en-US" sz="800" i="0" smtClean="0">
                <a:solidFill>
                  <a:srgbClr val="595959"/>
                </a:solidFill>
                <a:latin typeface="Calibri" pitchFamily="34" charset="0"/>
              </a:rPr>
              <a:pPr algn="ctr" eaLnBrk="1" hangingPunct="1">
                <a:spcAft>
                  <a:spcPts val="300"/>
                </a:spcAft>
                <a:defRPr/>
              </a:pPr>
              <a:t>‹#›</a:t>
            </a:fld>
            <a:endParaRPr lang="en-US" sz="800" i="0" dirty="0">
              <a:solidFill>
                <a:srgbClr val="595959"/>
              </a:solidFill>
              <a:latin typeface="Calibri" pitchFamily="34" charset="0"/>
            </a:endParaRPr>
          </a:p>
        </p:txBody>
      </p:sp>
      <p:sp>
        <p:nvSpPr>
          <p:cNvPr id="8" name="TextBox 12"/>
          <p:cNvSpPr txBox="1">
            <a:spLocks noChangeArrowheads="1"/>
          </p:cNvSpPr>
          <p:nvPr userDrawn="1"/>
        </p:nvSpPr>
        <p:spPr bwMode="auto">
          <a:xfrm>
            <a:off x="228600" y="6643443"/>
            <a:ext cx="2382838"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rgbClr val="636463"/>
                </a:solidFill>
                <a:latin typeface="Calibri" pitchFamily="34" charset="0"/>
              </a:rPr>
              <a:t>©2019 Fund Evaluation Group, LLC </a:t>
            </a:r>
          </a:p>
        </p:txBody>
      </p:sp>
      <p:sp>
        <p:nvSpPr>
          <p:cNvPr id="10" name="Content Placeholder 2"/>
          <p:cNvSpPr>
            <a:spLocks noGrp="1"/>
          </p:cNvSpPr>
          <p:nvPr>
            <p:ph idx="1"/>
          </p:nvPr>
        </p:nvSpPr>
        <p:spPr>
          <a:xfrm>
            <a:off x="238124" y="694264"/>
            <a:ext cx="8677275" cy="5715000"/>
          </a:xfrm>
          <a:prstGeom prst="rect">
            <a:avLst/>
          </a:prstGeom>
        </p:spPr>
        <p:txBody>
          <a:bodyPr>
            <a:normAutofit/>
          </a:bodyPr>
          <a:lstStyle>
            <a:lvl1pPr marL="228594" indent="-228594" algn="just">
              <a:lnSpc>
                <a:spcPct val="100000"/>
              </a:lnSpc>
              <a:spcBef>
                <a:spcPts val="600"/>
              </a:spcBef>
              <a:buClr>
                <a:schemeClr val="accent1"/>
              </a:buClr>
              <a:defRPr sz="1200">
                <a:solidFill>
                  <a:schemeClr val="tx1"/>
                </a:solidFill>
                <a:latin typeface="+mn-lt"/>
              </a:defRPr>
            </a:lvl1pPr>
            <a:lvl2pPr marL="457189" indent="-228594" algn="just">
              <a:lnSpc>
                <a:spcPct val="100000"/>
              </a:lnSpc>
              <a:spcBef>
                <a:spcPts val="600"/>
              </a:spcBef>
              <a:buClr>
                <a:schemeClr val="accent1"/>
              </a:buClr>
              <a:buFont typeface="Wingdings" panose="05000000000000000000" pitchFamily="2" charset="2"/>
              <a:buChar char="§"/>
              <a:defRPr sz="1100">
                <a:solidFill>
                  <a:schemeClr val="tx1"/>
                </a:solidFill>
                <a:latin typeface="+mn-lt"/>
              </a:defRPr>
            </a:lvl2pPr>
            <a:lvl3pPr marL="685783" indent="-228594" algn="just">
              <a:lnSpc>
                <a:spcPct val="100000"/>
              </a:lnSpc>
              <a:spcBef>
                <a:spcPts val="600"/>
              </a:spcBef>
              <a:buClr>
                <a:schemeClr val="accent1"/>
              </a:buClr>
              <a:defRPr sz="1051">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cxnSp>
        <p:nvCxnSpPr>
          <p:cNvPr id="13" name="Straight Connector 12"/>
          <p:cNvCxnSpPr/>
          <p:nvPr userDrawn="1"/>
        </p:nvCxnSpPr>
        <p:spPr>
          <a:xfrm>
            <a:off x="0" y="6628400"/>
            <a:ext cx="9144000" cy="0"/>
          </a:xfrm>
          <a:prstGeom prst="line">
            <a:avLst/>
          </a:prstGeom>
          <a:ln w="19050">
            <a:solidFill>
              <a:srgbClr val="FBB16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0"/>
            <a:ext cx="9154510" cy="409904"/>
          </a:xfrm>
          <a:prstGeom prst="rect">
            <a:avLst/>
          </a:prstGeom>
          <a:solidFill>
            <a:srgbClr val="E6E7E8"/>
          </a:soli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17" name="Straight Connector 16"/>
          <p:cNvCxnSpPr/>
          <p:nvPr userDrawn="1"/>
        </p:nvCxnSpPr>
        <p:spPr>
          <a:xfrm>
            <a:off x="0" y="407587"/>
            <a:ext cx="9144000" cy="0"/>
          </a:xfrm>
          <a:prstGeom prst="line">
            <a:avLst/>
          </a:prstGeom>
          <a:noFill/>
          <a:ln w="12700" cap="flat" cmpd="sng" algn="ctr">
            <a:solidFill>
              <a:srgbClr val="FCAB4F"/>
            </a:solidFill>
            <a:prstDash val="solid"/>
          </a:ln>
          <a:effectLst/>
        </p:spPr>
      </p:cxnSp>
      <p:sp>
        <p:nvSpPr>
          <p:cNvPr id="19" name="Title 1"/>
          <p:cNvSpPr>
            <a:spLocks noGrp="1"/>
          </p:cNvSpPr>
          <p:nvPr>
            <p:ph type="title"/>
          </p:nvPr>
        </p:nvSpPr>
        <p:spPr>
          <a:xfrm>
            <a:off x="246590" y="-1"/>
            <a:ext cx="8686800" cy="407587"/>
          </a:xfrm>
          <a:prstGeom prst="rect">
            <a:avLst/>
          </a:prstGeom>
        </p:spPr>
        <p:txBody>
          <a:bodyPr>
            <a:noAutofit/>
          </a:bodyPr>
          <a:lstStyle>
            <a:lvl1pPr algn="l">
              <a:defRPr sz="2200" b="0" cap="all" spc="100" baseline="0">
                <a:solidFill>
                  <a:schemeClr val="tx1">
                    <a:lumMod val="75000"/>
                  </a:schemeClr>
                </a:solidFill>
                <a:latin typeface="+mj-lt"/>
              </a:defRPr>
            </a:lvl1pPr>
          </a:lstStyle>
          <a:p>
            <a:r>
              <a:rPr lang="en-US" dirty="0"/>
              <a:t>Click to edit Master title style</a:t>
            </a:r>
          </a:p>
        </p:txBody>
      </p:sp>
    </p:spTree>
    <p:extLst>
      <p:ext uri="{BB962C8B-B14F-4D97-AF65-F5344CB8AC3E}">
        <p14:creationId xmlns:p14="http://schemas.microsoft.com/office/powerpoint/2010/main" val="37831793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44" userDrawn="1">
          <p15:clr>
            <a:srgbClr val="FBAE40"/>
          </p15:clr>
        </p15:guide>
        <p15:guide id="4" orient="horz" pos="4032" userDrawn="1">
          <p15:clr>
            <a:srgbClr val="FBAE40"/>
          </p15:clr>
        </p15:guide>
        <p15:guide id="5" pos="5616" userDrawn="1">
          <p15:clr>
            <a:srgbClr val="FBAE40"/>
          </p15:clr>
        </p15:guide>
        <p15:guide id="6" orient="horz" pos="432" userDrawn="1">
          <p15:clr>
            <a:srgbClr val="FBAE40"/>
          </p15:clr>
        </p15:guide>
        <p15:guide id="7" orient="horz" pos="4176"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9"/>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90115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4" name="Picture 13" descr="O_Cable Bridge.jpg                                             02B798F3Macintosh HD                   7C26301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 name="TextBox 9"/>
          <p:cNvSpPr txBox="1">
            <a:spLocks noChangeArrowheads="1"/>
          </p:cNvSpPr>
          <p:nvPr userDrawn="1"/>
        </p:nvSpPr>
        <p:spPr bwMode="auto">
          <a:xfrm>
            <a:off x="5611908" y="6643688"/>
            <a:ext cx="3498850" cy="215444"/>
          </a:xfrm>
          <a:prstGeom prst="rect">
            <a:avLst/>
          </a:prstGeom>
          <a:noFill/>
          <a:ln w="9525">
            <a:noFill/>
            <a:miter lim="800000"/>
            <a:headEnd/>
            <a:tailEnd/>
          </a:ln>
        </p:spPr>
        <p:txBody>
          <a:bodyPr>
            <a:spAutoFit/>
          </a:bodyPr>
          <a:lstStyle/>
          <a:p>
            <a:pPr algn="r" fontAlgn="auto">
              <a:spcBef>
                <a:spcPts val="0"/>
              </a:spcBef>
              <a:spcAft>
                <a:spcPts val="300"/>
              </a:spcAft>
              <a:defRPr/>
            </a:pPr>
            <a:r>
              <a:rPr lang="en-US" sz="800" dirty="0">
                <a:solidFill>
                  <a:srgbClr val="636463"/>
                </a:solidFill>
                <a:latin typeface="Calibri" pitchFamily="34" charset="0"/>
              </a:rPr>
              <a:t> For accredited &amp; qualified investor use only.</a:t>
            </a:r>
          </a:p>
        </p:txBody>
      </p:sp>
      <p:sp>
        <p:nvSpPr>
          <p:cNvPr id="11" name="TextBox 12"/>
          <p:cNvSpPr txBox="1">
            <a:spLocks noChangeArrowheads="1"/>
          </p:cNvSpPr>
          <p:nvPr userDrawn="1"/>
        </p:nvSpPr>
        <p:spPr bwMode="auto">
          <a:xfrm>
            <a:off x="3382964" y="6632575"/>
            <a:ext cx="2382837" cy="215444"/>
          </a:xfrm>
          <a:prstGeom prst="rect">
            <a:avLst/>
          </a:prstGeom>
          <a:noFill/>
          <a:ln w="9525">
            <a:noFill/>
            <a:miter lim="800000"/>
            <a:headEnd/>
            <a:tailEnd/>
          </a:ln>
        </p:spPr>
        <p:txBody>
          <a:bodyPr>
            <a:spAutoFit/>
          </a:bodyPr>
          <a:lstStyle/>
          <a:p>
            <a:pPr algn="ctr" fontAlgn="auto">
              <a:spcBef>
                <a:spcPts val="0"/>
              </a:spcBef>
              <a:spcAft>
                <a:spcPts val="300"/>
              </a:spcAft>
              <a:defRPr/>
            </a:pPr>
            <a:fld id="{60C0BF5F-5113-4B3A-983D-2603609FCE3C}" type="slidenum">
              <a:rPr lang="en-US" sz="800">
                <a:solidFill>
                  <a:schemeClr val="tx1">
                    <a:lumMod val="65000"/>
                    <a:lumOff val="35000"/>
                  </a:schemeClr>
                </a:solidFill>
                <a:latin typeface="Calibri" pitchFamily="34" charset="0"/>
              </a:rPr>
              <a:pPr algn="ctr" fontAlgn="auto">
                <a:spcBef>
                  <a:spcPts val="0"/>
                </a:spcBef>
                <a:spcAft>
                  <a:spcPts val="300"/>
                </a:spcAft>
                <a:defRPr/>
              </a:pPr>
              <a:t>‹#›</a:t>
            </a:fld>
            <a:endParaRPr lang="en-US" sz="800" dirty="0">
              <a:solidFill>
                <a:schemeClr val="tx1">
                  <a:lumMod val="65000"/>
                  <a:lumOff val="35000"/>
                </a:schemeClr>
              </a:solidFill>
              <a:latin typeface="Calibri" pitchFamily="34" charset="0"/>
            </a:endParaRPr>
          </a:p>
        </p:txBody>
      </p:sp>
      <p:sp>
        <p:nvSpPr>
          <p:cNvPr id="12" name="TextBox 12"/>
          <p:cNvSpPr txBox="1">
            <a:spLocks noChangeArrowheads="1"/>
          </p:cNvSpPr>
          <p:nvPr userDrawn="1"/>
        </p:nvSpPr>
        <p:spPr bwMode="auto">
          <a:xfrm>
            <a:off x="-1588" y="6627813"/>
            <a:ext cx="2382838" cy="215444"/>
          </a:xfrm>
          <a:prstGeom prst="rect">
            <a:avLst/>
          </a:prstGeom>
          <a:noFill/>
          <a:ln w="9525">
            <a:noFill/>
            <a:miter lim="800000"/>
            <a:headEnd/>
            <a:tailEnd/>
          </a:ln>
        </p:spPr>
        <p:txBody>
          <a:bodyPr>
            <a:spAutoFit/>
          </a:bodyPr>
          <a:lstStyle/>
          <a:p>
            <a:pPr fontAlgn="auto">
              <a:spcBef>
                <a:spcPts val="0"/>
              </a:spcBef>
              <a:spcAft>
                <a:spcPts val="300"/>
              </a:spcAft>
              <a:defRPr/>
            </a:pPr>
            <a:r>
              <a:rPr lang="en-US" sz="800" dirty="0">
                <a:solidFill>
                  <a:srgbClr val="636463"/>
                </a:solidFill>
                <a:latin typeface="Calibri" pitchFamily="34" charset="0"/>
              </a:rPr>
              <a:t>©</a:t>
            </a:r>
            <a:r>
              <a:rPr lang="en-US" sz="800" dirty="0">
                <a:solidFill>
                  <a:schemeClr val="tx1">
                    <a:lumMod val="65000"/>
                    <a:lumOff val="35000"/>
                  </a:schemeClr>
                </a:solidFill>
                <a:latin typeface="Calibri" pitchFamily="34" charset="0"/>
              </a:rPr>
              <a:t>2018 FEG/</a:t>
            </a:r>
            <a:r>
              <a:rPr lang="en-US" sz="800" i="1" dirty="0">
                <a:solidFill>
                  <a:schemeClr val="tx1">
                    <a:lumMod val="65000"/>
                    <a:lumOff val="35000"/>
                  </a:schemeClr>
                </a:solidFill>
                <a:latin typeface="Calibri" pitchFamily="34" charset="0"/>
              </a:rPr>
              <a:t>Private Investors</a:t>
            </a:r>
            <a:r>
              <a:rPr lang="en-US" sz="800" i="0" dirty="0">
                <a:solidFill>
                  <a:schemeClr val="tx1">
                    <a:lumMod val="65000"/>
                    <a:lumOff val="35000"/>
                  </a:schemeClr>
                </a:solidFill>
                <a:latin typeface="Calibri" pitchFamily="34" charset="0"/>
              </a:rPr>
              <a:t>,</a:t>
            </a:r>
            <a:r>
              <a:rPr lang="en-US" sz="800" i="0" baseline="0" dirty="0">
                <a:solidFill>
                  <a:schemeClr val="tx1">
                    <a:lumMod val="65000"/>
                    <a:lumOff val="35000"/>
                  </a:schemeClr>
                </a:solidFill>
                <a:latin typeface="Calibri" pitchFamily="34" charset="0"/>
              </a:rPr>
              <a:t> </a:t>
            </a:r>
            <a:r>
              <a:rPr lang="en-US" sz="800" i="0" dirty="0">
                <a:solidFill>
                  <a:schemeClr val="tx1">
                    <a:lumMod val="65000"/>
                    <a:lumOff val="35000"/>
                  </a:schemeClr>
                </a:solidFill>
                <a:latin typeface="Calibri" pitchFamily="34" charset="0"/>
              </a:rPr>
              <a:t>LLC</a:t>
            </a:r>
          </a:p>
        </p:txBody>
      </p:sp>
      <p:cxnSp>
        <p:nvCxnSpPr>
          <p:cNvPr id="13" name="Straight Connector 16"/>
          <p:cNvCxnSpPr>
            <a:cxnSpLocks noChangeShapeType="1"/>
          </p:cNvCxnSpPr>
          <p:nvPr userDrawn="1"/>
        </p:nvCxnSpPr>
        <p:spPr bwMode="auto">
          <a:xfrm>
            <a:off x="0" y="6610350"/>
            <a:ext cx="9144000" cy="0"/>
          </a:xfrm>
          <a:prstGeom prst="line">
            <a:avLst/>
          </a:prstGeom>
          <a:noFill/>
          <a:ln w="15875" algn="ctr">
            <a:solidFill>
              <a:srgbClr val="FCAB4F"/>
            </a:solidFill>
            <a:round/>
            <a:headEnd/>
            <a:tailEnd/>
          </a:ln>
        </p:spPr>
      </p:cxnSp>
      <p:sp>
        <p:nvSpPr>
          <p:cNvPr id="3" name="Content Placeholder 2"/>
          <p:cNvSpPr>
            <a:spLocks noGrp="1"/>
          </p:cNvSpPr>
          <p:nvPr>
            <p:ph idx="1"/>
          </p:nvPr>
        </p:nvSpPr>
        <p:spPr>
          <a:xfrm>
            <a:off x="457200" y="762000"/>
            <a:ext cx="8229600" cy="5715000"/>
          </a:xfrm>
          <a:prstGeom prst="rect">
            <a:avLst/>
          </a:prstGeom>
        </p:spPr>
        <p:txBody>
          <a:bodyPr/>
          <a:lstStyle>
            <a:lvl1pPr marL="228594" indent="-228594">
              <a:buClr>
                <a:srgbClr val="FCAB4F"/>
              </a:buClr>
              <a:defRPr sz="1800">
                <a:solidFill>
                  <a:srgbClr val="636463"/>
                </a:solidFill>
              </a:defRPr>
            </a:lvl1pPr>
            <a:lvl2pPr marL="457189" indent="-228594">
              <a:buClr>
                <a:srgbClr val="FCAB4F"/>
              </a:buClr>
              <a:defRPr sz="1600">
                <a:solidFill>
                  <a:srgbClr val="636463"/>
                </a:solidFill>
              </a:defRPr>
            </a:lvl2pPr>
            <a:lvl3pPr marL="685783" indent="-228594">
              <a:buClr>
                <a:srgbClr val="FCAB4F"/>
              </a:buClr>
              <a:defRPr sz="1400">
                <a:solidFill>
                  <a:srgbClr val="636463"/>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a:xfrm>
            <a:off x="457200" y="0"/>
            <a:ext cx="8686800" cy="381000"/>
          </a:xfrm>
          <a:prstGeom prst="rect">
            <a:avLst/>
          </a:prstGeom>
        </p:spPr>
        <p:txBody>
          <a:bodyPr>
            <a:noAutofit/>
          </a:bodyPr>
          <a:lstStyle>
            <a:lvl1pPr algn="l">
              <a:defRPr sz="2200" cap="all" spc="1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71627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NEW 2018_FEG Private Investors No Text Box">
    <p:spTree>
      <p:nvGrpSpPr>
        <p:cNvPr id="1" name=""/>
        <p:cNvGrpSpPr/>
        <p:nvPr/>
      </p:nvGrpSpPr>
      <p:grpSpPr>
        <a:xfrm>
          <a:off x="0" y="0"/>
          <a:ext cx="0" cy="0"/>
          <a:chOff x="0" y="0"/>
          <a:chExt cx="0" cy="0"/>
        </a:xfrm>
      </p:grpSpPr>
      <p:sp>
        <p:nvSpPr>
          <p:cNvPr id="11" name="TextBox 12">
            <a:extLst>
              <a:ext uri="{FF2B5EF4-FFF2-40B4-BE49-F238E27FC236}">
                <a16:creationId xmlns:a16="http://schemas.microsoft.com/office/drawing/2014/main" id="{B3EB60C7-4A6C-4A9F-BA01-A2DB191CFB72}"/>
              </a:ext>
            </a:extLst>
          </p:cNvPr>
          <p:cNvSpPr txBox="1">
            <a:spLocks noChangeArrowheads="1"/>
          </p:cNvSpPr>
          <p:nvPr userDrawn="1"/>
        </p:nvSpPr>
        <p:spPr bwMode="auto">
          <a:xfrm>
            <a:off x="3382964" y="6628765"/>
            <a:ext cx="2382837"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cxnSp>
        <p:nvCxnSpPr>
          <p:cNvPr id="13" name="Straight Connector 12">
            <a:extLst>
              <a:ext uri="{FF2B5EF4-FFF2-40B4-BE49-F238E27FC236}">
                <a16:creationId xmlns:a16="http://schemas.microsoft.com/office/drawing/2014/main" id="{144FE713-95F5-4F64-9485-96E19C6811F2}"/>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B272B70-C9E3-4577-ABB1-72ED3CF8E9DE}"/>
              </a:ext>
            </a:extLst>
          </p:cNvPr>
          <p:cNvSpPr>
            <a:spLocks noChangeArrowheads="1"/>
          </p:cNvSpPr>
          <p:nvPr userDrawn="1"/>
        </p:nvSpPr>
        <p:spPr bwMode="auto">
          <a:xfrm>
            <a:off x="2"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800" dirty="0">
              <a:solidFill>
                <a:srgbClr val="FFFFFF"/>
              </a:solidFill>
              <a:latin typeface="Calibri" panose="020F0502020204030204" pitchFamily="34" charset="0"/>
            </a:endParaRPr>
          </a:p>
        </p:txBody>
      </p:sp>
      <p:sp>
        <p:nvSpPr>
          <p:cNvPr id="15" name="Title 1">
            <a:extLst>
              <a:ext uri="{FF2B5EF4-FFF2-40B4-BE49-F238E27FC236}">
                <a16:creationId xmlns:a16="http://schemas.microsoft.com/office/drawing/2014/main" id="{7EBB364D-A9CA-449C-863B-DAC4EAFC911A}"/>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E6C6CB7-93CC-40C0-A0A2-87ADAD0C635B}"/>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1F1B025-ADFD-40CD-9FF5-38EA98C9BF06}"/>
              </a:ext>
            </a:extLst>
          </p:cNvPr>
          <p:cNvSpPr txBox="1">
            <a:spLocks noChangeArrowheads="1"/>
          </p:cNvSpPr>
          <p:nvPr userDrawn="1"/>
        </p:nvSpPr>
        <p:spPr bwMode="auto">
          <a:xfrm>
            <a:off x="5424489" y="6628765"/>
            <a:ext cx="3498850"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 Accredited/Qualified Investor Use Only.</a:t>
            </a:r>
          </a:p>
        </p:txBody>
      </p:sp>
      <p:sp>
        <p:nvSpPr>
          <p:cNvPr id="17" name="TextBox 12">
            <a:extLst>
              <a:ext uri="{FF2B5EF4-FFF2-40B4-BE49-F238E27FC236}">
                <a16:creationId xmlns:a16="http://schemas.microsoft.com/office/drawing/2014/main" id="{81DD6C5A-87D7-459F-9D30-229401035696}"/>
              </a:ext>
            </a:extLst>
          </p:cNvPr>
          <p:cNvSpPr txBox="1">
            <a:spLocks noChangeArrowheads="1"/>
          </p:cNvSpPr>
          <p:nvPr userDrawn="1"/>
        </p:nvSpPr>
        <p:spPr bwMode="auto">
          <a:xfrm>
            <a:off x="228600" y="6628765"/>
            <a:ext cx="2382838"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©2018 FEG Private Investors, LLC </a:t>
            </a:r>
          </a:p>
        </p:txBody>
      </p:sp>
    </p:spTree>
    <p:extLst>
      <p:ext uri="{BB962C8B-B14F-4D97-AF65-F5344CB8AC3E}">
        <p14:creationId xmlns:p14="http://schemas.microsoft.com/office/powerpoint/2010/main" val="22236058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EW 2018_FEG Cov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6234B7-9CDE-48D7-8F21-ECF7E5DC11F3}"/>
              </a:ext>
            </a:extLst>
          </p:cNvPr>
          <p:cNvSpPr/>
          <p:nvPr userDrawn="1"/>
        </p:nvSpPr>
        <p:spPr bwMode="gray">
          <a:xfrm>
            <a:off x="1" y="1100513"/>
            <a:ext cx="240632" cy="3434856"/>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4" name="Picture 13">
            <a:extLst>
              <a:ext uri="{FF2B5EF4-FFF2-40B4-BE49-F238E27FC236}">
                <a16:creationId xmlns:a16="http://schemas.microsoft.com/office/drawing/2014/main" id="{355881A4-C75F-4FA9-BF7A-C2E5D3420B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6624659" y="190578"/>
            <a:ext cx="2138765" cy="694797"/>
          </a:xfrm>
          <a:prstGeom prst="rect">
            <a:avLst/>
          </a:prstGeom>
        </p:spPr>
      </p:pic>
      <p:sp>
        <p:nvSpPr>
          <p:cNvPr id="6" name="Rectangle 5">
            <a:extLst>
              <a:ext uri="{FF2B5EF4-FFF2-40B4-BE49-F238E27FC236}">
                <a16:creationId xmlns:a16="http://schemas.microsoft.com/office/drawing/2014/main" id="{016234B7-9CDE-48D7-8F21-ECF7E5DC11F3}"/>
              </a:ext>
            </a:extLst>
          </p:cNvPr>
          <p:cNvSpPr/>
          <p:nvPr userDrawn="1"/>
        </p:nvSpPr>
        <p:spPr bwMode="gray">
          <a:xfrm>
            <a:off x="6438900" y="1100513"/>
            <a:ext cx="2705100" cy="3434856"/>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Text Placeholder 2"/>
          <p:cNvSpPr>
            <a:spLocks noGrp="1"/>
          </p:cNvSpPr>
          <p:nvPr>
            <p:ph type="body" sz="quarter" idx="10" hasCustomPrompt="1"/>
          </p:nvPr>
        </p:nvSpPr>
        <p:spPr>
          <a:xfrm>
            <a:off x="297784" y="4853103"/>
            <a:ext cx="8316829" cy="593195"/>
          </a:xfrm>
          <a:prstGeom prst="rect">
            <a:avLst/>
          </a:prstGeom>
        </p:spPr>
        <p:txBody>
          <a:bodyPr anchor="t"/>
          <a:lstStyle>
            <a:lvl1pPr marL="0" indent="0">
              <a:lnSpc>
                <a:spcPts val="4500"/>
              </a:lnSpc>
              <a:spcBef>
                <a:spcPts val="0"/>
              </a:spcBef>
              <a:buNone/>
              <a:defRPr sz="4800" cap="all" spc="120" baseline="0">
                <a:solidFill>
                  <a:schemeClr val="tx1"/>
                </a:solidFill>
                <a:latin typeface="+mj-lt"/>
                <a:ea typeface="Myriad Pro" charset="0"/>
                <a:cs typeface="Myriad Pro" charset="0"/>
              </a:defRPr>
            </a:lvl1pPr>
          </a:lstStyle>
          <a:p>
            <a:pPr lvl="0"/>
            <a:r>
              <a:rPr lang="en-US" dirty="0"/>
              <a:t>CLICK TO EDIT MASTER</a:t>
            </a:r>
          </a:p>
        </p:txBody>
      </p:sp>
      <p:sp>
        <p:nvSpPr>
          <p:cNvPr id="5" name="Text Placeholder 4"/>
          <p:cNvSpPr>
            <a:spLocks noGrp="1"/>
          </p:cNvSpPr>
          <p:nvPr>
            <p:ph type="body" sz="quarter" idx="11" hasCustomPrompt="1"/>
          </p:nvPr>
        </p:nvSpPr>
        <p:spPr>
          <a:xfrm>
            <a:off x="361232" y="6228432"/>
            <a:ext cx="7161933" cy="609600"/>
          </a:xfrm>
          <a:prstGeom prst="rect">
            <a:avLst/>
          </a:prstGeom>
        </p:spPr>
        <p:txBody>
          <a:bodyPr/>
          <a:lstStyle>
            <a:lvl1pPr marL="0" indent="0">
              <a:buNone/>
              <a:defRPr sz="1600" kern="800" spc="120" baseline="0">
                <a:solidFill>
                  <a:schemeClr val="tx1"/>
                </a:solidFill>
                <a:latin typeface="+mn-lt"/>
                <a:ea typeface="Myriad Pro" charset="0"/>
                <a:cs typeface="Myriad Pro" charset="0"/>
              </a:defRPr>
            </a:lvl1pPr>
          </a:lstStyle>
          <a:p>
            <a:pPr lvl="0"/>
            <a:r>
              <a:rPr lang="en-US" dirty="0"/>
              <a:t>Subtitle Here</a:t>
            </a:r>
          </a:p>
        </p:txBody>
      </p:sp>
      <p:pic>
        <p:nvPicPr>
          <p:cNvPr id="8" name="Picture 7">
            <a:extLst>
              <a:ext uri="{FF2B5EF4-FFF2-40B4-BE49-F238E27FC236}">
                <a16:creationId xmlns:a16="http://schemas.microsoft.com/office/drawing/2014/main" id="{B1F8350F-DDBC-4638-B179-32440D07068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321" r="37914" b="3787"/>
          <a:stretch/>
        </p:blipFill>
        <p:spPr bwMode="gray">
          <a:xfrm>
            <a:off x="357034" y="1100512"/>
            <a:ext cx="3639271" cy="3434858"/>
          </a:xfrm>
          <a:prstGeom prst="rect">
            <a:avLst/>
          </a:prstGeom>
        </p:spPr>
      </p:pic>
      <p:pic>
        <p:nvPicPr>
          <p:cNvPr id="10" name="Picture 9">
            <a:extLst>
              <a:ext uri="{FF2B5EF4-FFF2-40B4-BE49-F238E27FC236}">
                <a16:creationId xmlns:a16="http://schemas.microsoft.com/office/drawing/2014/main" id="{DCFBD77F-6164-4DA5-B3EF-43BF8CDBC24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2086" t="8321" r="216" b="3787"/>
          <a:stretch/>
        </p:blipFill>
        <p:spPr bwMode="gray">
          <a:xfrm>
            <a:off x="4112702" y="1100512"/>
            <a:ext cx="2209800" cy="3434858"/>
          </a:xfrm>
          <a:prstGeom prst="rect">
            <a:avLst/>
          </a:prstGeom>
        </p:spPr>
      </p:pic>
    </p:spTree>
    <p:extLst>
      <p:ext uri="{BB962C8B-B14F-4D97-AF65-F5344CB8AC3E}">
        <p14:creationId xmlns:p14="http://schemas.microsoft.com/office/powerpoint/2010/main" val="4149557783"/>
      </p:ext>
    </p:extLst>
  </p:cSld>
  <p:clrMapOvr>
    <a:masterClrMapping/>
  </p:clrMapOvr>
  <p:extLst>
    <p:ext uri="{DCECCB84-F9BA-43D5-87BE-67443E8EF086}">
      <p15:sldGuideLst xmlns:p15="http://schemas.microsoft.com/office/powerpoint/2012/main">
        <p15:guide id="1" pos="216" userDrawn="1">
          <p15:clr>
            <a:srgbClr val="FBAE40"/>
          </p15:clr>
        </p15:guide>
        <p15:guide id="2" pos="5568"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EW 2018_FEG Divider">
    <p:bg bwMode="gray">
      <p:bgRef idx="1001">
        <a:schemeClr val="bg1"/>
      </p:bgRef>
    </p:bg>
    <p:spTree>
      <p:nvGrpSpPr>
        <p:cNvPr id="1" name=""/>
        <p:cNvGrpSpPr/>
        <p:nvPr/>
      </p:nvGrpSpPr>
      <p:grpSpPr>
        <a:xfrm>
          <a:off x="0" y="0"/>
          <a:ext cx="0" cy="0"/>
          <a:chOff x="0" y="0"/>
          <a:chExt cx="0" cy="0"/>
        </a:xfrm>
      </p:grpSpPr>
      <p:sp>
        <p:nvSpPr>
          <p:cNvPr id="5" name="Rectangle 4"/>
          <p:cNvSpPr/>
          <p:nvPr userDrawn="1"/>
        </p:nvSpPr>
        <p:spPr bwMode="gray">
          <a:xfrm>
            <a:off x="2614707" y="1063957"/>
            <a:ext cx="6529294" cy="276606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 Placeholder 7"/>
          <p:cNvSpPr>
            <a:spLocks noGrp="1"/>
          </p:cNvSpPr>
          <p:nvPr>
            <p:ph type="body" sz="quarter" idx="10"/>
          </p:nvPr>
        </p:nvSpPr>
        <p:spPr bwMode="gray">
          <a:xfrm>
            <a:off x="2896414" y="1357775"/>
            <a:ext cx="5855701" cy="480131"/>
          </a:xfrm>
          <a:prstGeom prst="rect">
            <a:avLst/>
          </a:prstGeom>
        </p:spPr>
        <p:txBody>
          <a:bodyPr wrap="square">
            <a:spAutoFit/>
          </a:bodyPr>
          <a:lstStyle>
            <a:lvl1pPr marL="0" indent="0">
              <a:lnSpc>
                <a:spcPct val="90000"/>
              </a:lnSpc>
              <a:spcBef>
                <a:spcPts val="600"/>
              </a:spcBef>
              <a:buNone/>
              <a:defRPr lang="en-US" sz="2800" b="0" i="0" cap="all" spc="0"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marL="0" lvl="0" defTabSz="914377" latinLnBrk="0">
              <a:spcBef>
                <a:spcPct val="0"/>
              </a:spcBef>
            </a:pPr>
            <a:r>
              <a:rPr lang="en-US" dirty="0"/>
              <a:t>Click to edit Master text styles</a:t>
            </a:r>
          </a:p>
        </p:txBody>
      </p:sp>
      <p:sp>
        <p:nvSpPr>
          <p:cNvPr id="7" name="Rectangle 6">
            <a:extLst>
              <a:ext uri="{FF2B5EF4-FFF2-40B4-BE49-F238E27FC236}">
                <a16:creationId xmlns:a16="http://schemas.microsoft.com/office/drawing/2014/main" id="{124E7AD3-F032-4FA6-B4DE-A6B935B8A368}"/>
              </a:ext>
            </a:extLst>
          </p:cNvPr>
          <p:cNvSpPr/>
          <p:nvPr userDrawn="1"/>
        </p:nvSpPr>
        <p:spPr bwMode="gray">
          <a:xfrm>
            <a:off x="1" y="1063957"/>
            <a:ext cx="2473853" cy="2766060"/>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7094594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EW 2018_FEG Full Text Box">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424489" y="6628765"/>
            <a:ext cx="3498850"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5" name="TextBox 12"/>
          <p:cNvSpPr txBox="1">
            <a:spLocks noChangeArrowheads="1"/>
          </p:cNvSpPr>
          <p:nvPr userDrawn="1"/>
        </p:nvSpPr>
        <p:spPr bwMode="auto">
          <a:xfrm>
            <a:off x="3382964" y="6628765"/>
            <a:ext cx="2382837"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6" name="TextBox 12"/>
          <p:cNvSpPr txBox="1">
            <a:spLocks noChangeArrowheads="1"/>
          </p:cNvSpPr>
          <p:nvPr userDrawn="1"/>
        </p:nvSpPr>
        <p:spPr bwMode="auto">
          <a:xfrm>
            <a:off x="228600" y="6628765"/>
            <a:ext cx="2382838"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©2023 Fund Evaluation Group, LLC </a:t>
            </a:r>
          </a:p>
        </p:txBody>
      </p:sp>
      <p:sp>
        <p:nvSpPr>
          <p:cNvPr id="8" name="Rectangle 7"/>
          <p:cNvSpPr>
            <a:spLocks noChangeArrowheads="1"/>
          </p:cNvSpPr>
          <p:nvPr userDrawn="1"/>
        </p:nvSpPr>
        <p:spPr bwMode="auto">
          <a:xfrm>
            <a:off x="2"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800" dirty="0">
              <a:solidFill>
                <a:srgbClr val="FFFFFF"/>
              </a:solidFill>
              <a:latin typeface="Calibri" panose="020F0502020204030204" pitchFamily="34" charset="0"/>
            </a:endParaRPr>
          </a:p>
        </p:txBody>
      </p:sp>
      <p:sp>
        <p:nvSpPr>
          <p:cNvPr id="10" name="Content Placeholder 2"/>
          <p:cNvSpPr>
            <a:spLocks noGrp="1"/>
          </p:cNvSpPr>
          <p:nvPr>
            <p:ph idx="1"/>
          </p:nvPr>
        </p:nvSpPr>
        <p:spPr>
          <a:xfrm>
            <a:off x="238124" y="694264"/>
            <a:ext cx="8677275" cy="5715000"/>
          </a:xfrm>
          <a:prstGeom prst="rect">
            <a:avLst/>
          </a:prstGeom>
        </p:spPr>
        <p:txBody>
          <a:bodyPr>
            <a:normAutofit/>
          </a:bodyPr>
          <a:lstStyle>
            <a:lvl1pPr marL="228594" indent="-228594" algn="just">
              <a:lnSpc>
                <a:spcPct val="100000"/>
              </a:lnSpc>
              <a:spcBef>
                <a:spcPts val="600"/>
              </a:spcBef>
              <a:buClr>
                <a:schemeClr val="accent1"/>
              </a:buClr>
              <a:defRPr sz="1800">
                <a:solidFill>
                  <a:schemeClr val="tx1"/>
                </a:solidFill>
                <a:latin typeface="+mn-lt"/>
              </a:defRPr>
            </a:lvl1pPr>
            <a:lvl2pPr marL="457189" indent="-228594"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783" indent="-228594"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9" name="Title 1"/>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C09A5B32-2867-4072-8AFF-4C7BB5B3EDB5}"/>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6BA9F4-BF46-453D-8B11-F9406A7BB2F6}"/>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4136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EW 2018_FEG Quarter Text Box">
    <p:spTree>
      <p:nvGrpSpPr>
        <p:cNvPr id="1" name=""/>
        <p:cNvGrpSpPr/>
        <p:nvPr/>
      </p:nvGrpSpPr>
      <p:grpSpPr>
        <a:xfrm>
          <a:off x="0" y="0"/>
          <a:ext cx="0" cy="0"/>
          <a:chOff x="0" y="0"/>
          <a:chExt cx="0" cy="0"/>
        </a:xfrm>
      </p:grpSpPr>
      <p:sp>
        <p:nvSpPr>
          <p:cNvPr id="10" name="Content Placeholder 2"/>
          <p:cNvSpPr>
            <a:spLocks noGrp="1"/>
          </p:cNvSpPr>
          <p:nvPr>
            <p:ph idx="1"/>
          </p:nvPr>
        </p:nvSpPr>
        <p:spPr>
          <a:xfrm>
            <a:off x="238124" y="694263"/>
            <a:ext cx="3840480" cy="2926080"/>
          </a:xfrm>
          <a:prstGeom prst="rect">
            <a:avLst/>
          </a:prstGeom>
        </p:spPr>
        <p:txBody>
          <a:bodyPr>
            <a:normAutofit/>
          </a:bodyPr>
          <a:lstStyle>
            <a:lvl1pPr marL="228594" indent="-228594" algn="just">
              <a:lnSpc>
                <a:spcPct val="100000"/>
              </a:lnSpc>
              <a:spcBef>
                <a:spcPts val="600"/>
              </a:spcBef>
              <a:buClr>
                <a:schemeClr val="accent1"/>
              </a:buClr>
              <a:defRPr sz="1800">
                <a:solidFill>
                  <a:schemeClr val="tx1"/>
                </a:solidFill>
                <a:latin typeface="+mn-lt"/>
              </a:defRPr>
            </a:lvl1pPr>
            <a:lvl2pPr marL="457189" indent="-228594"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783" indent="-228594"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5EAB6F56-8E1B-4F37-B760-AACFF190F415}"/>
              </a:ext>
            </a:extLst>
          </p:cNvPr>
          <p:cNvSpPr txBox="1">
            <a:spLocks noChangeArrowheads="1"/>
          </p:cNvSpPr>
          <p:nvPr userDrawn="1"/>
        </p:nvSpPr>
        <p:spPr bwMode="auto">
          <a:xfrm>
            <a:off x="5424489" y="6628765"/>
            <a:ext cx="3498850"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2" name="TextBox 12">
            <a:extLst>
              <a:ext uri="{FF2B5EF4-FFF2-40B4-BE49-F238E27FC236}">
                <a16:creationId xmlns:a16="http://schemas.microsoft.com/office/drawing/2014/main" id="{48F2F5B3-118C-4BA2-A959-DE9538BC7B7D}"/>
              </a:ext>
            </a:extLst>
          </p:cNvPr>
          <p:cNvSpPr txBox="1">
            <a:spLocks noChangeArrowheads="1"/>
          </p:cNvSpPr>
          <p:nvPr userDrawn="1"/>
        </p:nvSpPr>
        <p:spPr bwMode="auto">
          <a:xfrm>
            <a:off x="3382964" y="6628765"/>
            <a:ext cx="2382837"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13" name="TextBox 12">
            <a:extLst>
              <a:ext uri="{FF2B5EF4-FFF2-40B4-BE49-F238E27FC236}">
                <a16:creationId xmlns:a16="http://schemas.microsoft.com/office/drawing/2014/main" id="{8C46D692-6CF9-4B81-AFDF-A2C44A3C41D2}"/>
              </a:ext>
            </a:extLst>
          </p:cNvPr>
          <p:cNvSpPr txBox="1">
            <a:spLocks noChangeArrowheads="1"/>
          </p:cNvSpPr>
          <p:nvPr userDrawn="1"/>
        </p:nvSpPr>
        <p:spPr bwMode="auto">
          <a:xfrm>
            <a:off x="228600" y="6628765"/>
            <a:ext cx="2382838"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©2018 Fund Evaluation Group, LLC </a:t>
            </a:r>
          </a:p>
        </p:txBody>
      </p:sp>
      <p:cxnSp>
        <p:nvCxnSpPr>
          <p:cNvPr id="14" name="Straight Connector 13">
            <a:extLst>
              <a:ext uri="{FF2B5EF4-FFF2-40B4-BE49-F238E27FC236}">
                <a16:creationId xmlns:a16="http://schemas.microsoft.com/office/drawing/2014/main" id="{4D5A8D6E-BDE4-4E9F-8C55-006B16952921}"/>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8E3FE11-C952-4240-A878-195AD9D9C6B2}"/>
              </a:ext>
            </a:extLst>
          </p:cNvPr>
          <p:cNvSpPr>
            <a:spLocks noChangeArrowheads="1"/>
          </p:cNvSpPr>
          <p:nvPr userDrawn="1"/>
        </p:nvSpPr>
        <p:spPr bwMode="auto">
          <a:xfrm>
            <a:off x="2"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800" dirty="0">
              <a:solidFill>
                <a:srgbClr val="FFFFFF"/>
              </a:solidFill>
              <a:latin typeface="Calibri" panose="020F0502020204030204" pitchFamily="34" charset="0"/>
            </a:endParaRPr>
          </a:p>
        </p:txBody>
      </p:sp>
      <p:sp>
        <p:nvSpPr>
          <p:cNvPr id="20" name="Title 1">
            <a:extLst>
              <a:ext uri="{FF2B5EF4-FFF2-40B4-BE49-F238E27FC236}">
                <a16:creationId xmlns:a16="http://schemas.microsoft.com/office/drawing/2014/main" id="{F4978217-D10A-4AA0-B510-7C4E94D012BD}"/>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21" name="Straight Connector 20">
            <a:extLst>
              <a:ext uri="{FF2B5EF4-FFF2-40B4-BE49-F238E27FC236}">
                <a16:creationId xmlns:a16="http://schemas.microsoft.com/office/drawing/2014/main" id="{00E14632-F63B-459B-8E09-9D868EFA1DA8}"/>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0951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EW 2018_FEG Half Text Box">
    <p:spTree>
      <p:nvGrpSpPr>
        <p:cNvPr id="1" name=""/>
        <p:cNvGrpSpPr/>
        <p:nvPr/>
      </p:nvGrpSpPr>
      <p:grpSpPr>
        <a:xfrm>
          <a:off x="0" y="0"/>
          <a:ext cx="0" cy="0"/>
          <a:chOff x="0" y="0"/>
          <a:chExt cx="0" cy="0"/>
        </a:xfrm>
      </p:grpSpPr>
      <p:sp>
        <p:nvSpPr>
          <p:cNvPr id="10" name="Content Placeholder 2"/>
          <p:cNvSpPr>
            <a:spLocks noGrp="1"/>
          </p:cNvSpPr>
          <p:nvPr>
            <p:ph idx="1"/>
          </p:nvPr>
        </p:nvSpPr>
        <p:spPr>
          <a:xfrm>
            <a:off x="238125" y="694264"/>
            <a:ext cx="3840480" cy="5715000"/>
          </a:xfrm>
          <a:prstGeom prst="rect">
            <a:avLst/>
          </a:prstGeom>
        </p:spPr>
        <p:txBody>
          <a:bodyPr>
            <a:normAutofit/>
          </a:bodyPr>
          <a:lstStyle>
            <a:lvl1pPr marL="228594" indent="-228594" algn="just">
              <a:lnSpc>
                <a:spcPct val="100000"/>
              </a:lnSpc>
              <a:spcBef>
                <a:spcPts val="600"/>
              </a:spcBef>
              <a:buClr>
                <a:schemeClr val="accent1"/>
              </a:buClr>
              <a:defRPr sz="1800">
                <a:solidFill>
                  <a:schemeClr val="tx1"/>
                </a:solidFill>
                <a:latin typeface="+mn-lt"/>
              </a:defRPr>
            </a:lvl1pPr>
            <a:lvl2pPr marL="457189" indent="-228594" algn="just">
              <a:lnSpc>
                <a:spcPct val="100000"/>
              </a:lnSpc>
              <a:spcBef>
                <a:spcPts val="600"/>
              </a:spcBef>
              <a:buClr>
                <a:schemeClr val="accent1"/>
              </a:buClr>
              <a:buFont typeface="Wingdings" panose="05000000000000000000" pitchFamily="2" charset="2"/>
              <a:buChar char="§"/>
              <a:defRPr sz="1600">
                <a:solidFill>
                  <a:schemeClr val="tx1"/>
                </a:solidFill>
                <a:latin typeface="+mn-lt"/>
              </a:defRPr>
            </a:lvl2pPr>
            <a:lvl3pPr marL="685783" indent="-228594" algn="just">
              <a:lnSpc>
                <a:spcPct val="100000"/>
              </a:lnSpc>
              <a:spcBef>
                <a:spcPts val="600"/>
              </a:spcBef>
              <a:buClr>
                <a:schemeClr val="accent1"/>
              </a:buClr>
              <a:defRPr sz="1400">
                <a:solidFill>
                  <a:schemeClr val="tx1"/>
                </a:solidFill>
                <a:latin typeface="+mn-lt"/>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11" name="TextBox 10">
            <a:extLst>
              <a:ext uri="{FF2B5EF4-FFF2-40B4-BE49-F238E27FC236}">
                <a16:creationId xmlns:a16="http://schemas.microsoft.com/office/drawing/2014/main" id="{C6794FF0-FC87-4ABB-9285-C7C03CE93F79}"/>
              </a:ext>
            </a:extLst>
          </p:cNvPr>
          <p:cNvSpPr txBox="1">
            <a:spLocks noChangeArrowheads="1"/>
          </p:cNvSpPr>
          <p:nvPr userDrawn="1"/>
        </p:nvSpPr>
        <p:spPr bwMode="auto">
          <a:xfrm>
            <a:off x="5424489" y="6628765"/>
            <a:ext cx="3498850"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2" name="TextBox 12">
            <a:extLst>
              <a:ext uri="{FF2B5EF4-FFF2-40B4-BE49-F238E27FC236}">
                <a16:creationId xmlns:a16="http://schemas.microsoft.com/office/drawing/2014/main" id="{8C09A8FE-253E-4F17-B4C3-CBDACFD5A391}"/>
              </a:ext>
            </a:extLst>
          </p:cNvPr>
          <p:cNvSpPr txBox="1">
            <a:spLocks noChangeArrowheads="1"/>
          </p:cNvSpPr>
          <p:nvPr userDrawn="1"/>
        </p:nvSpPr>
        <p:spPr bwMode="auto">
          <a:xfrm>
            <a:off x="3382964" y="6628765"/>
            <a:ext cx="2382837"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13" name="TextBox 12">
            <a:extLst>
              <a:ext uri="{FF2B5EF4-FFF2-40B4-BE49-F238E27FC236}">
                <a16:creationId xmlns:a16="http://schemas.microsoft.com/office/drawing/2014/main" id="{66437000-2B5E-45CE-8072-98A63710776F}"/>
              </a:ext>
            </a:extLst>
          </p:cNvPr>
          <p:cNvSpPr txBox="1">
            <a:spLocks noChangeArrowheads="1"/>
          </p:cNvSpPr>
          <p:nvPr userDrawn="1"/>
        </p:nvSpPr>
        <p:spPr bwMode="auto">
          <a:xfrm>
            <a:off x="228600" y="6628765"/>
            <a:ext cx="2382838"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©2019 Fund Evaluation Group, LLC </a:t>
            </a:r>
          </a:p>
        </p:txBody>
      </p:sp>
      <p:cxnSp>
        <p:nvCxnSpPr>
          <p:cNvPr id="14" name="Straight Connector 13">
            <a:extLst>
              <a:ext uri="{FF2B5EF4-FFF2-40B4-BE49-F238E27FC236}">
                <a16:creationId xmlns:a16="http://schemas.microsoft.com/office/drawing/2014/main" id="{8B3C84CC-297F-43C7-A83F-52A00638D405}"/>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FCAC222-2412-448D-9270-ABB2133AD5F3}"/>
              </a:ext>
            </a:extLst>
          </p:cNvPr>
          <p:cNvSpPr>
            <a:spLocks noChangeArrowheads="1"/>
          </p:cNvSpPr>
          <p:nvPr userDrawn="1"/>
        </p:nvSpPr>
        <p:spPr bwMode="auto">
          <a:xfrm>
            <a:off x="2"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800" dirty="0">
              <a:solidFill>
                <a:srgbClr val="FFFFFF"/>
              </a:solidFill>
              <a:latin typeface="Calibri" panose="020F0502020204030204" pitchFamily="34" charset="0"/>
            </a:endParaRPr>
          </a:p>
        </p:txBody>
      </p:sp>
      <p:sp>
        <p:nvSpPr>
          <p:cNvPr id="16" name="Title 1">
            <a:extLst>
              <a:ext uri="{FF2B5EF4-FFF2-40B4-BE49-F238E27FC236}">
                <a16:creationId xmlns:a16="http://schemas.microsoft.com/office/drawing/2014/main" id="{13198E45-CA1A-4126-86A3-79B15A70C5C9}"/>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C5CBE5E5-6164-4670-A0DE-FC7F6494ADAD}"/>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665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023 Inside Blank">
    <p:spTree>
      <p:nvGrpSpPr>
        <p:cNvPr id="1" name=""/>
        <p:cNvGrpSpPr/>
        <p:nvPr/>
      </p:nvGrpSpPr>
      <p:grpSpPr>
        <a:xfrm>
          <a:off x="0" y="0"/>
          <a:ext cx="0" cy="0"/>
          <a:chOff x="0" y="0"/>
          <a:chExt cx="0" cy="0"/>
        </a:xfrm>
      </p:grpSpPr>
      <p:sp>
        <p:nvSpPr>
          <p:cNvPr id="10" name="TextBox 9"/>
          <p:cNvSpPr txBox="1">
            <a:spLocks noChangeArrowheads="1"/>
          </p:cNvSpPr>
          <p:nvPr userDrawn="1"/>
        </p:nvSpPr>
        <p:spPr bwMode="gray">
          <a:xfrm>
            <a:off x="4572000" y="6583139"/>
            <a:ext cx="4204318" cy="230832"/>
          </a:xfrm>
          <a:prstGeom prst="rect">
            <a:avLst/>
          </a:prstGeom>
          <a:noFill/>
          <a:ln w="9525">
            <a:noFill/>
            <a:miter lim="800000"/>
            <a:headEnd/>
            <a:tailEnd/>
          </a:ln>
        </p:spPr>
        <p:txBody>
          <a:bodyPr wrap="square">
            <a:noAutofit/>
          </a:bodyPr>
          <a:lstStyle/>
          <a:p>
            <a:pPr marL="0" marR="0" lvl="0" indent="0" algn="r" defTabSz="34288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lumMod val="50000"/>
                  </a:schemeClr>
                </a:solidFill>
                <a:effectLst/>
                <a:uLnTx/>
                <a:uFillTx/>
                <a:latin typeface="+mn-lt"/>
                <a:ea typeface="+mn-ea"/>
                <a:cs typeface="+mn-cs"/>
              </a:rPr>
              <a:t>Confidential – Not for Redistribution.</a:t>
            </a:r>
          </a:p>
        </p:txBody>
      </p:sp>
      <p:sp>
        <p:nvSpPr>
          <p:cNvPr id="12" name="TextBox 12"/>
          <p:cNvSpPr txBox="1">
            <a:spLocks noChangeArrowheads="1"/>
          </p:cNvSpPr>
          <p:nvPr userDrawn="1"/>
        </p:nvSpPr>
        <p:spPr bwMode="gray">
          <a:xfrm>
            <a:off x="365805" y="6583139"/>
            <a:ext cx="2382838" cy="230832"/>
          </a:xfrm>
          <a:prstGeom prst="rect">
            <a:avLst/>
          </a:prstGeom>
          <a:noFill/>
          <a:ln w="9525">
            <a:noFill/>
            <a:miter lim="800000"/>
            <a:headEnd/>
            <a:tailEnd/>
          </a:ln>
        </p:spPr>
        <p:txBody>
          <a:bodyPr>
            <a:noAutofit/>
          </a:bodyPr>
          <a:lstStyle/>
          <a:p>
            <a:pPr>
              <a:spcAft>
                <a:spcPts val="169"/>
              </a:spcAft>
              <a:defRPr/>
            </a:pPr>
            <a:r>
              <a:rPr lang="en-US" sz="900" dirty="0">
                <a:solidFill>
                  <a:schemeClr val="bg1">
                    <a:lumMod val="50000"/>
                  </a:schemeClr>
                </a:solidFill>
                <a:latin typeface="+mn-lt"/>
              </a:rPr>
              <a:t>©2024 Fund Evaluation Group, LLC </a:t>
            </a:r>
          </a:p>
        </p:txBody>
      </p:sp>
      <p:cxnSp>
        <p:nvCxnSpPr>
          <p:cNvPr id="9" name="Straight Connector 8"/>
          <p:cNvCxnSpPr>
            <a:cxnSpLocks/>
          </p:cNvCxnSpPr>
          <p:nvPr userDrawn="1"/>
        </p:nvCxnSpPr>
        <p:spPr bwMode="gray">
          <a:xfrm>
            <a:off x="433756" y="541713"/>
            <a:ext cx="827649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5127C111-719F-4103-C770-19976399015D}"/>
              </a:ext>
            </a:extLst>
          </p:cNvPr>
          <p:cNvSpPr/>
          <p:nvPr userDrawn="1"/>
        </p:nvSpPr>
        <p:spPr>
          <a:xfrm>
            <a:off x="8589822" y="211803"/>
            <a:ext cx="554182" cy="25492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latin typeface="Montserrat" panose="00000500000000000000" pitchFamily="2" charset="0"/>
            </a:endParaRPr>
          </a:p>
        </p:txBody>
      </p:sp>
      <p:sp>
        <p:nvSpPr>
          <p:cNvPr id="6" name="Title 1">
            <a:extLst>
              <a:ext uri="{FF2B5EF4-FFF2-40B4-BE49-F238E27FC236}">
                <a16:creationId xmlns:a16="http://schemas.microsoft.com/office/drawing/2014/main" id="{5C05D6FF-AAFC-33B0-A481-F0D266406A50}"/>
              </a:ext>
            </a:extLst>
          </p:cNvPr>
          <p:cNvSpPr>
            <a:spLocks noGrp="1"/>
          </p:cNvSpPr>
          <p:nvPr>
            <p:ph type="title" hasCustomPrompt="1"/>
          </p:nvPr>
        </p:nvSpPr>
        <p:spPr>
          <a:xfrm>
            <a:off x="457200" y="175089"/>
            <a:ext cx="8058150" cy="366633"/>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1800" b="1" kern="1200">
                <a:solidFill>
                  <a:schemeClr val="tx1"/>
                </a:solidFill>
                <a:latin typeface="Calibri Light" panose="020F0302020204030204" pitchFamily="34" charset="0"/>
                <a:ea typeface="+mj-ea"/>
                <a:cs typeface="Calibri Light" panose="020F0302020204030204" pitchFamily="34" charset="0"/>
              </a:defRPr>
            </a:lvl1pPr>
          </a:lstStyle>
          <a:p>
            <a:r>
              <a:rPr lang="en-US" dirty="0"/>
              <a:t>CLICK TO EDIT MASTER TITLE STYLE</a:t>
            </a:r>
          </a:p>
        </p:txBody>
      </p:sp>
      <p:sp>
        <p:nvSpPr>
          <p:cNvPr id="2" name="TextBox 12">
            <a:extLst>
              <a:ext uri="{FF2B5EF4-FFF2-40B4-BE49-F238E27FC236}">
                <a16:creationId xmlns:a16="http://schemas.microsoft.com/office/drawing/2014/main" id="{C62BB459-AED3-5AFD-9CA2-8C00BBFF2E13}"/>
              </a:ext>
            </a:extLst>
          </p:cNvPr>
          <p:cNvSpPr txBox="1">
            <a:spLocks noChangeArrowheads="1"/>
          </p:cNvSpPr>
          <p:nvPr userDrawn="1"/>
        </p:nvSpPr>
        <p:spPr bwMode="gray">
          <a:xfrm>
            <a:off x="8497459" y="180072"/>
            <a:ext cx="738908" cy="307777"/>
          </a:xfrm>
          <a:prstGeom prst="rect">
            <a:avLst/>
          </a:prstGeom>
          <a:noFill/>
          <a:ln w="9525">
            <a:noFill/>
            <a:miter lim="800000"/>
            <a:headEnd/>
            <a:tailEnd/>
          </a:ln>
        </p:spPr>
        <p:txBody>
          <a:bodyPr wrap="square">
            <a:spAutoFit/>
          </a:bodyPr>
          <a:lstStyle/>
          <a:p>
            <a:pPr algn="ctr">
              <a:spcAft>
                <a:spcPts val="225"/>
              </a:spcAft>
              <a:defRPr/>
            </a:pPr>
            <a:fld id="{60C0BF5F-5113-4B3A-983D-2603609FCE3C}" type="slidenum">
              <a:rPr lang="en-US" sz="1400">
                <a:solidFill>
                  <a:schemeClr val="bg1"/>
                </a:solidFill>
              </a:rPr>
              <a:pPr algn="ctr">
                <a:spcAft>
                  <a:spcPts val="225"/>
                </a:spcAft>
                <a:defRPr/>
              </a:pPr>
              <a:t>‹#›</a:t>
            </a:fld>
            <a:endParaRPr lang="en-US" sz="1400" dirty="0">
              <a:solidFill>
                <a:schemeClr val="bg1"/>
              </a:solidFill>
            </a:endParaRPr>
          </a:p>
        </p:txBody>
      </p:sp>
    </p:spTree>
    <p:extLst>
      <p:ext uri="{BB962C8B-B14F-4D97-AF65-F5344CB8AC3E}">
        <p14:creationId xmlns:p14="http://schemas.microsoft.com/office/powerpoint/2010/main" val="2621443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288" userDrawn="1">
          <p15:clr>
            <a:srgbClr val="FBAE40"/>
          </p15:clr>
        </p15:guide>
        <p15:guide id="2" pos="5472" userDrawn="1">
          <p15:clr>
            <a:srgbClr val="FBAE40"/>
          </p15:clr>
        </p15:guide>
        <p15:guide id="3" orient="horz" pos="480" userDrawn="1">
          <p15:clr>
            <a:srgbClr val="FBAE40"/>
          </p15:clr>
        </p15:guide>
        <p15:guide id="4" orient="horz" pos="4176" userDrawn="1">
          <p15:clr>
            <a:srgbClr val="FBAE40"/>
          </p15:clr>
        </p15:guide>
        <p15:guide id="5" pos="2880" userDrawn="1">
          <p15:clr>
            <a:srgbClr val="FBAE40"/>
          </p15:clr>
        </p15:guide>
        <p15:guide id="6" orient="horz" pos="336"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EW 2018_FEG No Text Box">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93A996A-A448-4B66-BF0B-B4381FD2AA17}"/>
              </a:ext>
            </a:extLst>
          </p:cNvPr>
          <p:cNvSpPr txBox="1">
            <a:spLocks noChangeArrowheads="1"/>
          </p:cNvSpPr>
          <p:nvPr userDrawn="1"/>
        </p:nvSpPr>
        <p:spPr bwMode="auto">
          <a:xfrm>
            <a:off x="5424489" y="6628765"/>
            <a:ext cx="3498850"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Aft>
                <a:spcPts val="300"/>
              </a:spcAft>
              <a:defRPr/>
            </a:pPr>
            <a:r>
              <a:rPr lang="en-US" sz="800" dirty="0">
                <a:solidFill>
                  <a:schemeClr val="accent4"/>
                </a:solidFill>
                <a:latin typeface="Calibri" pitchFamily="34" charset="0"/>
              </a:rPr>
              <a:t>Confidential – Not for Redistribution</a:t>
            </a:r>
          </a:p>
        </p:txBody>
      </p:sp>
      <p:sp>
        <p:nvSpPr>
          <p:cNvPr id="11" name="TextBox 12">
            <a:extLst>
              <a:ext uri="{FF2B5EF4-FFF2-40B4-BE49-F238E27FC236}">
                <a16:creationId xmlns:a16="http://schemas.microsoft.com/office/drawing/2014/main" id="{B3EB60C7-4A6C-4A9F-BA01-A2DB191CFB72}"/>
              </a:ext>
            </a:extLst>
          </p:cNvPr>
          <p:cNvSpPr txBox="1">
            <a:spLocks noChangeArrowheads="1"/>
          </p:cNvSpPr>
          <p:nvPr userDrawn="1"/>
        </p:nvSpPr>
        <p:spPr bwMode="auto">
          <a:xfrm>
            <a:off x="3382964" y="6628765"/>
            <a:ext cx="2382837"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Aft>
                <a:spcPts val="300"/>
              </a:spcAft>
              <a:defRPr/>
            </a:pPr>
            <a:fld id="{8D222099-C786-4A2B-BA5B-FDF200A0AA7D}" type="slidenum">
              <a:rPr lang="en-US" sz="800" smtClean="0">
                <a:solidFill>
                  <a:schemeClr val="accent4"/>
                </a:solidFill>
                <a:latin typeface="Calibri" pitchFamily="34" charset="0"/>
              </a:rPr>
              <a:pPr algn="ctr" eaLnBrk="1" hangingPunct="1">
                <a:spcAft>
                  <a:spcPts val="300"/>
                </a:spcAft>
                <a:defRPr/>
              </a:pPr>
              <a:t>‹#›</a:t>
            </a:fld>
            <a:endParaRPr lang="en-US" sz="800" dirty="0">
              <a:solidFill>
                <a:schemeClr val="accent4"/>
              </a:solidFill>
              <a:latin typeface="Calibri" pitchFamily="34" charset="0"/>
            </a:endParaRPr>
          </a:p>
        </p:txBody>
      </p:sp>
      <p:sp>
        <p:nvSpPr>
          <p:cNvPr id="12" name="TextBox 12">
            <a:extLst>
              <a:ext uri="{FF2B5EF4-FFF2-40B4-BE49-F238E27FC236}">
                <a16:creationId xmlns:a16="http://schemas.microsoft.com/office/drawing/2014/main" id="{B80F12C5-BE14-4C36-BEE1-B12A534CD4BF}"/>
              </a:ext>
            </a:extLst>
          </p:cNvPr>
          <p:cNvSpPr txBox="1">
            <a:spLocks noChangeArrowheads="1"/>
          </p:cNvSpPr>
          <p:nvPr userDrawn="1"/>
        </p:nvSpPr>
        <p:spPr bwMode="auto">
          <a:xfrm>
            <a:off x="228600" y="6628765"/>
            <a:ext cx="2382838" cy="215444"/>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Aft>
                <a:spcPts val="300"/>
              </a:spcAft>
              <a:defRPr/>
            </a:pPr>
            <a:r>
              <a:rPr lang="en-US" sz="800" dirty="0">
                <a:solidFill>
                  <a:schemeClr val="accent4"/>
                </a:solidFill>
                <a:latin typeface="Calibri" pitchFamily="34" charset="0"/>
              </a:rPr>
              <a:t>©2023 Fund Evaluation Group, LLC </a:t>
            </a:r>
          </a:p>
        </p:txBody>
      </p:sp>
      <p:cxnSp>
        <p:nvCxnSpPr>
          <p:cNvPr id="13" name="Straight Connector 12">
            <a:extLst>
              <a:ext uri="{FF2B5EF4-FFF2-40B4-BE49-F238E27FC236}">
                <a16:creationId xmlns:a16="http://schemas.microsoft.com/office/drawing/2014/main" id="{144FE713-95F5-4F64-9485-96E19C6811F2}"/>
              </a:ext>
            </a:extLst>
          </p:cNvPr>
          <p:cNvCxnSpPr/>
          <p:nvPr userDrawn="1"/>
        </p:nvCxnSpPr>
        <p:spPr>
          <a:xfrm>
            <a:off x="-14514" y="6614251"/>
            <a:ext cx="914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B272B70-C9E3-4577-ABB1-72ED3CF8E9DE}"/>
              </a:ext>
            </a:extLst>
          </p:cNvPr>
          <p:cNvSpPr>
            <a:spLocks noChangeArrowheads="1"/>
          </p:cNvSpPr>
          <p:nvPr userDrawn="1"/>
        </p:nvSpPr>
        <p:spPr bwMode="auto">
          <a:xfrm>
            <a:off x="2" y="0"/>
            <a:ext cx="9143999" cy="461198"/>
          </a:xfrm>
          <a:prstGeom prst="rect">
            <a:avLst/>
          </a:prstGeom>
          <a:solidFill>
            <a:srgbClr val="000000">
              <a:alpha val="10196"/>
            </a:srgbClr>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1800" dirty="0">
              <a:solidFill>
                <a:srgbClr val="FFFFFF"/>
              </a:solidFill>
              <a:latin typeface="Calibri" panose="020F0502020204030204" pitchFamily="34" charset="0"/>
            </a:endParaRPr>
          </a:p>
        </p:txBody>
      </p:sp>
      <p:sp>
        <p:nvSpPr>
          <p:cNvPr id="15" name="Title 1">
            <a:extLst>
              <a:ext uri="{FF2B5EF4-FFF2-40B4-BE49-F238E27FC236}">
                <a16:creationId xmlns:a16="http://schemas.microsoft.com/office/drawing/2014/main" id="{7EBB364D-A9CA-449C-863B-DAC4EAFC911A}"/>
              </a:ext>
            </a:extLst>
          </p:cNvPr>
          <p:cNvSpPr>
            <a:spLocks noGrp="1"/>
          </p:cNvSpPr>
          <p:nvPr>
            <p:ph type="title"/>
          </p:nvPr>
        </p:nvSpPr>
        <p:spPr>
          <a:xfrm>
            <a:off x="246590" y="25399"/>
            <a:ext cx="8686800" cy="407587"/>
          </a:xfrm>
          <a:prstGeom prst="rect">
            <a:avLst/>
          </a:prstGeom>
        </p:spPr>
        <p:txBody>
          <a:bodyPr>
            <a:noAutofit/>
          </a:bodyPr>
          <a:lstStyle>
            <a:lvl1pPr algn="l">
              <a:defRPr sz="2200" b="0" cap="all" spc="100" baseline="0">
                <a:solidFill>
                  <a:schemeClr val="tx1"/>
                </a:solidFill>
                <a:latin typeface="+mn-lt"/>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E6C6CB7-93CC-40C0-A0A2-87ADAD0C635B}"/>
              </a:ext>
            </a:extLst>
          </p:cNvPr>
          <p:cNvCxnSpPr/>
          <p:nvPr userDrawn="1"/>
        </p:nvCxnSpPr>
        <p:spPr>
          <a:xfrm>
            <a:off x="-14514" y="456435"/>
            <a:ext cx="9144000" cy="0"/>
          </a:xfrm>
          <a:prstGeom prst="line">
            <a:avLst/>
          </a:prstGeom>
          <a:ln>
            <a:solidFill>
              <a:srgbClr val="FBB1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197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NEW 2018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4253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EW 2018_Back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7E7097-6C05-4E7F-861D-8FFDD54ECBBC}"/>
              </a:ext>
            </a:extLst>
          </p:cNvPr>
          <p:cNvSpPr/>
          <p:nvPr userDrawn="1"/>
        </p:nvSpPr>
        <p:spPr bwMode="gray">
          <a:xfrm>
            <a:off x="3" y="4379165"/>
            <a:ext cx="9143999" cy="441403"/>
          </a:xfrm>
          <a:prstGeom prst="rect">
            <a:avLst/>
          </a:prstGeom>
        </p:spPr>
        <p:txBody>
          <a:bodyPr wrap="square">
            <a:spAutoFit/>
          </a:bodyPr>
          <a:lstStyle/>
          <a:p>
            <a:pPr algn="ctr">
              <a:defRPr/>
            </a:pPr>
            <a:r>
              <a:rPr lang="en-US" sz="1051" kern="0" spc="51" dirty="0">
                <a:solidFill>
                  <a:schemeClr val="tx1"/>
                </a:solidFill>
                <a:latin typeface="Calibri (Body)"/>
                <a:ea typeface="Myriad Pro Condensed" charset="0"/>
                <a:cs typeface="Calibri Light"/>
              </a:rPr>
              <a:t>Fund Evaluation Group, LLC | 201 East Fifth Street, Suite 1600 Cincinnati, OH 45202 | </a:t>
            </a:r>
            <a:r>
              <a:rPr lang="en-US" sz="1051" kern="0" cap="all" spc="51" dirty="0">
                <a:solidFill>
                  <a:schemeClr val="tx1"/>
                </a:solidFill>
                <a:latin typeface="Calibri (Body)"/>
                <a:ea typeface="Myriad Pro Condensed" charset="0"/>
                <a:cs typeface="Calibri Light"/>
              </a:rPr>
              <a:t>513.977.4400 | </a:t>
            </a:r>
            <a:r>
              <a:rPr lang="en-US" sz="1051" kern="0" spc="51" dirty="0">
                <a:solidFill>
                  <a:schemeClr val="tx1"/>
                </a:solidFill>
                <a:latin typeface="Calibri (Body)"/>
                <a:ea typeface="Myriad Pro Condensed" charset="0"/>
                <a:cs typeface="Calibri Light"/>
              </a:rPr>
              <a:t>information@feg.com | www.feg.com</a:t>
            </a:r>
          </a:p>
          <a:p>
            <a:pPr algn="ctr">
              <a:spcBef>
                <a:spcPts val="200"/>
              </a:spcBef>
              <a:defRPr/>
            </a:pPr>
            <a:r>
              <a:rPr lang="en-US" sz="1051" kern="0" spc="51" dirty="0">
                <a:solidFill>
                  <a:schemeClr val="tx1"/>
                </a:solidFill>
                <a:latin typeface="Calibri (Body)"/>
                <a:ea typeface="Myriad Pro Condensed" charset="0"/>
                <a:cs typeface="Calibri Light"/>
              </a:rPr>
              <a:t>Dallas </a:t>
            </a:r>
            <a:r>
              <a:rPr lang="en-US" sz="1051" spc="51" dirty="0">
                <a:solidFill>
                  <a:schemeClr val="tx1"/>
                </a:solidFill>
                <a:latin typeface="Calibri (Body)"/>
                <a:cs typeface="Calibri Light"/>
              </a:rPr>
              <a:t>│ </a:t>
            </a:r>
            <a:r>
              <a:rPr lang="en-US" sz="1051" kern="0" spc="51" dirty="0">
                <a:solidFill>
                  <a:schemeClr val="tx1"/>
                </a:solidFill>
                <a:latin typeface="Calibri (Body)"/>
                <a:ea typeface="Myriad Pro Condensed" charset="0"/>
                <a:cs typeface="Calibri Light"/>
              </a:rPr>
              <a:t>Detroit </a:t>
            </a:r>
            <a:r>
              <a:rPr lang="en-US" sz="1051" spc="51" dirty="0">
                <a:solidFill>
                  <a:schemeClr val="tx1"/>
                </a:solidFill>
                <a:latin typeface="Calibri (Body)"/>
                <a:cs typeface="Calibri Light"/>
              </a:rPr>
              <a:t>│ </a:t>
            </a:r>
            <a:r>
              <a:rPr lang="en-US" sz="1051" kern="0" spc="51" dirty="0">
                <a:solidFill>
                  <a:schemeClr val="tx1"/>
                </a:solidFill>
                <a:latin typeface="Calibri (Body)"/>
                <a:ea typeface="Myriad Pro Condensed" charset="0"/>
                <a:cs typeface="Calibri Light"/>
              </a:rPr>
              <a:t>Indianapolis</a:t>
            </a:r>
          </a:p>
        </p:txBody>
      </p:sp>
      <p:pic>
        <p:nvPicPr>
          <p:cNvPr id="3" name="Picture 2">
            <a:extLst>
              <a:ext uri="{FF2B5EF4-FFF2-40B4-BE49-F238E27FC236}">
                <a16:creationId xmlns:a16="http://schemas.microsoft.com/office/drawing/2014/main" id="{56DE13F3-FB48-4806-BEA3-9618E8B51D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37099" y="5367366"/>
            <a:ext cx="2269803" cy="737367"/>
          </a:xfrm>
          <a:prstGeom prst="rect">
            <a:avLst/>
          </a:prstGeom>
        </p:spPr>
      </p:pic>
      <p:grpSp>
        <p:nvGrpSpPr>
          <p:cNvPr id="4" name="Group 3">
            <a:extLst>
              <a:ext uri="{FF2B5EF4-FFF2-40B4-BE49-F238E27FC236}">
                <a16:creationId xmlns:a16="http://schemas.microsoft.com/office/drawing/2014/main" id="{B8D98D41-ADA5-482F-9BE4-A337ECCE63D5}"/>
              </a:ext>
            </a:extLst>
          </p:cNvPr>
          <p:cNvGrpSpPr/>
          <p:nvPr userDrawn="1"/>
        </p:nvGrpSpPr>
        <p:grpSpPr>
          <a:xfrm>
            <a:off x="1" y="1286729"/>
            <a:ext cx="9144000" cy="2766060"/>
            <a:chOff x="0" y="1141589"/>
            <a:chExt cx="9144000" cy="2766060"/>
          </a:xfrm>
        </p:grpSpPr>
        <p:pic>
          <p:nvPicPr>
            <p:cNvPr id="5" name="Picture 4">
              <a:extLst>
                <a:ext uri="{FF2B5EF4-FFF2-40B4-BE49-F238E27FC236}">
                  <a16:creationId xmlns:a16="http://schemas.microsoft.com/office/drawing/2014/main" id="{7D3C04F2-637D-423B-A7CF-57BDC48C5C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0999"/>
            <a:stretch/>
          </p:blipFill>
          <p:spPr>
            <a:xfrm>
              <a:off x="6698797" y="1141589"/>
              <a:ext cx="2445203" cy="2766060"/>
            </a:xfrm>
            <a:prstGeom prst="rect">
              <a:avLst/>
            </a:prstGeom>
          </p:spPr>
        </p:pic>
        <p:sp>
          <p:nvSpPr>
            <p:cNvPr id="6" name="Rectangle 5">
              <a:extLst>
                <a:ext uri="{FF2B5EF4-FFF2-40B4-BE49-F238E27FC236}">
                  <a16:creationId xmlns:a16="http://schemas.microsoft.com/office/drawing/2014/main" id="{7B819FBA-B5BB-43B3-81E0-6BC071FD717C}"/>
                </a:ext>
              </a:extLst>
            </p:cNvPr>
            <p:cNvSpPr/>
            <p:nvPr/>
          </p:nvSpPr>
          <p:spPr bwMode="gray">
            <a:xfrm>
              <a:off x="4135089" y="1141589"/>
              <a:ext cx="2464592" cy="1031851"/>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a:extLst>
                <a:ext uri="{FF2B5EF4-FFF2-40B4-BE49-F238E27FC236}">
                  <a16:creationId xmlns:a16="http://schemas.microsoft.com/office/drawing/2014/main" id="{BCA669EC-A514-4E6F-B9BE-4041E05FC8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319" r="12762" b="-1"/>
            <a:stretch/>
          </p:blipFill>
          <p:spPr bwMode="gray">
            <a:xfrm>
              <a:off x="0" y="1141589"/>
              <a:ext cx="4035973" cy="2766060"/>
            </a:xfrm>
            <a:prstGeom prst="rect">
              <a:avLst/>
            </a:prstGeom>
          </p:spPr>
        </p:pic>
        <p:pic>
          <p:nvPicPr>
            <p:cNvPr id="8" name="Picture 7">
              <a:extLst>
                <a:ext uri="{FF2B5EF4-FFF2-40B4-BE49-F238E27FC236}">
                  <a16:creationId xmlns:a16="http://schemas.microsoft.com/office/drawing/2014/main" id="{70F7A6F2-95F6-4CC9-AE7A-5A77F8A282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479" t="25824" r="37426" b="38337"/>
            <a:stretch/>
          </p:blipFill>
          <p:spPr>
            <a:xfrm>
              <a:off x="4134679" y="2257514"/>
              <a:ext cx="2465412" cy="1650135"/>
            </a:xfrm>
            <a:prstGeom prst="rect">
              <a:avLst/>
            </a:prstGeom>
          </p:spPr>
        </p:pic>
      </p:grpSp>
    </p:spTree>
    <p:extLst>
      <p:ext uri="{BB962C8B-B14F-4D97-AF65-F5344CB8AC3E}">
        <p14:creationId xmlns:p14="http://schemas.microsoft.com/office/powerpoint/2010/main" val="40821060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020">
    <p:spTree>
      <p:nvGrpSpPr>
        <p:cNvPr id="1" name=""/>
        <p:cNvGrpSpPr/>
        <p:nvPr/>
      </p:nvGrpSpPr>
      <p:grpSpPr>
        <a:xfrm>
          <a:off x="0" y="0"/>
          <a:ext cx="0" cy="0"/>
          <a:chOff x="0" y="0"/>
          <a:chExt cx="0" cy="0"/>
        </a:xfrm>
      </p:grpSpPr>
      <p:sp>
        <p:nvSpPr>
          <p:cNvPr id="10" name="TextBox 9"/>
          <p:cNvSpPr txBox="1">
            <a:spLocks noChangeArrowheads="1"/>
          </p:cNvSpPr>
          <p:nvPr userDrawn="1"/>
        </p:nvSpPr>
        <p:spPr bwMode="gray">
          <a:xfrm>
            <a:off x="5277468" y="6621236"/>
            <a:ext cx="3498850" cy="215444"/>
          </a:xfrm>
          <a:prstGeom prst="rect">
            <a:avLst/>
          </a:prstGeom>
          <a:noFill/>
          <a:ln w="9525">
            <a:noFill/>
            <a:miter lim="800000"/>
            <a:headEnd/>
            <a:tailEnd/>
          </a:ln>
        </p:spPr>
        <p:txBody>
          <a:bodyPr>
            <a:spAutoFit/>
          </a:bodyPr>
          <a:lstStyle/>
          <a:p>
            <a:pPr algn="r">
              <a:spcAft>
                <a:spcPts val="300"/>
              </a:spcAft>
              <a:defRPr/>
            </a:pPr>
            <a:r>
              <a:rPr lang="en-US" sz="800" dirty="0">
                <a:solidFill>
                  <a:schemeClr val="bg1">
                    <a:lumMod val="50000"/>
                  </a:schemeClr>
                </a:solidFill>
              </a:rPr>
              <a:t>Confidential – Not for Redistribution</a:t>
            </a:r>
          </a:p>
        </p:txBody>
      </p:sp>
      <p:sp>
        <p:nvSpPr>
          <p:cNvPr id="11" name="TextBox 12"/>
          <p:cNvSpPr txBox="1">
            <a:spLocks noChangeArrowheads="1"/>
          </p:cNvSpPr>
          <p:nvPr userDrawn="1"/>
        </p:nvSpPr>
        <p:spPr bwMode="gray">
          <a:xfrm>
            <a:off x="3382964" y="6621236"/>
            <a:ext cx="2382837" cy="215444"/>
          </a:xfrm>
          <a:prstGeom prst="rect">
            <a:avLst/>
          </a:prstGeom>
          <a:noFill/>
          <a:ln w="9525">
            <a:noFill/>
            <a:miter lim="800000"/>
            <a:headEnd/>
            <a:tailEnd/>
          </a:ln>
        </p:spPr>
        <p:txBody>
          <a:bodyPr>
            <a:spAutoFit/>
          </a:bodyPr>
          <a:lstStyle/>
          <a:p>
            <a:pPr algn="ctr">
              <a:spcAft>
                <a:spcPts val="300"/>
              </a:spcAft>
              <a:defRPr/>
            </a:pPr>
            <a:fld id="{60C0BF5F-5113-4B3A-983D-2603609FCE3C}" type="slidenum">
              <a:rPr lang="en-US" sz="800">
                <a:solidFill>
                  <a:schemeClr val="bg1">
                    <a:lumMod val="50000"/>
                  </a:schemeClr>
                </a:solidFill>
              </a:rPr>
              <a:pPr algn="ctr">
                <a:spcAft>
                  <a:spcPts val="300"/>
                </a:spcAft>
                <a:defRPr/>
              </a:pPr>
              <a:t>‹#›</a:t>
            </a:fld>
            <a:endParaRPr lang="en-US" sz="800" dirty="0">
              <a:solidFill>
                <a:schemeClr val="bg1">
                  <a:lumMod val="50000"/>
                </a:schemeClr>
              </a:solidFill>
            </a:endParaRPr>
          </a:p>
        </p:txBody>
      </p:sp>
      <p:sp>
        <p:nvSpPr>
          <p:cNvPr id="12" name="TextBox 12"/>
          <p:cNvSpPr txBox="1">
            <a:spLocks noChangeArrowheads="1"/>
          </p:cNvSpPr>
          <p:nvPr userDrawn="1"/>
        </p:nvSpPr>
        <p:spPr bwMode="gray">
          <a:xfrm>
            <a:off x="365805" y="6621236"/>
            <a:ext cx="2382838" cy="215444"/>
          </a:xfrm>
          <a:prstGeom prst="rect">
            <a:avLst/>
          </a:prstGeom>
          <a:noFill/>
          <a:ln w="9525">
            <a:noFill/>
            <a:miter lim="800000"/>
            <a:headEnd/>
            <a:tailEnd/>
          </a:ln>
        </p:spPr>
        <p:txBody>
          <a:bodyPr>
            <a:spAutoFit/>
          </a:bodyPr>
          <a:lstStyle/>
          <a:p>
            <a:pPr>
              <a:spcAft>
                <a:spcPts val="300"/>
              </a:spcAft>
              <a:defRPr/>
            </a:pPr>
            <a:r>
              <a:rPr lang="en-US" sz="800" dirty="0">
                <a:solidFill>
                  <a:schemeClr val="bg1">
                    <a:lumMod val="50000"/>
                  </a:schemeClr>
                </a:solidFill>
              </a:rPr>
              <a:t>©2020 Fund Evaluation Group, LLC </a:t>
            </a:r>
          </a:p>
        </p:txBody>
      </p:sp>
      <p:sp>
        <p:nvSpPr>
          <p:cNvPr id="2" name="Title 1"/>
          <p:cNvSpPr>
            <a:spLocks noGrp="1"/>
          </p:cNvSpPr>
          <p:nvPr>
            <p:ph type="title"/>
          </p:nvPr>
        </p:nvSpPr>
        <p:spPr>
          <a:xfrm>
            <a:off x="359229" y="146953"/>
            <a:ext cx="8414902" cy="381000"/>
          </a:xfrm>
          <a:prstGeom prst="rect">
            <a:avLst/>
          </a:prstGeom>
        </p:spPr>
        <p:txBody>
          <a:bodyPr>
            <a:noAutofit/>
          </a:bodyPr>
          <a:lstStyle>
            <a:lvl1pPr algn="l">
              <a:defRPr sz="2000" cap="all" spc="100" baseline="0">
                <a:solidFill>
                  <a:schemeClr val="tx1"/>
                </a:solidFill>
                <a:latin typeface="+mn-lt"/>
              </a:defRPr>
            </a:lvl1pPr>
          </a:lstStyle>
          <a:p>
            <a:r>
              <a:rPr lang="en-US" dirty="0"/>
              <a:t>Click to edit Master title style</a:t>
            </a:r>
          </a:p>
        </p:txBody>
      </p:sp>
      <p:cxnSp>
        <p:nvCxnSpPr>
          <p:cNvPr id="9" name="Straight Connector 8"/>
          <p:cNvCxnSpPr/>
          <p:nvPr userDrawn="1"/>
        </p:nvCxnSpPr>
        <p:spPr bwMode="gray">
          <a:xfrm>
            <a:off x="433756" y="541713"/>
            <a:ext cx="827649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413461"/>
      </p:ext>
    </p:extLst>
  </p:cSld>
  <p:clrMapOvr>
    <a:masterClrMapping/>
  </p:clrMapOvr>
  <p:extLst>
    <p:ext uri="{DCECCB84-F9BA-43D5-87BE-67443E8EF086}">
      <p15:sldGuideLst xmlns:p15="http://schemas.microsoft.com/office/powerpoint/2012/main">
        <p15:guide id="1" pos="288" userDrawn="1">
          <p15:clr>
            <a:srgbClr val="FBAE40"/>
          </p15:clr>
        </p15:guide>
        <p15:guide id="2" pos="5472" userDrawn="1">
          <p15:clr>
            <a:srgbClr val="FBAE40"/>
          </p15:clr>
        </p15:guide>
        <p15:guide id="3" orient="horz" pos="480" userDrawn="1">
          <p15:clr>
            <a:srgbClr val="FBAE40"/>
          </p15:clr>
        </p15:guide>
        <p15:guide id="4" orient="horz" pos="4032"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NEW 2018_3_Blank with Title">
    <p:spTree>
      <p:nvGrpSpPr>
        <p:cNvPr id="1" name=""/>
        <p:cNvGrpSpPr/>
        <p:nvPr/>
      </p:nvGrpSpPr>
      <p:grpSpPr>
        <a:xfrm>
          <a:off x="0" y="0"/>
          <a:ext cx="0" cy="0"/>
          <a:chOff x="0" y="0"/>
          <a:chExt cx="0" cy="0"/>
        </a:xfrm>
      </p:grpSpPr>
      <p:sp>
        <p:nvSpPr>
          <p:cNvPr id="10" name="TextBox 9"/>
          <p:cNvSpPr txBox="1">
            <a:spLocks noChangeArrowheads="1"/>
          </p:cNvSpPr>
          <p:nvPr userDrawn="1"/>
        </p:nvSpPr>
        <p:spPr bwMode="gray">
          <a:xfrm>
            <a:off x="5277468" y="6621236"/>
            <a:ext cx="3498850" cy="215444"/>
          </a:xfrm>
          <a:prstGeom prst="rect">
            <a:avLst/>
          </a:prstGeom>
          <a:noFill/>
          <a:ln w="9525">
            <a:noFill/>
            <a:miter lim="800000"/>
            <a:headEnd/>
            <a:tailEnd/>
          </a:ln>
        </p:spPr>
        <p:txBody>
          <a:bodyPr>
            <a:spAutoFit/>
          </a:bodyPr>
          <a:lstStyle/>
          <a:p>
            <a:pPr algn="r">
              <a:spcAft>
                <a:spcPts val="300"/>
              </a:spcAft>
              <a:defRPr/>
            </a:pPr>
            <a:r>
              <a:rPr lang="en-US" sz="800" dirty="0">
                <a:solidFill>
                  <a:schemeClr val="bg1">
                    <a:lumMod val="50000"/>
                  </a:schemeClr>
                </a:solidFill>
              </a:rPr>
              <a:t>Confidential – Not for Redistribution</a:t>
            </a:r>
          </a:p>
        </p:txBody>
      </p:sp>
      <p:sp>
        <p:nvSpPr>
          <p:cNvPr id="11" name="TextBox 12"/>
          <p:cNvSpPr txBox="1">
            <a:spLocks noChangeArrowheads="1"/>
          </p:cNvSpPr>
          <p:nvPr userDrawn="1"/>
        </p:nvSpPr>
        <p:spPr bwMode="gray">
          <a:xfrm>
            <a:off x="3382964" y="6621236"/>
            <a:ext cx="2382837" cy="215444"/>
          </a:xfrm>
          <a:prstGeom prst="rect">
            <a:avLst/>
          </a:prstGeom>
          <a:noFill/>
          <a:ln w="9525">
            <a:noFill/>
            <a:miter lim="800000"/>
            <a:headEnd/>
            <a:tailEnd/>
          </a:ln>
        </p:spPr>
        <p:txBody>
          <a:bodyPr>
            <a:spAutoFit/>
          </a:bodyPr>
          <a:lstStyle/>
          <a:p>
            <a:pPr algn="ctr">
              <a:spcAft>
                <a:spcPts val="300"/>
              </a:spcAft>
              <a:defRPr/>
            </a:pPr>
            <a:fld id="{60C0BF5F-5113-4B3A-983D-2603609FCE3C}" type="slidenum">
              <a:rPr lang="en-US" sz="800">
                <a:solidFill>
                  <a:schemeClr val="bg1">
                    <a:lumMod val="50000"/>
                  </a:schemeClr>
                </a:solidFill>
              </a:rPr>
              <a:pPr algn="ctr">
                <a:spcAft>
                  <a:spcPts val="300"/>
                </a:spcAft>
                <a:defRPr/>
              </a:pPr>
              <a:t>‹#›</a:t>
            </a:fld>
            <a:endParaRPr lang="en-US" sz="800" dirty="0">
              <a:solidFill>
                <a:schemeClr val="bg1">
                  <a:lumMod val="50000"/>
                </a:schemeClr>
              </a:solidFill>
            </a:endParaRPr>
          </a:p>
        </p:txBody>
      </p:sp>
      <p:sp>
        <p:nvSpPr>
          <p:cNvPr id="12" name="TextBox 12"/>
          <p:cNvSpPr txBox="1">
            <a:spLocks noChangeArrowheads="1"/>
          </p:cNvSpPr>
          <p:nvPr userDrawn="1"/>
        </p:nvSpPr>
        <p:spPr bwMode="gray">
          <a:xfrm>
            <a:off x="365805" y="6621236"/>
            <a:ext cx="2382838" cy="215444"/>
          </a:xfrm>
          <a:prstGeom prst="rect">
            <a:avLst/>
          </a:prstGeom>
          <a:noFill/>
          <a:ln w="9525">
            <a:noFill/>
            <a:miter lim="800000"/>
            <a:headEnd/>
            <a:tailEnd/>
          </a:ln>
        </p:spPr>
        <p:txBody>
          <a:bodyPr>
            <a:spAutoFit/>
          </a:bodyPr>
          <a:lstStyle/>
          <a:p>
            <a:pPr>
              <a:spcAft>
                <a:spcPts val="300"/>
              </a:spcAft>
              <a:defRPr/>
            </a:pPr>
            <a:r>
              <a:rPr lang="en-US" sz="800" dirty="0">
                <a:solidFill>
                  <a:schemeClr val="bg1">
                    <a:lumMod val="50000"/>
                  </a:schemeClr>
                </a:solidFill>
              </a:rPr>
              <a:t>©2022 Fund Evaluation Group, LLC </a:t>
            </a:r>
          </a:p>
        </p:txBody>
      </p:sp>
      <p:sp>
        <p:nvSpPr>
          <p:cNvPr id="2" name="Title 1"/>
          <p:cNvSpPr>
            <a:spLocks noGrp="1"/>
          </p:cNvSpPr>
          <p:nvPr>
            <p:ph type="title"/>
          </p:nvPr>
        </p:nvSpPr>
        <p:spPr>
          <a:xfrm>
            <a:off x="359229" y="146953"/>
            <a:ext cx="8414902" cy="381000"/>
          </a:xfrm>
          <a:prstGeom prst="rect">
            <a:avLst/>
          </a:prstGeom>
        </p:spPr>
        <p:txBody>
          <a:bodyPr>
            <a:noAutofit/>
          </a:bodyPr>
          <a:lstStyle>
            <a:lvl1pPr algn="l">
              <a:defRPr sz="2000" cap="all" spc="100" baseline="0">
                <a:solidFill>
                  <a:schemeClr val="tx1"/>
                </a:solidFill>
                <a:latin typeface="+mn-lt"/>
              </a:defRPr>
            </a:lvl1pPr>
          </a:lstStyle>
          <a:p>
            <a:r>
              <a:rPr lang="en-US" dirty="0"/>
              <a:t>Click to edit Master title style</a:t>
            </a:r>
          </a:p>
        </p:txBody>
      </p:sp>
      <p:cxnSp>
        <p:nvCxnSpPr>
          <p:cNvPr id="9" name="Straight Connector 8"/>
          <p:cNvCxnSpPr/>
          <p:nvPr userDrawn="1"/>
        </p:nvCxnSpPr>
        <p:spPr bwMode="gray">
          <a:xfrm>
            <a:off x="433756" y="541713"/>
            <a:ext cx="827649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169084"/>
      </p:ext>
    </p:extLst>
  </p:cSld>
  <p:clrMapOvr>
    <a:masterClrMapping/>
  </p:clrMapOvr>
  <p:extLst>
    <p:ext uri="{DCECCB84-F9BA-43D5-87BE-67443E8EF086}">
      <p15:sldGuideLst xmlns:p15="http://schemas.microsoft.com/office/powerpoint/2012/main">
        <p15:guide id="1" pos="288" userDrawn="1">
          <p15:clr>
            <a:srgbClr val="FBAE40"/>
          </p15:clr>
        </p15:guide>
        <p15:guide id="2" pos="5472" userDrawn="1">
          <p15:clr>
            <a:srgbClr val="FBAE40"/>
          </p15:clr>
        </p15:guide>
        <p15:guide id="3" orient="horz" pos="480" userDrawn="1">
          <p15:clr>
            <a:srgbClr val="FBAE40"/>
          </p15:clr>
        </p15:guide>
        <p15:guide id="4" orient="horz" pos="4032"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D525E09-DDFB-D35D-33EA-12061BDDB8E9}"/>
              </a:ext>
            </a:extLst>
          </p:cNvPr>
          <p:cNvSpPr>
            <a:spLocks noGrp="1"/>
          </p:cNvSpPr>
          <p:nvPr>
            <p:ph type="dt" sz="half" idx="10"/>
          </p:nvPr>
        </p:nvSpPr>
        <p:spPr/>
        <p:txBody>
          <a:bodyPr/>
          <a:lstStyle>
            <a:lvl1pPr>
              <a:defRPr/>
            </a:lvl1pPr>
          </a:lstStyle>
          <a:p>
            <a:pPr>
              <a:defRPr/>
            </a:pPr>
            <a:fld id="{7B074176-B638-4CD1-ACD0-587C27FA65DB}" type="datetimeFigureOut">
              <a:rPr lang="en-US"/>
              <a:pPr>
                <a:defRPr/>
              </a:pPr>
              <a:t>9/19/2024</a:t>
            </a:fld>
            <a:endParaRPr lang="en-US"/>
          </a:p>
        </p:txBody>
      </p:sp>
      <p:sp>
        <p:nvSpPr>
          <p:cNvPr id="3" name="Footer Placeholder 4">
            <a:extLst>
              <a:ext uri="{FF2B5EF4-FFF2-40B4-BE49-F238E27FC236}">
                <a16:creationId xmlns:a16="http://schemas.microsoft.com/office/drawing/2014/main" id="{A96BC36A-9BE9-CFDA-3D85-75DE0AF31C9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BE4F070-0F23-7246-0702-DFEE904FE83F}"/>
              </a:ext>
            </a:extLst>
          </p:cNvPr>
          <p:cNvSpPr>
            <a:spLocks noGrp="1"/>
          </p:cNvSpPr>
          <p:nvPr>
            <p:ph type="sldNum" sz="quarter" idx="12"/>
          </p:nvPr>
        </p:nvSpPr>
        <p:spPr/>
        <p:txBody>
          <a:bodyPr/>
          <a:lstStyle>
            <a:lvl1pPr>
              <a:defRPr/>
            </a:lvl1pPr>
          </a:lstStyle>
          <a:p>
            <a:pPr>
              <a:defRPr/>
            </a:pPr>
            <a:fld id="{81A28289-108B-400D-B52B-A10B390B9F3B}" type="slidenum">
              <a:rPr lang="en-US"/>
              <a:pPr>
                <a:defRPr/>
              </a:pPr>
              <a:t>‹#›</a:t>
            </a:fld>
            <a:endParaRPr lang="en-US"/>
          </a:p>
        </p:txBody>
      </p:sp>
    </p:spTree>
    <p:extLst>
      <p:ext uri="{BB962C8B-B14F-4D97-AF65-F5344CB8AC3E}">
        <p14:creationId xmlns:p14="http://schemas.microsoft.com/office/powerpoint/2010/main" val="21362094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43626445"/>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70960904"/>
      </p:ext>
    </p:extLst>
  </p:cSld>
  <p:clrMapOvr>
    <a:masterClrMapping/>
  </p:clrMapOvr>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97677444"/>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9971585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ll out box">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78B649A-CBE2-EC12-3CDD-D22667EDA91F}"/>
              </a:ext>
            </a:extLst>
          </p:cNvPr>
          <p:cNvSpPr txBox="1">
            <a:spLocks noChangeArrowheads="1"/>
          </p:cNvSpPr>
          <p:nvPr userDrawn="1"/>
        </p:nvSpPr>
        <p:spPr bwMode="gray">
          <a:xfrm>
            <a:off x="4572000" y="6583139"/>
            <a:ext cx="4204318" cy="230832"/>
          </a:xfrm>
          <a:prstGeom prst="rect">
            <a:avLst/>
          </a:prstGeom>
          <a:noFill/>
          <a:ln w="9525">
            <a:noFill/>
            <a:miter lim="800000"/>
            <a:headEnd/>
            <a:tailEnd/>
          </a:ln>
        </p:spPr>
        <p:txBody>
          <a:bodyPr wrap="square">
            <a:noAutofit/>
          </a:bodyPr>
          <a:lstStyle/>
          <a:p>
            <a:pPr marL="0" marR="0" lvl="0" indent="0" algn="r" defTabSz="34288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lumMod val="50000"/>
                  </a:schemeClr>
                </a:solidFill>
                <a:effectLst/>
                <a:uLnTx/>
                <a:uFillTx/>
                <a:latin typeface="+mn-lt"/>
                <a:ea typeface="+mn-ea"/>
                <a:cs typeface="+mn-cs"/>
              </a:rPr>
              <a:t>Confidential – Not for Redistribution.</a:t>
            </a:r>
          </a:p>
        </p:txBody>
      </p:sp>
      <p:sp>
        <p:nvSpPr>
          <p:cNvPr id="10" name="TextBox 12">
            <a:extLst>
              <a:ext uri="{FF2B5EF4-FFF2-40B4-BE49-F238E27FC236}">
                <a16:creationId xmlns:a16="http://schemas.microsoft.com/office/drawing/2014/main" id="{5C19DC13-CE66-E784-6343-78E044A89ADE}"/>
              </a:ext>
            </a:extLst>
          </p:cNvPr>
          <p:cNvSpPr txBox="1">
            <a:spLocks noChangeArrowheads="1"/>
          </p:cNvSpPr>
          <p:nvPr userDrawn="1"/>
        </p:nvSpPr>
        <p:spPr bwMode="gray">
          <a:xfrm>
            <a:off x="365805" y="6583139"/>
            <a:ext cx="2382838" cy="230832"/>
          </a:xfrm>
          <a:prstGeom prst="rect">
            <a:avLst/>
          </a:prstGeom>
          <a:noFill/>
          <a:ln w="9525">
            <a:noFill/>
            <a:miter lim="800000"/>
            <a:headEnd/>
            <a:tailEnd/>
          </a:ln>
        </p:spPr>
        <p:txBody>
          <a:bodyPr>
            <a:noAutofit/>
          </a:bodyPr>
          <a:lstStyle/>
          <a:p>
            <a:pPr>
              <a:spcAft>
                <a:spcPts val="169"/>
              </a:spcAft>
              <a:defRPr/>
            </a:pPr>
            <a:r>
              <a:rPr lang="en-US" sz="900" dirty="0">
                <a:solidFill>
                  <a:schemeClr val="bg1">
                    <a:lumMod val="50000"/>
                  </a:schemeClr>
                </a:solidFill>
                <a:latin typeface="+mn-lt"/>
              </a:rPr>
              <a:t>©2023 Fund Evaluation Group, LLC </a:t>
            </a:r>
          </a:p>
        </p:txBody>
      </p:sp>
      <p:sp>
        <p:nvSpPr>
          <p:cNvPr id="5" name="Rectangle 4">
            <a:extLst>
              <a:ext uri="{FF2B5EF4-FFF2-40B4-BE49-F238E27FC236}">
                <a16:creationId xmlns:a16="http://schemas.microsoft.com/office/drawing/2014/main" id="{C59867F2-D06D-62D6-F7DA-3F9DDB15DEA7}"/>
              </a:ext>
            </a:extLst>
          </p:cNvPr>
          <p:cNvSpPr/>
          <p:nvPr userDrawn="1"/>
        </p:nvSpPr>
        <p:spPr>
          <a:xfrm>
            <a:off x="6971194" y="2"/>
            <a:ext cx="2172811" cy="69075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9" name="Straight Connector 8"/>
          <p:cNvCxnSpPr>
            <a:cxnSpLocks/>
          </p:cNvCxnSpPr>
          <p:nvPr userDrawn="1"/>
        </p:nvCxnSpPr>
        <p:spPr bwMode="gray">
          <a:xfrm>
            <a:off x="433756" y="541713"/>
            <a:ext cx="827649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5127C111-719F-4103-C770-19976399015D}"/>
              </a:ext>
            </a:extLst>
          </p:cNvPr>
          <p:cNvSpPr/>
          <p:nvPr userDrawn="1"/>
        </p:nvSpPr>
        <p:spPr>
          <a:xfrm>
            <a:off x="8589819" y="211808"/>
            <a:ext cx="554182" cy="25492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latin typeface="Montserrat" panose="00000500000000000000" pitchFamily="2" charset="0"/>
            </a:endParaRPr>
          </a:p>
        </p:txBody>
      </p:sp>
      <p:sp>
        <p:nvSpPr>
          <p:cNvPr id="6" name="Content Placeholder 2">
            <a:extLst>
              <a:ext uri="{FF2B5EF4-FFF2-40B4-BE49-F238E27FC236}">
                <a16:creationId xmlns:a16="http://schemas.microsoft.com/office/drawing/2014/main" id="{EF902FA9-391F-4921-8793-0EDB4C5F6629}"/>
              </a:ext>
            </a:extLst>
          </p:cNvPr>
          <p:cNvSpPr>
            <a:spLocks noGrp="1"/>
          </p:cNvSpPr>
          <p:nvPr>
            <p:ph idx="1"/>
          </p:nvPr>
        </p:nvSpPr>
        <p:spPr>
          <a:xfrm>
            <a:off x="457200" y="762001"/>
            <a:ext cx="6362700" cy="5414963"/>
          </a:xfrm>
          <a:prstGeom prst="rect">
            <a:avLst/>
          </a:prstGeom>
        </p:spPr>
        <p:txBody>
          <a:bodyPr vert="horz" lIns="91440" tIns="45720" rIns="91440" bIns="45720" rtlCol="0">
            <a:normAutofit/>
          </a:bodyPr>
          <a:lstStyle>
            <a:lvl1pPr marL="171442" indent="-171442" algn="l" defTabSz="685766" rtl="0" eaLnBrk="1" latinLnBrk="0" hangingPunct="1">
              <a:lnSpc>
                <a:spcPct val="90000"/>
              </a:lnSpc>
              <a:spcBef>
                <a:spcPts val="751"/>
              </a:spcBef>
              <a:buClr>
                <a:srgbClr val="00B0F0"/>
              </a:buClr>
              <a:buFont typeface="Arial" panose="020B0604020202020204" pitchFamily="34" charset="0"/>
              <a:buChar char="•"/>
              <a:defRPr sz="14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Clr>
                <a:srgbClr val="00B0F0"/>
              </a:buClr>
              <a:buFont typeface="Arial" panose="020B0604020202020204" pitchFamily="34" charset="0"/>
              <a:buChar char="•"/>
              <a:defRPr sz="14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Clr>
                <a:srgbClr val="00B0F0"/>
              </a:buClr>
              <a:buFont typeface="Arial" panose="020B0604020202020204" pitchFamily="34" charset="0"/>
              <a:buChar char="•"/>
              <a:defRPr sz="11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Clr>
                <a:srgbClr val="00B0F0"/>
              </a:buClr>
              <a:buFont typeface="Arial" panose="020B0604020202020204" pitchFamily="34" charset="0"/>
              <a:buChar char="•"/>
              <a:defRPr sz="900"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Clr>
                <a:srgbClr val="00B0F0"/>
              </a:buClr>
              <a:buFont typeface="Arial" panose="020B0604020202020204" pitchFamily="34" charset="0"/>
              <a:buChar char="•"/>
              <a:defRPr sz="9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p:txBody>
      </p:sp>
      <p:sp>
        <p:nvSpPr>
          <p:cNvPr id="7" name="Title 1">
            <a:extLst>
              <a:ext uri="{FF2B5EF4-FFF2-40B4-BE49-F238E27FC236}">
                <a16:creationId xmlns:a16="http://schemas.microsoft.com/office/drawing/2014/main" id="{B7E8BAE1-FAB6-B127-12CA-336CE7A34B61}"/>
              </a:ext>
            </a:extLst>
          </p:cNvPr>
          <p:cNvSpPr>
            <a:spLocks noGrp="1"/>
          </p:cNvSpPr>
          <p:nvPr>
            <p:ph type="title" hasCustomPrompt="1"/>
          </p:nvPr>
        </p:nvSpPr>
        <p:spPr>
          <a:xfrm>
            <a:off x="457200" y="175089"/>
            <a:ext cx="6362700" cy="366633"/>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1800" b="1" kern="1200">
                <a:solidFill>
                  <a:schemeClr val="tx1"/>
                </a:solidFill>
                <a:latin typeface="Calibri Light" panose="020F0302020204030204" pitchFamily="34" charset="0"/>
                <a:ea typeface="+mj-ea"/>
                <a:cs typeface="Calibri Light" panose="020F0302020204030204" pitchFamily="34" charset="0"/>
              </a:defRPr>
            </a:lvl1pPr>
          </a:lstStyle>
          <a:p>
            <a:r>
              <a:rPr lang="en-US" dirty="0"/>
              <a:t>CLICK TO EDIT MASTER TITLE STYLE</a:t>
            </a:r>
          </a:p>
        </p:txBody>
      </p:sp>
      <p:sp>
        <p:nvSpPr>
          <p:cNvPr id="13" name="Content Placeholder 12">
            <a:extLst>
              <a:ext uri="{FF2B5EF4-FFF2-40B4-BE49-F238E27FC236}">
                <a16:creationId xmlns:a16="http://schemas.microsoft.com/office/drawing/2014/main" id="{2BAD629E-9976-ADEB-71B7-C9EF1E5E145B}"/>
              </a:ext>
            </a:extLst>
          </p:cNvPr>
          <p:cNvSpPr>
            <a:spLocks noGrp="1"/>
          </p:cNvSpPr>
          <p:nvPr>
            <p:ph sz="quarter" idx="10"/>
          </p:nvPr>
        </p:nvSpPr>
        <p:spPr>
          <a:xfrm>
            <a:off x="7229476" y="762001"/>
            <a:ext cx="1743075" cy="5414963"/>
          </a:xfrm>
          <a:prstGeom prst="rect">
            <a:avLst/>
          </a:prstGeom>
        </p:spPr>
        <p:txBody>
          <a:bodyPr/>
          <a:lstStyle>
            <a:lvl1pPr marL="0" indent="0">
              <a:buNone/>
              <a:defRPr sz="1351"/>
            </a:lvl1pPr>
          </a:lstStyle>
          <a:p>
            <a:pPr lvl="0"/>
            <a:r>
              <a:rPr lang="en-US" dirty="0"/>
              <a:t>Click to edit Master text styles</a:t>
            </a:r>
          </a:p>
        </p:txBody>
      </p:sp>
      <p:sp>
        <p:nvSpPr>
          <p:cNvPr id="12" name="TextBox 12">
            <a:extLst>
              <a:ext uri="{FF2B5EF4-FFF2-40B4-BE49-F238E27FC236}">
                <a16:creationId xmlns:a16="http://schemas.microsoft.com/office/drawing/2014/main" id="{4D47323D-4D32-FC15-69BC-17B538297BB8}"/>
              </a:ext>
            </a:extLst>
          </p:cNvPr>
          <p:cNvSpPr txBox="1">
            <a:spLocks noChangeArrowheads="1"/>
          </p:cNvSpPr>
          <p:nvPr userDrawn="1"/>
        </p:nvSpPr>
        <p:spPr bwMode="gray">
          <a:xfrm>
            <a:off x="8497459" y="180072"/>
            <a:ext cx="738908" cy="307777"/>
          </a:xfrm>
          <a:prstGeom prst="rect">
            <a:avLst/>
          </a:prstGeom>
          <a:noFill/>
          <a:ln w="9525">
            <a:noFill/>
            <a:miter lim="800000"/>
            <a:headEnd/>
            <a:tailEnd/>
          </a:ln>
        </p:spPr>
        <p:txBody>
          <a:bodyPr wrap="square">
            <a:spAutoFit/>
          </a:bodyPr>
          <a:lstStyle/>
          <a:p>
            <a:pPr algn="ctr">
              <a:spcAft>
                <a:spcPts val="225"/>
              </a:spcAft>
              <a:defRPr/>
            </a:pPr>
            <a:fld id="{60C0BF5F-5113-4B3A-983D-2603609FCE3C}" type="slidenum">
              <a:rPr lang="en-US" sz="1400">
                <a:solidFill>
                  <a:schemeClr val="bg1"/>
                </a:solidFill>
              </a:rPr>
              <a:pPr algn="ctr">
                <a:spcAft>
                  <a:spcPts val="225"/>
                </a:spcAft>
                <a:defRPr/>
              </a:pPr>
              <a:t>‹#›</a:t>
            </a:fld>
            <a:endParaRPr lang="en-US" sz="1400" dirty="0">
              <a:solidFill>
                <a:schemeClr val="bg1"/>
              </a:solidFill>
            </a:endParaRPr>
          </a:p>
        </p:txBody>
      </p:sp>
    </p:spTree>
    <p:extLst>
      <p:ext uri="{BB962C8B-B14F-4D97-AF65-F5344CB8AC3E}">
        <p14:creationId xmlns:p14="http://schemas.microsoft.com/office/powerpoint/2010/main" val="2316942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288" userDrawn="1">
          <p15:clr>
            <a:srgbClr val="FBAE40"/>
          </p15:clr>
        </p15:guide>
        <p15:guide id="2" pos="5472" userDrawn="1">
          <p15:clr>
            <a:srgbClr val="FBAE40"/>
          </p15:clr>
        </p15:guide>
        <p15:guide id="3" orient="horz" pos="480" userDrawn="1">
          <p15:clr>
            <a:srgbClr val="FBAE40"/>
          </p15:clr>
        </p15:guide>
        <p15:guide id="4" orient="horz" pos="4176"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18764750"/>
      </p:ext>
    </p:extLst>
  </p:cSld>
  <p:clrMapOvr>
    <a:masterClrMapping/>
  </p:clrMapOvr>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68573424"/>
      </p:ext>
    </p:extLst>
  </p:cSld>
  <p:clrMapOvr>
    <a:masterClrMapping/>
  </p:clrMapOvr>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42612063"/>
      </p:ext>
    </p:extLst>
  </p:cSld>
  <p:clrMapOvr>
    <a:masterClrMapping/>
  </p:clrMapOvr>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26082434"/>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04655383"/>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48448352"/>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85735472"/>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Placeholder 8">
            <a:extLst>
              <a:ext uri="{FF2B5EF4-FFF2-40B4-BE49-F238E27FC236}">
                <a16:creationId xmlns:a16="http://schemas.microsoft.com/office/drawing/2014/main" id="{529A0727-9227-A4D9-E400-E7FB4C524A6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5EA1E033-0219-8378-C626-9D72294F8552}"/>
              </a:ext>
            </a:extLst>
          </p:cNvPr>
          <p:cNvSpPr/>
          <p:nvPr userDrawn="1"/>
        </p:nvSpPr>
        <p:spPr>
          <a:xfrm>
            <a:off x="0" y="0"/>
            <a:ext cx="9144000" cy="6858000"/>
          </a:xfrm>
          <a:prstGeom prst="rect">
            <a:avLst/>
          </a:prstGeom>
          <a:solidFill>
            <a:schemeClr val="tx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latin typeface="Montserrat" panose="00000500000000000000" pitchFamily="2" charset="0"/>
            </a:endParaRPr>
          </a:p>
        </p:txBody>
      </p:sp>
      <p:sp>
        <p:nvSpPr>
          <p:cNvPr id="5" name="Rectangle 4">
            <a:extLst>
              <a:ext uri="{FF2B5EF4-FFF2-40B4-BE49-F238E27FC236}">
                <a16:creationId xmlns:a16="http://schemas.microsoft.com/office/drawing/2014/main" id="{974927D1-FE04-82AC-4972-0C66D266DF35}"/>
              </a:ext>
            </a:extLst>
          </p:cNvPr>
          <p:cNvSpPr/>
          <p:nvPr userDrawn="1"/>
        </p:nvSpPr>
        <p:spPr>
          <a:xfrm>
            <a:off x="517949" y="3726656"/>
            <a:ext cx="6145749" cy="2065836"/>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latin typeface="Montserrat" panose="00000500000000000000" pitchFamily="2" charset="0"/>
            </a:endParaRPr>
          </a:p>
        </p:txBody>
      </p:sp>
      <p:sp>
        <p:nvSpPr>
          <p:cNvPr id="2" name="Title 1">
            <a:extLst>
              <a:ext uri="{FF2B5EF4-FFF2-40B4-BE49-F238E27FC236}">
                <a16:creationId xmlns:a16="http://schemas.microsoft.com/office/drawing/2014/main" id="{C1CCC1D0-43DF-16BB-B035-C38B84866ADC}"/>
              </a:ext>
            </a:extLst>
          </p:cNvPr>
          <p:cNvSpPr>
            <a:spLocks noGrp="1"/>
          </p:cNvSpPr>
          <p:nvPr>
            <p:ph type="title" hasCustomPrompt="1"/>
          </p:nvPr>
        </p:nvSpPr>
        <p:spPr>
          <a:xfrm>
            <a:off x="604435" y="4502077"/>
            <a:ext cx="6151418" cy="511175"/>
          </a:xfrm>
          <a:prstGeom prst="rect">
            <a:avLst/>
          </a:prstGeom>
        </p:spPr>
        <p:txBody>
          <a:bodyPr/>
          <a:lstStyle>
            <a:lvl1pPr>
              <a:tabLst>
                <a:tab pos="1427128" algn="l"/>
              </a:tabLst>
              <a:defRPr sz="2455" b="1">
                <a:solidFill>
                  <a:schemeClr val="bg1"/>
                </a:solidFill>
                <a:latin typeface="Montserrat" panose="00000500000000000000" pitchFamily="2"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BB822B5C-8FEA-E9B4-9732-5576A839C400}"/>
              </a:ext>
            </a:extLst>
          </p:cNvPr>
          <p:cNvSpPr>
            <a:spLocks noGrp="1"/>
          </p:cNvSpPr>
          <p:nvPr>
            <p:ph type="body" sz="quarter" idx="10"/>
          </p:nvPr>
        </p:nvSpPr>
        <p:spPr>
          <a:xfrm>
            <a:off x="604434" y="5116469"/>
            <a:ext cx="6059262" cy="185707"/>
          </a:xfrm>
          <a:prstGeom prst="rect">
            <a:avLst/>
          </a:prstGeom>
        </p:spPr>
        <p:txBody>
          <a:bodyPr/>
          <a:lstStyle>
            <a:lvl1pPr marL="0" indent="0">
              <a:buNone/>
              <a:defRPr sz="819" b="1">
                <a:solidFill>
                  <a:schemeClr val="bg1"/>
                </a:solidFill>
                <a:latin typeface="Montserrat" panose="00000500000000000000" pitchFamily="2" charset="0"/>
              </a:defRPr>
            </a:lvl1pPr>
          </a:lstStyle>
          <a:p>
            <a:pPr lvl="0"/>
            <a:r>
              <a:rPr lang="en-US" dirty="0"/>
              <a:t>Click to edit Master text styles</a:t>
            </a:r>
          </a:p>
        </p:txBody>
      </p:sp>
      <p:sp>
        <p:nvSpPr>
          <p:cNvPr id="7" name="Rectangle 6">
            <a:extLst>
              <a:ext uri="{FF2B5EF4-FFF2-40B4-BE49-F238E27FC236}">
                <a16:creationId xmlns:a16="http://schemas.microsoft.com/office/drawing/2014/main" id="{D95DD521-92BF-18C0-3829-B4D9A05E7545}"/>
              </a:ext>
            </a:extLst>
          </p:cNvPr>
          <p:cNvSpPr/>
          <p:nvPr userDrawn="1"/>
        </p:nvSpPr>
        <p:spPr>
          <a:xfrm flipV="1">
            <a:off x="517936" y="5755011"/>
            <a:ext cx="6151418" cy="675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latin typeface="Montserrat" panose="00000500000000000000" pitchFamily="2" charset="0"/>
            </a:endParaRPr>
          </a:p>
        </p:txBody>
      </p:sp>
      <p:pic>
        <p:nvPicPr>
          <p:cNvPr id="8" name="Picture 7">
            <a:extLst>
              <a:ext uri="{FF2B5EF4-FFF2-40B4-BE49-F238E27FC236}">
                <a16:creationId xmlns:a16="http://schemas.microsoft.com/office/drawing/2014/main" id="{20C61A1B-77BF-F9EB-4C12-B183C0B4CBBF}"/>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bwMode="gray">
          <a:xfrm>
            <a:off x="7065820" y="365924"/>
            <a:ext cx="1870364" cy="835458"/>
          </a:xfrm>
          <a:prstGeom prst="rect">
            <a:avLst/>
          </a:prstGeom>
        </p:spPr>
      </p:pic>
    </p:spTree>
    <p:extLst>
      <p:ext uri="{BB962C8B-B14F-4D97-AF65-F5344CB8AC3E}">
        <p14:creationId xmlns:p14="http://schemas.microsoft.com/office/powerpoint/2010/main" val="2103382071"/>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A1E033-0219-8378-C626-9D72294F8552}"/>
              </a:ext>
            </a:extLst>
          </p:cNvPr>
          <p:cNvSpPr/>
          <p:nvPr userDrawn="1"/>
        </p:nvSpPr>
        <p:spPr>
          <a:xfrm>
            <a:off x="0" y="0"/>
            <a:ext cx="9144000" cy="6858000"/>
          </a:xfrm>
          <a:prstGeom prst="rect">
            <a:avLst/>
          </a:prstGeom>
          <a:solidFill>
            <a:schemeClr val="tx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latin typeface="Montserrat" panose="00000500000000000000" pitchFamily="2" charset="0"/>
            </a:endParaRPr>
          </a:p>
        </p:txBody>
      </p:sp>
      <p:sp>
        <p:nvSpPr>
          <p:cNvPr id="5" name="Rectangle 4">
            <a:extLst>
              <a:ext uri="{FF2B5EF4-FFF2-40B4-BE49-F238E27FC236}">
                <a16:creationId xmlns:a16="http://schemas.microsoft.com/office/drawing/2014/main" id="{974927D1-FE04-82AC-4972-0C66D266DF35}"/>
              </a:ext>
            </a:extLst>
          </p:cNvPr>
          <p:cNvSpPr/>
          <p:nvPr userDrawn="1"/>
        </p:nvSpPr>
        <p:spPr>
          <a:xfrm>
            <a:off x="598800" y="4019877"/>
            <a:ext cx="6157054" cy="1772619"/>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latin typeface="Montserrat" panose="00000500000000000000" pitchFamily="2" charset="0"/>
            </a:endParaRPr>
          </a:p>
        </p:txBody>
      </p:sp>
      <p:sp>
        <p:nvSpPr>
          <p:cNvPr id="2" name="Title 1">
            <a:extLst>
              <a:ext uri="{FF2B5EF4-FFF2-40B4-BE49-F238E27FC236}">
                <a16:creationId xmlns:a16="http://schemas.microsoft.com/office/drawing/2014/main" id="{C1CCC1D0-43DF-16BB-B035-C38B84866ADC}"/>
              </a:ext>
            </a:extLst>
          </p:cNvPr>
          <p:cNvSpPr>
            <a:spLocks noGrp="1"/>
          </p:cNvSpPr>
          <p:nvPr>
            <p:ph type="title" hasCustomPrompt="1"/>
          </p:nvPr>
        </p:nvSpPr>
        <p:spPr>
          <a:xfrm>
            <a:off x="775976" y="4502077"/>
            <a:ext cx="5979876" cy="511175"/>
          </a:xfrm>
          <a:prstGeom prst="rect">
            <a:avLst/>
          </a:prstGeom>
        </p:spPr>
        <p:txBody>
          <a:bodyPr/>
          <a:lstStyle>
            <a:lvl1pPr>
              <a:tabLst>
                <a:tab pos="1427128" algn="l"/>
              </a:tabLst>
              <a:defRPr sz="2455" b="1">
                <a:solidFill>
                  <a:schemeClr val="bg1"/>
                </a:solidFill>
                <a:latin typeface="Montserrat" panose="00000500000000000000" pitchFamily="2"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BB822B5C-8FEA-E9B4-9732-5576A839C400}"/>
              </a:ext>
            </a:extLst>
          </p:cNvPr>
          <p:cNvSpPr>
            <a:spLocks noGrp="1"/>
          </p:cNvSpPr>
          <p:nvPr>
            <p:ph type="body" sz="quarter" idx="10"/>
          </p:nvPr>
        </p:nvSpPr>
        <p:spPr>
          <a:xfrm>
            <a:off x="775977" y="5116468"/>
            <a:ext cx="5887720" cy="214933"/>
          </a:xfrm>
          <a:prstGeom prst="rect">
            <a:avLst/>
          </a:prstGeom>
        </p:spPr>
        <p:txBody>
          <a:bodyPr/>
          <a:lstStyle>
            <a:lvl1pPr marL="0" indent="0">
              <a:buNone/>
              <a:defRPr sz="819" b="1">
                <a:solidFill>
                  <a:schemeClr val="bg1"/>
                </a:solidFill>
                <a:latin typeface="Montserrat" panose="00000500000000000000" pitchFamily="2" charset="0"/>
              </a:defRPr>
            </a:lvl1pPr>
          </a:lstStyle>
          <a:p>
            <a:pPr lvl="0"/>
            <a:r>
              <a:rPr lang="en-US" dirty="0"/>
              <a:t>Click to edit Master text styles</a:t>
            </a:r>
          </a:p>
        </p:txBody>
      </p:sp>
      <p:sp>
        <p:nvSpPr>
          <p:cNvPr id="7" name="Rectangle 6">
            <a:extLst>
              <a:ext uri="{FF2B5EF4-FFF2-40B4-BE49-F238E27FC236}">
                <a16:creationId xmlns:a16="http://schemas.microsoft.com/office/drawing/2014/main" id="{D95DD521-92BF-18C0-3829-B4D9A05E7545}"/>
              </a:ext>
            </a:extLst>
          </p:cNvPr>
          <p:cNvSpPr/>
          <p:nvPr userDrawn="1"/>
        </p:nvSpPr>
        <p:spPr>
          <a:xfrm flipV="1">
            <a:off x="598800" y="5755011"/>
            <a:ext cx="6157054" cy="675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latin typeface="Montserrat" panose="00000500000000000000" pitchFamily="2" charset="0"/>
            </a:endParaRPr>
          </a:p>
        </p:txBody>
      </p:sp>
      <p:pic>
        <p:nvPicPr>
          <p:cNvPr id="8" name="Picture 7">
            <a:extLst>
              <a:ext uri="{FF2B5EF4-FFF2-40B4-BE49-F238E27FC236}">
                <a16:creationId xmlns:a16="http://schemas.microsoft.com/office/drawing/2014/main" id="{20C61A1B-77BF-F9EB-4C12-B183C0B4CBB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bwMode="gray">
          <a:xfrm>
            <a:off x="6944906" y="365924"/>
            <a:ext cx="1911006" cy="853612"/>
          </a:xfrm>
          <a:prstGeom prst="rect">
            <a:avLst/>
          </a:prstGeom>
        </p:spPr>
      </p:pic>
    </p:spTree>
    <p:extLst>
      <p:ext uri="{BB962C8B-B14F-4D97-AF65-F5344CB8AC3E}">
        <p14:creationId xmlns:p14="http://schemas.microsoft.com/office/powerpoint/2010/main" val="32663763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Image Place Holder #38">
    <p:bg>
      <p:bgPr>
        <a:solidFill>
          <a:srgbClr val="F2F6F7"/>
        </a:solidFill>
        <a:effectLst/>
      </p:bgPr>
    </p:bg>
    <p:spTree>
      <p:nvGrpSpPr>
        <p:cNvPr id="1" name=""/>
        <p:cNvGrpSpPr/>
        <p:nvPr/>
      </p:nvGrpSpPr>
      <p:grpSpPr>
        <a:xfrm>
          <a:off x="0" y="0"/>
          <a:ext cx="0" cy="0"/>
          <a:chOff x="0" y="0"/>
          <a:chExt cx="0" cy="0"/>
        </a:xfrm>
      </p:grpSpPr>
      <p:pic>
        <p:nvPicPr>
          <p:cNvPr id="11" name="Picture Placeholder 7" descr="A picture containing scene, harbor&#10;&#10;Description automatically generated">
            <a:extLst>
              <a:ext uri="{FF2B5EF4-FFF2-40B4-BE49-F238E27FC236}">
                <a16:creationId xmlns:a16="http://schemas.microsoft.com/office/drawing/2014/main" id="{932CB63A-0305-0F08-DE53-1D1645F512C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4"/>
            <a:ext cx="9144000" cy="4912895"/>
          </a:xfrm>
          <a:prstGeom prst="rect">
            <a:avLst/>
          </a:prstGeom>
        </p:spPr>
      </p:pic>
      <p:sp>
        <p:nvSpPr>
          <p:cNvPr id="4" name="Text Placeholder 3">
            <a:extLst>
              <a:ext uri="{FF2B5EF4-FFF2-40B4-BE49-F238E27FC236}">
                <a16:creationId xmlns:a16="http://schemas.microsoft.com/office/drawing/2014/main" id="{B561FBAE-76A6-A334-99D6-530D0044D4FA}"/>
              </a:ext>
            </a:extLst>
          </p:cNvPr>
          <p:cNvSpPr>
            <a:spLocks noGrp="1"/>
          </p:cNvSpPr>
          <p:nvPr>
            <p:ph type="body" sz="quarter" idx="14"/>
          </p:nvPr>
        </p:nvSpPr>
        <p:spPr>
          <a:xfrm>
            <a:off x="753656" y="5253158"/>
            <a:ext cx="6211455" cy="512523"/>
          </a:xfrm>
          <a:prstGeom prst="rect">
            <a:avLst/>
          </a:prstGeom>
        </p:spPr>
        <p:txBody>
          <a:bodyPr/>
          <a:lstStyle>
            <a:lvl1pPr marL="0" indent="0">
              <a:buNone/>
              <a:defRPr sz="2455">
                <a:solidFill>
                  <a:srgbClr val="002060"/>
                </a:solidFill>
                <a:latin typeface="Montserrat" panose="00000500000000000000" pitchFamily="2" charset="0"/>
              </a:defRPr>
            </a:lvl1pPr>
          </a:lstStyle>
          <a:p>
            <a:pPr lvl="0"/>
            <a:r>
              <a:rPr lang="en-US" dirty="0"/>
              <a:t>Click to edit Master text styles</a:t>
            </a:r>
          </a:p>
        </p:txBody>
      </p:sp>
      <p:sp>
        <p:nvSpPr>
          <p:cNvPr id="2" name="Rectangle 1">
            <a:extLst>
              <a:ext uri="{FF2B5EF4-FFF2-40B4-BE49-F238E27FC236}">
                <a16:creationId xmlns:a16="http://schemas.microsoft.com/office/drawing/2014/main" id="{64924D55-87DB-9EA2-6818-973557D084D6}"/>
              </a:ext>
            </a:extLst>
          </p:cNvPr>
          <p:cNvSpPr/>
          <p:nvPr userDrawn="1"/>
        </p:nvSpPr>
        <p:spPr>
          <a:xfrm>
            <a:off x="0" y="6227384"/>
            <a:ext cx="9144000" cy="630621"/>
          </a:xfrm>
          <a:prstGeom prst="rect">
            <a:avLst/>
          </a:prstGeom>
          <a:solidFill>
            <a:srgbClr val="F2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latin typeface="Montserrat" panose="00000500000000000000" pitchFamily="2" charset="0"/>
            </a:endParaRPr>
          </a:p>
        </p:txBody>
      </p:sp>
      <p:sp>
        <p:nvSpPr>
          <p:cNvPr id="12" name="Rectangle 11">
            <a:extLst>
              <a:ext uri="{FF2B5EF4-FFF2-40B4-BE49-F238E27FC236}">
                <a16:creationId xmlns:a16="http://schemas.microsoft.com/office/drawing/2014/main" id="{C472662F-0E39-6D32-6CCE-A4FB7214BD79}"/>
              </a:ext>
            </a:extLst>
          </p:cNvPr>
          <p:cNvSpPr/>
          <p:nvPr userDrawn="1"/>
        </p:nvSpPr>
        <p:spPr>
          <a:xfrm>
            <a:off x="0" y="4"/>
            <a:ext cx="9144000" cy="4912895"/>
          </a:xfrm>
          <a:prstGeom prst="rect">
            <a:avLst/>
          </a:prstGeom>
          <a:solidFill>
            <a:schemeClr val="tx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latin typeface="Montserrat" panose="00000500000000000000" pitchFamily="2" charset="0"/>
            </a:endParaRPr>
          </a:p>
        </p:txBody>
      </p:sp>
      <p:cxnSp>
        <p:nvCxnSpPr>
          <p:cNvPr id="10" name="Straight Connector 9">
            <a:extLst>
              <a:ext uri="{FF2B5EF4-FFF2-40B4-BE49-F238E27FC236}">
                <a16:creationId xmlns:a16="http://schemas.microsoft.com/office/drawing/2014/main" id="{3B1C95C7-4158-6096-4E4F-8472BC3965C0}"/>
              </a:ext>
            </a:extLst>
          </p:cNvPr>
          <p:cNvCxnSpPr/>
          <p:nvPr userDrawn="1"/>
        </p:nvCxnSpPr>
        <p:spPr>
          <a:xfrm>
            <a:off x="823716" y="5892006"/>
            <a:ext cx="29094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28801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NEW 2018_Back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7E7097-6C05-4E7F-861D-8FFDD54ECBBC}"/>
              </a:ext>
            </a:extLst>
          </p:cNvPr>
          <p:cNvSpPr/>
          <p:nvPr/>
        </p:nvSpPr>
        <p:spPr bwMode="gray">
          <a:xfrm>
            <a:off x="6" y="4654977"/>
            <a:ext cx="9143999" cy="536044"/>
          </a:xfrm>
          <a:prstGeom prst="rect">
            <a:avLst/>
          </a:prstGeom>
        </p:spPr>
        <p:txBody>
          <a:bodyPr wrap="square">
            <a:spAutoFit/>
          </a:bodyPr>
          <a:lstStyle/>
          <a:p>
            <a:pPr algn="ctr">
              <a:defRPr/>
            </a:pPr>
            <a:r>
              <a:rPr lang="en-US" sz="1400" kern="0" spc="36" dirty="0">
                <a:solidFill>
                  <a:schemeClr val="tx1"/>
                </a:solidFill>
                <a:latin typeface="+mn-lt"/>
                <a:ea typeface="Myriad Pro Condensed" charset="0"/>
                <a:cs typeface="Calibri Light"/>
              </a:rPr>
              <a:t>Fund Evaluation Group, LLC | </a:t>
            </a:r>
            <a:r>
              <a:rPr lang="en-US" sz="1400" kern="0" cap="all" spc="36" dirty="0">
                <a:solidFill>
                  <a:schemeClr val="tx1"/>
                </a:solidFill>
                <a:latin typeface="+mn-lt"/>
                <a:ea typeface="Myriad Pro Condensed" charset="0"/>
                <a:cs typeface="Calibri Light"/>
              </a:rPr>
              <a:t>513.977.4400 | </a:t>
            </a:r>
            <a:r>
              <a:rPr lang="en-US" sz="1400" kern="0" spc="36" dirty="0">
                <a:solidFill>
                  <a:schemeClr val="tx1"/>
                </a:solidFill>
                <a:latin typeface="+mn-lt"/>
                <a:ea typeface="Myriad Pro Condensed" charset="0"/>
                <a:cs typeface="Calibri Light"/>
              </a:rPr>
              <a:t>information@feg.com | www.feg.com</a:t>
            </a:r>
          </a:p>
          <a:p>
            <a:pPr algn="ctr">
              <a:spcBef>
                <a:spcPts val="147"/>
              </a:spcBef>
              <a:defRPr/>
            </a:pPr>
            <a:r>
              <a:rPr lang="en-US" sz="1400" kern="0" spc="36" dirty="0">
                <a:solidFill>
                  <a:schemeClr val="tx1"/>
                </a:solidFill>
                <a:latin typeface="+mn-lt"/>
                <a:ea typeface="Myriad Pro Condensed" charset="0"/>
                <a:cs typeface="Calibri Light"/>
              </a:rPr>
              <a:t>Cincinnati </a:t>
            </a:r>
            <a:r>
              <a:rPr lang="en-US" sz="1400" spc="36" dirty="0">
                <a:solidFill>
                  <a:schemeClr val="tx1"/>
                </a:solidFill>
                <a:latin typeface="+mn-lt"/>
                <a:cs typeface="Calibri Light"/>
              </a:rPr>
              <a:t>│ </a:t>
            </a:r>
            <a:r>
              <a:rPr lang="en-US" sz="1400" kern="0" spc="36" dirty="0">
                <a:solidFill>
                  <a:schemeClr val="tx1"/>
                </a:solidFill>
                <a:latin typeface="+mn-lt"/>
                <a:ea typeface="Myriad Pro Condensed" charset="0"/>
                <a:cs typeface="Calibri Light"/>
              </a:rPr>
              <a:t>Dallas |</a:t>
            </a:r>
            <a:r>
              <a:rPr lang="en-US" sz="1400" spc="36" dirty="0">
                <a:solidFill>
                  <a:schemeClr val="tx1"/>
                </a:solidFill>
                <a:latin typeface="+mn-lt"/>
                <a:cs typeface="Calibri Light"/>
              </a:rPr>
              <a:t> </a:t>
            </a:r>
            <a:r>
              <a:rPr lang="en-US" sz="1400" kern="0" spc="36" dirty="0">
                <a:solidFill>
                  <a:schemeClr val="tx1"/>
                </a:solidFill>
                <a:latin typeface="+mn-lt"/>
                <a:ea typeface="Myriad Pro Condensed" charset="0"/>
                <a:cs typeface="Calibri Light"/>
              </a:rPr>
              <a:t>Indianapolis</a:t>
            </a:r>
          </a:p>
        </p:txBody>
      </p:sp>
      <p:grpSp>
        <p:nvGrpSpPr>
          <p:cNvPr id="17" name="Group 16">
            <a:extLst>
              <a:ext uri="{FF2B5EF4-FFF2-40B4-BE49-F238E27FC236}">
                <a16:creationId xmlns:a16="http://schemas.microsoft.com/office/drawing/2014/main" id="{BFC976D4-DBF5-C171-2B73-1629FE5FF661}"/>
              </a:ext>
            </a:extLst>
          </p:cNvPr>
          <p:cNvGrpSpPr/>
          <p:nvPr userDrawn="1"/>
        </p:nvGrpSpPr>
        <p:grpSpPr>
          <a:xfrm>
            <a:off x="-1" y="1052519"/>
            <a:ext cx="9144004" cy="3175120"/>
            <a:chOff x="-1" y="785819"/>
            <a:chExt cx="9144004" cy="3175120"/>
          </a:xfrm>
        </p:grpSpPr>
        <p:grpSp>
          <p:nvGrpSpPr>
            <p:cNvPr id="6" name="Group 5">
              <a:extLst>
                <a:ext uri="{FF2B5EF4-FFF2-40B4-BE49-F238E27FC236}">
                  <a16:creationId xmlns:a16="http://schemas.microsoft.com/office/drawing/2014/main" id="{5EA4C1B0-F1E2-6B73-9CDF-80ED31A4BFF3}"/>
                </a:ext>
              </a:extLst>
            </p:cNvPr>
            <p:cNvGrpSpPr/>
            <p:nvPr userDrawn="1"/>
          </p:nvGrpSpPr>
          <p:grpSpPr>
            <a:xfrm>
              <a:off x="-1" y="785819"/>
              <a:ext cx="9144001" cy="3175120"/>
              <a:chOff x="648927" y="1141589"/>
              <a:chExt cx="8495073" cy="2949789"/>
            </a:xfrm>
          </p:grpSpPr>
          <p:pic>
            <p:nvPicPr>
              <p:cNvPr id="7" name="Picture 6">
                <a:extLst>
                  <a:ext uri="{FF2B5EF4-FFF2-40B4-BE49-F238E27FC236}">
                    <a16:creationId xmlns:a16="http://schemas.microsoft.com/office/drawing/2014/main" id="{64C345CE-CC39-2D9B-984A-D367F4EA74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15" r="34239"/>
              <a:stretch/>
            </p:blipFill>
            <p:spPr>
              <a:xfrm>
                <a:off x="6698797" y="1141589"/>
                <a:ext cx="2445203" cy="2948730"/>
              </a:xfrm>
              <a:prstGeom prst="rect">
                <a:avLst/>
              </a:prstGeom>
            </p:spPr>
          </p:pic>
          <p:sp>
            <p:nvSpPr>
              <p:cNvPr id="8" name="Rectangle 7">
                <a:extLst>
                  <a:ext uri="{FF2B5EF4-FFF2-40B4-BE49-F238E27FC236}">
                    <a16:creationId xmlns:a16="http://schemas.microsoft.com/office/drawing/2014/main" id="{F24F1F5B-84F6-B5FC-96AB-D1D197937489}"/>
                  </a:ext>
                </a:extLst>
              </p:cNvPr>
              <p:cNvSpPr/>
              <p:nvPr/>
            </p:nvSpPr>
            <p:spPr bwMode="gray">
              <a:xfrm>
                <a:off x="4135089" y="1141589"/>
                <a:ext cx="2464592" cy="118134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49" dirty="0">
                  <a:latin typeface="Montserrat" panose="00000500000000000000" pitchFamily="2" charset="0"/>
                </a:endParaRPr>
              </a:p>
            </p:txBody>
          </p:sp>
          <p:pic>
            <p:nvPicPr>
              <p:cNvPr id="9" name="Picture 8">
                <a:extLst>
                  <a:ext uri="{FF2B5EF4-FFF2-40B4-BE49-F238E27FC236}">
                    <a16:creationId xmlns:a16="http://schemas.microsoft.com/office/drawing/2014/main" id="{E8021B43-6B86-A2D8-7C43-9F253FFF47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712" t="9629" r="14975" b="1129"/>
              <a:stretch/>
            </p:blipFill>
            <p:spPr bwMode="gray">
              <a:xfrm>
                <a:off x="648927" y="1141589"/>
                <a:ext cx="3387046" cy="2949789"/>
              </a:xfrm>
              <a:prstGeom prst="rect">
                <a:avLst/>
              </a:prstGeom>
            </p:spPr>
          </p:pic>
          <p:pic>
            <p:nvPicPr>
              <p:cNvPr id="16" name="Picture 15">
                <a:extLst>
                  <a:ext uri="{FF2B5EF4-FFF2-40B4-BE49-F238E27FC236}">
                    <a16:creationId xmlns:a16="http://schemas.microsoft.com/office/drawing/2014/main" id="{F4D4A990-78B3-00A7-965F-71F5346348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479" t="25824" r="37426" b="38337"/>
              <a:stretch/>
            </p:blipFill>
            <p:spPr>
              <a:xfrm>
                <a:off x="4134679" y="2440184"/>
                <a:ext cx="2465412" cy="1650135"/>
              </a:xfrm>
              <a:prstGeom prst="rect">
                <a:avLst/>
              </a:prstGeom>
            </p:spPr>
          </p:pic>
        </p:grpSp>
        <p:sp>
          <p:nvSpPr>
            <p:cNvPr id="3" name="Rectangle 2">
              <a:extLst>
                <a:ext uri="{FF2B5EF4-FFF2-40B4-BE49-F238E27FC236}">
                  <a16:creationId xmlns:a16="http://schemas.microsoft.com/office/drawing/2014/main" id="{6BCDC82E-7A70-5E1D-AB13-169E47D9BF41}"/>
                </a:ext>
              </a:extLst>
            </p:cNvPr>
            <p:cNvSpPr/>
            <p:nvPr userDrawn="1"/>
          </p:nvSpPr>
          <p:spPr>
            <a:xfrm>
              <a:off x="0" y="785819"/>
              <a:ext cx="3645336" cy="3173980"/>
            </a:xfrm>
            <a:prstGeom prst="rect">
              <a:avLst/>
            </a:prstGeom>
            <a:solidFill>
              <a:schemeClr val="tx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latin typeface="Montserrat" panose="00000500000000000000" pitchFamily="2" charset="0"/>
              </a:endParaRPr>
            </a:p>
          </p:txBody>
        </p:sp>
        <p:sp>
          <p:nvSpPr>
            <p:cNvPr id="4" name="Rectangle 3">
              <a:extLst>
                <a:ext uri="{FF2B5EF4-FFF2-40B4-BE49-F238E27FC236}">
                  <a16:creationId xmlns:a16="http://schemas.microsoft.com/office/drawing/2014/main" id="{1CFE518A-5313-F08E-6DE0-1B4772AB68A1}"/>
                </a:ext>
              </a:extLst>
            </p:cNvPr>
            <p:cNvSpPr/>
            <p:nvPr userDrawn="1"/>
          </p:nvSpPr>
          <p:spPr>
            <a:xfrm>
              <a:off x="6514885" y="785819"/>
              <a:ext cx="2629118" cy="3173980"/>
            </a:xfrm>
            <a:prstGeom prst="rect">
              <a:avLst/>
            </a:prstGeom>
            <a:solidFill>
              <a:schemeClr val="tx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latin typeface="Montserrat" panose="00000500000000000000" pitchFamily="2" charset="0"/>
              </a:endParaRPr>
            </a:p>
          </p:txBody>
        </p:sp>
        <p:sp>
          <p:nvSpPr>
            <p:cNvPr id="5" name="Rectangle 4">
              <a:extLst>
                <a:ext uri="{FF2B5EF4-FFF2-40B4-BE49-F238E27FC236}">
                  <a16:creationId xmlns:a16="http://schemas.microsoft.com/office/drawing/2014/main" id="{4A08AB47-E319-7976-F395-87DAE4908232}"/>
                </a:ext>
              </a:extLst>
            </p:cNvPr>
            <p:cNvSpPr/>
            <p:nvPr userDrawn="1"/>
          </p:nvSpPr>
          <p:spPr>
            <a:xfrm>
              <a:off x="3749591" y="2183612"/>
              <a:ext cx="2652859" cy="1776187"/>
            </a:xfrm>
            <a:prstGeom prst="rect">
              <a:avLst/>
            </a:prstGeom>
            <a:solidFill>
              <a:schemeClr val="tx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latin typeface="Montserrat" panose="00000500000000000000" pitchFamily="2" charset="0"/>
              </a:endParaRPr>
            </a:p>
          </p:txBody>
        </p:sp>
      </p:grpSp>
      <p:pic>
        <p:nvPicPr>
          <p:cNvPr id="18" name="Graphic 17">
            <a:extLst>
              <a:ext uri="{FF2B5EF4-FFF2-40B4-BE49-F238E27FC236}">
                <a16:creationId xmlns:a16="http://schemas.microsoft.com/office/drawing/2014/main" id="{D9547F66-A20C-1F1B-F8A8-01438AC3DAD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161211" y="5620639"/>
            <a:ext cx="2821578" cy="914400"/>
          </a:xfrm>
          <a:prstGeom prst="rect">
            <a:avLst/>
          </a:prstGeom>
        </p:spPr>
      </p:pic>
    </p:spTree>
    <p:extLst>
      <p:ext uri="{BB962C8B-B14F-4D97-AF65-F5344CB8AC3E}">
        <p14:creationId xmlns:p14="http://schemas.microsoft.com/office/powerpoint/2010/main" val="2303583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Image Place Holder #38">
    <p:bg>
      <p:bgPr>
        <a:solidFill>
          <a:srgbClr val="F2F6F7"/>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561FBAE-76A6-A334-99D6-530D0044D4FA}"/>
              </a:ext>
            </a:extLst>
          </p:cNvPr>
          <p:cNvSpPr>
            <a:spLocks noGrp="1"/>
          </p:cNvSpPr>
          <p:nvPr>
            <p:ph type="body" sz="quarter" idx="14" hasCustomPrompt="1"/>
          </p:nvPr>
        </p:nvSpPr>
        <p:spPr>
          <a:xfrm>
            <a:off x="778374" y="5146398"/>
            <a:ext cx="3689717" cy="512523"/>
          </a:xfrm>
          <a:prstGeom prst="rect">
            <a:avLst/>
          </a:prstGeom>
        </p:spPr>
        <p:txBody>
          <a:bodyPr/>
          <a:lstStyle>
            <a:lvl1pPr marL="0" indent="0">
              <a:buNone/>
              <a:defRPr sz="2455">
                <a:solidFill>
                  <a:srgbClr val="002060"/>
                </a:solidFill>
                <a:latin typeface="Montserrat" panose="00000500000000000000" pitchFamily="2" charset="0"/>
              </a:defRPr>
            </a:lvl1pPr>
          </a:lstStyle>
          <a:p>
            <a:pPr lvl="0"/>
            <a:r>
              <a:rPr lang="en-US" dirty="0"/>
              <a:t>CLICK TO EDIT MASTER TEXT STYLES</a:t>
            </a:r>
          </a:p>
        </p:txBody>
      </p:sp>
      <p:cxnSp>
        <p:nvCxnSpPr>
          <p:cNvPr id="8" name="Straight Connector 7">
            <a:extLst>
              <a:ext uri="{FF2B5EF4-FFF2-40B4-BE49-F238E27FC236}">
                <a16:creationId xmlns:a16="http://schemas.microsoft.com/office/drawing/2014/main" id="{B04527F6-4E5B-1C49-3740-3A95DCC9693D}"/>
              </a:ext>
            </a:extLst>
          </p:cNvPr>
          <p:cNvCxnSpPr/>
          <p:nvPr userDrawn="1"/>
        </p:nvCxnSpPr>
        <p:spPr>
          <a:xfrm>
            <a:off x="823716" y="6286144"/>
            <a:ext cx="29094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Placeholder 7" descr="A picture containing scene, harbor&#10;&#10;Description automatically generated">
            <a:extLst>
              <a:ext uri="{FF2B5EF4-FFF2-40B4-BE49-F238E27FC236}">
                <a16:creationId xmlns:a16="http://schemas.microsoft.com/office/drawing/2014/main" id="{932CB63A-0305-0F08-DE53-1D1645F512C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4"/>
            <a:ext cx="9144000" cy="4912895"/>
          </a:xfrm>
          <a:prstGeom prst="rect">
            <a:avLst/>
          </a:prstGeom>
        </p:spPr>
      </p:pic>
      <p:sp>
        <p:nvSpPr>
          <p:cNvPr id="12" name="Rectangle 11">
            <a:extLst>
              <a:ext uri="{FF2B5EF4-FFF2-40B4-BE49-F238E27FC236}">
                <a16:creationId xmlns:a16="http://schemas.microsoft.com/office/drawing/2014/main" id="{C472662F-0E39-6D32-6CCE-A4FB7214BD79}"/>
              </a:ext>
            </a:extLst>
          </p:cNvPr>
          <p:cNvSpPr/>
          <p:nvPr userDrawn="1"/>
        </p:nvSpPr>
        <p:spPr>
          <a:xfrm>
            <a:off x="0" y="4"/>
            <a:ext cx="9144000" cy="4912895"/>
          </a:xfrm>
          <a:prstGeom prst="rect">
            <a:avLst/>
          </a:prstGeom>
          <a:solidFill>
            <a:schemeClr val="tx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latin typeface="Montserrat" panose="00000500000000000000" pitchFamily="2" charset="0"/>
            </a:endParaRPr>
          </a:p>
        </p:txBody>
      </p:sp>
    </p:spTree>
    <p:extLst>
      <p:ext uri="{BB962C8B-B14F-4D97-AF65-F5344CB8AC3E}">
        <p14:creationId xmlns:p14="http://schemas.microsoft.com/office/powerpoint/2010/main" val="3145792688"/>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Place Holder #26">
    <p:spTree>
      <p:nvGrpSpPr>
        <p:cNvPr id="1" name=""/>
        <p:cNvGrpSpPr/>
        <p:nvPr/>
      </p:nvGrpSpPr>
      <p:grpSpPr>
        <a:xfrm>
          <a:off x="0" y="0"/>
          <a:ext cx="0" cy="0"/>
          <a:chOff x="0" y="0"/>
          <a:chExt cx="0" cy="0"/>
        </a:xfrm>
      </p:grpSpPr>
      <p:cxnSp>
        <p:nvCxnSpPr>
          <p:cNvPr id="5" name="Straight Connector 4"/>
          <p:cNvCxnSpPr/>
          <p:nvPr userDrawn="1"/>
        </p:nvCxnSpPr>
        <p:spPr>
          <a:xfrm>
            <a:off x="4426530" y="2297857"/>
            <a:ext cx="29094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Picture Placeholder 17"/>
          <p:cNvSpPr>
            <a:spLocks noGrp="1"/>
          </p:cNvSpPr>
          <p:nvPr>
            <p:ph type="pic" sz="quarter" idx="13"/>
          </p:nvPr>
        </p:nvSpPr>
        <p:spPr>
          <a:xfrm>
            <a:off x="1064615" y="2587338"/>
            <a:ext cx="1226127" cy="1685925"/>
          </a:xfrm>
          <a:prstGeom prst="rect">
            <a:avLst/>
          </a:prstGeom>
          <a:solidFill>
            <a:schemeClr val="tx2">
              <a:lumMod val="90000"/>
              <a:lumOff val="10000"/>
            </a:schemeClr>
          </a:solidFill>
        </p:spPr>
      </p:sp>
      <p:sp>
        <p:nvSpPr>
          <p:cNvPr id="7" name="Picture Placeholder 18"/>
          <p:cNvSpPr>
            <a:spLocks noGrp="1"/>
          </p:cNvSpPr>
          <p:nvPr>
            <p:ph type="pic" sz="quarter" idx="14"/>
          </p:nvPr>
        </p:nvSpPr>
        <p:spPr>
          <a:xfrm>
            <a:off x="3958937" y="2587338"/>
            <a:ext cx="1226127" cy="1685925"/>
          </a:xfrm>
          <a:prstGeom prst="rect">
            <a:avLst/>
          </a:prstGeom>
          <a:solidFill>
            <a:schemeClr val="tx2">
              <a:lumMod val="90000"/>
              <a:lumOff val="10000"/>
            </a:schemeClr>
          </a:solidFill>
        </p:spPr>
      </p:sp>
      <p:sp>
        <p:nvSpPr>
          <p:cNvPr id="8" name="Picture Placeholder 19"/>
          <p:cNvSpPr>
            <a:spLocks noGrp="1"/>
          </p:cNvSpPr>
          <p:nvPr>
            <p:ph type="pic" sz="quarter" idx="15"/>
          </p:nvPr>
        </p:nvSpPr>
        <p:spPr>
          <a:xfrm>
            <a:off x="6853262" y="2587338"/>
            <a:ext cx="1226127" cy="1685925"/>
          </a:xfrm>
          <a:prstGeom prst="rect">
            <a:avLst/>
          </a:prstGeom>
          <a:solidFill>
            <a:schemeClr val="tx2">
              <a:lumMod val="90000"/>
              <a:lumOff val="10000"/>
            </a:schemeClr>
          </a:solidFill>
        </p:spPr>
      </p:sp>
      <p:sp>
        <p:nvSpPr>
          <p:cNvPr id="9" name="Picture Placeholder 20"/>
          <p:cNvSpPr>
            <a:spLocks noGrp="1"/>
          </p:cNvSpPr>
          <p:nvPr>
            <p:ph type="pic" sz="quarter" idx="16"/>
          </p:nvPr>
        </p:nvSpPr>
        <p:spPr>
          <a:xfrm>
            <a:off x="2511776" y="2587338"/>
            <a:ext cx="1226127" cy="1685925"/>
          </a:xfrm>
          <a:prstGeom prst="rect">
            <a:avLst/>
          </a:prstGeom>
          <a:solidFill>
            <a:schemeClr val="tx2">
              <a:lumMod val="90000"/>
              <a:lumOff val="10000"/>
            </a:schemeClr>
          </a:solidFill>
        </p:spPr>
      </p:sp>
      <p:sp>
        <p:nvSpPr>
          <p:cNvPr id="10" name="Picture Placeholder 21"/>
          <p:cNvSpPr>
            <a:spLocks noGrp="1"/>
          </p:cNvSpPr>
          <p:nvPr>
            <p:ph type="pic" sz="quarter" idx="17"/>
          </p:nvPr>
        </p:nvSpPr>
        <p:spPr>
          <a:xfrm>
            <a:off x="5406098" y="2587338"/>
            <a:ext cx="1226127" cy="1685925"/>
          </a:xfrm>
          <a:prstGeom prst="rect">
            <a:avLst/>
          </a:prstGeom>
          <a:solidFill>
            <a:schemeClr val="tx2">
              <a:lumMod val="90000"/>
              <a:lumOff val="10000"/>
            </a:schemeClr>
          </a:solidFill>
        </p:spPr>
      </p:sp>
      <p:sp>
        <p:nvSpPr>
          <p:cNvPr id="11" name="Rectangle 10">
            <a:extLst>
              <a:ext uri="{FF2B5EF4-FFF2-40B4-BE49-F238E27FC236}">
                <a16:creationId xmlns:a16="http://schemas.microsoft.com/office/drawing/2014/main" id="{1927811D-F316-3A03-498E-483F94EB5C17}"/>
              </a:ext>
            </a:extLst>
          </p:cNvPr>
          <p:cNvSpPr/>
          <p:nvPr userDrawn="1"/>
        </p:nvSpPr>
        <p:spPr>
          <a:xfrm>
            <a:off x="8735919" y="417023"/>
            <a:ext cx="415636" cy="2115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latin typeface="Montserrat" panose="00000500000000000000" pitchFamily="2" charset="0"/>
            </a:endParaRPr>
          </a:p>
        </p:txBody>
      </p:sp>
      <p:sp>
        <p:nvSpPr>
          <p:cNvPr id="12" name="Slide Number Placeholder 5">
            <a:extLst>
              <a:ext uri="{FF2B5EF4-FFF2-40B4-BE49-F238E27FC236}">
                <a16:creationId xmlns:a16="http://schemas.microsoft.com/office/drawing/2014/main" id="{04262C00-4D39-31CD-C51A-D43D4A214435}"/>
              </a:ext>
            </a:extLst>
          </p:cNvPr>
          <p:cNvSpPr txBox="1">
            <a:spLocks/>
          </p:cNvSpPr>
          <p:nvPr userDrawn="1"/>
        </p:nvSpPr>
        <p:spPr>
          <a:xfrm>
            <a:off x="8735919" y="340259"/>
            <a:ext cx="254952" cy="365125"/>
          </a:xfrm>
          <a:prstGeom prst="rect">
            <a:avLst/>
          </a:prstGeom>
        </p:spPr>
        <p:txBody>
          <a:bodyPr vert="horz" lIns="41564" tIns="20783" rIns="41564" bIns="20783" rtlCol="0" anchor="ctr"/>
          <a:lstStyle>
            <a:defPPr>
              <a:defRPr lang="en-US"/>
            </a:defPPr>
            <a:lvl1pPr marL="0" algn="l" defTabSz="1492301" rtl="0" eaLnBrk="1" latinLnBrk="0" hangingPunct="1">
              <a:defRPr sz="1600" b="1" kern="1200">
                <a:solidFill>
                  <a:schemeClr val="bg2"/>
                </a:solidFill>
                <a:latin typeface="Roboto" panose="02000000000000000000" pitchFamily="2" charset="0"/>
                <a:ea typeface="Roboto" panose="02000000000000000000" pitchFamily="2" charset="0"/>
                <a:cs typeface="+mn-cs"/>
              </a:defRPr>
            </a:lvl1pPr>
            <a:lvl2pPr marL="746150" algn="l" defTabSz="1492301" rtl="0" eaLnBrk="1" latinLnBrk="0" hangingPunct="1">
              <a:defRPr sz="2938" kern="1200">
                <a:solidFill>
                  <a:schemeClr val="tx1"/>
                </a:solidFill>
                <a:latin typeface="+mn-lt"/>
                <a:ea typeface="+mn-ea"/>
                <a:cs typeface="+mn-cs"/>
              </a:defRPr>
            </a:lvl2pPr>
            <a:lvl3pPr marL="1492301" algn="l" defTabSz="1492301" rtl="0" eaLnBrk="1" latinLnBrk="0" hangingPunct="1">
              <a:defRPr sz="2938" kern="1200">
                <a:solidFill>
                  <a:schemeClr val="tx1"/>
                </a:solidFill>
                <a:latin typeface="+mn-lt"/>
                <a:ea typeface="+mn-ea"/>
                <a:cs typeface="+mn-cs"/>
              </a:defRPr>
            </a:lvl3pPr>
            <a:lvl4pPr marL="2238451" algn="l" defTabSz="1492301" rtl="0" eaLnBrk="1" latinLnBrk="0" hangingPunct="1">
              <a:defRPr sz="2938" kern="1200">
                <a:solidFill>
                  <a:schemeClr val="tx1"/>
                </a:solidFill>
                <a:latin typeface="+mn-lt"/>
                <a:ea typeface="+mn-ea"/>
                <a:cs typeface="+mn-cs"/>
              </a:defRPr>
            </a:lvl4pPr>
            <a:lvl5pPr marL="2984602" algn="l" defTabSz="1492301" rtl="0" eaLnBrk="1" latinLnBrk="0" hangingPunct="1">
              <a:defRPr sz="2938" kern="1200">
                <a:solidFill>
                  <a:schemeClr val="tx1"/>
                </a:solidFill>
                <a:latin typeface="+mn-lt"/>
                <a:ea typeface="+mn-ea"/>
                <a:cs typeface="+mn-cs"/>
              </a:defRPr>
            </a:lvl5pPr>
            <a:lvl6pPr marL="3730752" algn="l" defTabSz="1492301" rtl="0" eaLnBrk="1" latinLnBrk="0" hangingPunct="1">
              <a:defRPr sz="2938" kern="1200">
                <a:solidFill>
                  <a:schemeClr val="tx1"/>
                </a:solidFill>
                <a:latin typeface="+mn-lt"/>
                <a:ea typeface="+mn-ea"/>
                <a:cs typeface="+mn-cs"/>
              </a:defRPr>
            </a:lvl6pPr>
            <a:lvl7pPr marL="4476902" algn="l" defTabSz="1492301" rtl="0" eaLnBrk="1" latinLnBrk="0" hangingPunct="1">
              <a:defRPr sz="2938" kern="1200">
                <a:solidFill>
                  <a:schemeClr val="tx1"/>
                </a:solidFill>
                <a:latin typeface="+mn-lt"/>
                <a:ea typeface="+mn-ea"/>
                <a:cs typeface="+mn-cs"/>
              </a:defRPr>
            </a:lvl7pPr>
            <a:lvl8pPr marL="5223053" algn="l" defTabSz="1492301" rtl="0" eaLnBrk="1" latinLnBrk="0" hangingPunct="1">
              <a:defRPr sz="2938" kern="1200">
                <a:solidFill>
                  <a:schemeClr val="tx1"/>
                </a:solidFill>
                <a:latin typeface="+mn-lt"/>
                <a:ea typeface="+mn-ea"/>
                <a:cs typeface="+mn-cs"/>
              </a:defRPr>
            </a:lvl8pPr>
            <a:lvl9pPr marL="5969203" algn="l" defTabSz="1492301" rtl="0" eaLnBrk="1" latinLnBrk="0" hangingPunct="1">
              <a:defRPr sz="2938" kern="1200">
                <a:solidFill>
                  <a:schemeClr val="tx1"/>
                </a:solidFill>
                <a:latin typeface="+mn-lt"/>
                <a:ea typeface="+mn-ea"/>
                <a:cs typeface="+mn-cs"/>
              </a:defRPr>
            </a:lvl9pPr>
          </a:lstStyle>
          <a:p>
            <a:fld id="{72C24A95-05C1-4CD5-A1C1-BD3EB71AABA9}" type="slidenum">
              <a:rPr lang="en-US" sz="727" smtClean="0"/>
              <a:pPr/>
              <a:t>‹#›</a:t>
            </a:fld>
            <a:endParaRPr lang="en-US" sz="727"/>
          </a:p>
        </p:txBody>
      </p:sp>
      <p:sp>
        <p:nvSpPr>
          <p:cNvPr id="13" name="TextBox 12">
            <a:extLst>
              <a:ext uri="{FF2B5EF4-FFF2-40B4-BE49-F238E27FC236}">
                <a16:creationId xmlns:a16="http://schemas.microsoft.com/office/drawing/2014/main" id="{FBC442CA-C2F0-AE0A-0584-26F3EDEAC66F}"/>
              </a:ext>
            </a:extLst>
          </p:cNvPr>
          <p:cNvSpPr txBox="1">
            <a:spLocks noChangeArrowheads="1"/>
          </p:cNvSpPr>
          <p:nvPr userDrawn="1"/>
        </p:nvSpPr>
        <p:spPr bwMode="gray">
          <a:xfrm>
            <a:off x="6870358" y="6406685"/>
            <a:ext cx="2120515" cy="176202"/>
          </a:xfrm>
          <a:prstGeom prst="rect">
            <a:avLst/>
          </a:prstGeom>
          <a:noFill/>
          <a:ln w="9525">
            <a:noFill/>
            <a:miter lim="800000"/>
            <a:headEnd/>
            <a:tailEnd/>
          </a:ln>
        </p:spPr>
        <p:txBody>
          <a:bodyPr>
            <a:spAutoFit/>
          </a:bodyPr>
          <a:lstStyle/>
          <a:p>
            <a:pPr algn="r">
              <a:spcAft>
                <a:spcPts val="136"/>
              </a:spcAft>
              <a:defRPr/>
            </a:pPr>
            <a:r>
              <a:rPr lang="en-US" sz="545" dirty="0">
                <a:solidFill>
                  <a:schemeClr val="bg1">
                    <a:lumMod val="50000"/>
                  </a:schemeClr>
                </a:solidFill>
                <a:latin typeface="Montserrat" panose="00000500000000000000" pitchFamily="2" charset="0"/>
              </a:rPr>
              <a:t>Confidential – Not for Redistribution</a:t>
            </a:r>
          </a:p>
        </p:txBody>
      </p:sp>
      <p:sp>
        <p:nvSpPr>
          <p:cNvPr id="14" name="TextBox 12">
            <a:extLst>
              <a:ext uri="{FF2B5EF4-FFF2-40B4-BE49-F238E27FC236}">
                <a16:creationId xmlns:a16="http://schemas.microsoft.com/office/drawing/2014/main" id="{B67CB29E-BA7B-7D87-453F-7660FC7CAB2F}"/>
              </a:ext>
            </a:extLst>
          </p:cNvPr>
          <p:cNvSpPr txBox="1">
            <a:spLocks noChangeArrowheads="1"/>
          </p:cNvSpPr>
          <p:nvPr userDrawn="1"/>
        </p:nvSpPr>
        <p:spPr bwMode="gray">
          <a:xfrm>
            <a:off x="3849930" y="6406685"/>
            <a:ext cx="1444144" cy="176202"/>
          </a:xfrm>
          <a:prstGeom prst="rect">
            <a:avLst/>
          </a:prstGeom>
          <a:noFill/>
          <a:ln w="9525">
            <a:noFill/>
            <a:miter lim="800000"/>
            <a:headEnd/>
            <a:tailEnd/>
          </a:ln>
        </p:spPr>
        <p:txBody>
          <a:bodyPr>
            <a:spAutoFit/>
          </a:bodyPr>
          <a:lstStyle/>
          <a:p>
            <a:pPr algn="ctr">
              <a:spcAft>
                <a:spcPts val="136"/>
              </a:spcAft>
              <a:defRPr/>
            </a:pPr>
            <a:r>
              <a:rPr lang="en-US" sz="545" dirty="0">
                <a:solidFill>
                  <a:schemeClr val="bg1">
                    <a:lumMod val="50000"/>
                  </a:schemeClr>
                </a:solidFill>
                <a:latin typeface="Montserrat" panose="00000500000000000000" pitchFamily="2" charset="0"/>
              </a:rPr>
              <a:t>©2022 Fund Evaluation Group, LLC </a:t>
            </a:r>
          </a:p>
        </p:txBody>
      </p:sp>
      <p:pic>
        <p:nvPicPr>
          <p:cNvPr id="15" name="Picture 14">
            <a:extLst>
              <a:ext uri="{FF2B5EF4-FFF2-40B4-BE49-F238E27FC236}">
                <a16:creationId xmlns:a16="http://schemas.microsoft.com/office/drawing/2014/main" id="{B35FFE4B-63B0-0ADE-8E36-EBEA42DED26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bwMode="gray">
          <a:xfrm>
            <a:off x="203294" y="6343394"/>
            <a:ext cx="670977" cy="299713"/>
          </a:xfrm>
          <a:prstGeom prst="rect">
            <a:avLst/>
          </a:prstGeom>
        </p:spPr>
      </p:pic>
      <p:cxnSp>
        <p:nvCxnSpPr>
          <p:cNvPr id="16" name="Straight Connector 15">
            <a:extLst>
              <a:ext uri="{FF2B5EF4-FFF2-40B4-BE49-F238E27FC236}">
                <a16:creationId xmlns:a16="http://schemas.microsoft.com/office/drawing/2014/main" id="{46169836-A3BB-A72F-9E99-8FB6EFF2F31E}"/>
              </a:ext>
            </a:extLst>
          </p:cNvPr>
          <p:cNvCxnSpPr>
            <a:cxnSpLocks/>
          </p:cNvCxnSpPr>
          <p:nvPr userDrawn="1"/>
        </p:nvCxnSpPr>
        <p:spPr>
          <a:xfrm>
            <a:off x="924434" y="6493246"/>
            <a:ext cx="29254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21FB3DA-D67D-58BF-9813-69276C9B2230}"/>
              </a:ext>
            </a:extLst>
          </p:cNvPr>
          <p:cNvCxnSpPr>
            <a:cxnSpLocks/>
          </p:cNvCxnSpPr>
          <p:nvPr userDrawn="1"/>
        </p:nvCxnSpPr>
        <p:spPr>
          <a:xfrm>
            <a:off x="5294074" y="6493246"/>
            <a:ext cx="22948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0236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ull Images">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5"/>
            <a:ext cx="2057400" cy="365125"/>
          </a:xfrm>
          <a:prstGeom prst="rect">
            <a:avLst/>
          </a:prstGeom>
        </p:spPr>
        <p:txBody>
          <a:bodyPr/>
          <a:lstStyle>
            <a:lvl1pPr>
              <a:defRPr>
                <a:latin typeface="Montserrat" panose="00000500000000000000" pitchFamily="2" charset="0"/>
              </a:defRPr>
            </a:lvl1pPr>
          </a:lstStyle>
          <a:p>
            <a:endParaRPr lang="en-US" dirty="0"/>
          </a:p>
        </p:txBody>
      </p:sp>
      <p:sp>
        <p:nvSpPr>
          <p:cNvPr id="7" name="Picture Placeholder 1"/>
          <p:cNvSpPr>
            <a:spLocks noGrp="1"/>
          </p:cNvSpPr>
          <p:nvPr>
            <p:ph type="pic" sz="quarter" idx="13"/>
          </p:nvPr>
        </p:nvSpPr>
        <p:spPr>
          <a:xfrm>
            <a:off x="0" y="0"/>
            <a:ext cx="9144000" cy="6858000"/>
          </a:xfrm>
          <a:prstGeom prst="rect">
            <a:avLst/>
          </a:prstGeom>
          <a:solidFill>
            <a:schemeClr val="tx2">
              <a:lumMod val="90000"/>
              <a:lumOff val="10000"/>
            </a:schemeClr>
          </a:solidFill>
        </p:spPr>
        <p:txBody>
          <a:bodyPr/>
          <a:lstStyle>
            <a:lvl1pPr>
              <a:defRPr>
                <a:latin typeface="Montserrat" panose="00000500000000000000" pitchFamily="2" charset="0"/>
              </a:defRPr>
            </a:lvl1pPr>
          </a:lstStyle>
          <a:p>
            <a:endParaRPr lang="en-US" dirty="0"/>
          </a:p>
        </p:txBody>
      </p:sp>
    </p:spTree>
    <p:extLst>
      <p:ext uri="{BB962C8B-B14F-4D97-AF65-F5344CB8AC3E}">
        <p14:creationId xmlns:p14="http://schemas.microsoft.com/office/powerpoint/2010/main" val="32123230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2023 Inside Blank">
    <p:spTree>
      <p:nvGrpSpPr>
        <p:cNvPr id="1" name=""/>
        <p:cNvGrpSpPr/>
        <p:nvPr/>
      </p:nvGrpSpPr>
      <p:grpSpPr>
        <a:xfrm>
          <a:off x="0" y="0"/>
          <a:ext cx="0" cy="0"/>
          <a:chOff x="0" y="0"/>
          <a:chExt cx="0" cy="0"/>
        </a:xfrm>
      </p:grpSpPr>
      <p:sp>
        <p:nvSpPr>
          <p:cNvPr id="10" name="TextBox 9"/>
          <p:cNvSpPr txBox="1">
            <a:spLocks noChangeArrowheads="1"/>
          </p:cNvSpPr>
          <p:nvPr userDrawn="1"/>
        </p:nvSpPr>
        <p:spPr bwMode="gray">
          <a:xfrm>
            <a:off x="4572000" y="6583139"/>
            <a:ext cx="4204318" cy="230832"/>
          </a:xfrm>
          <a:prstGeom prst="rect">
            <a:avLst/>
          </a:prstGeom>
          <a:noFill/>
          <a:ln w="9525">
            <a:noFill/>
            <a:miter lim="800000"/>
            <a:headEnd/>
            <a:tailEnd/>
          </a:ln>
        </p:spPr>
        <p:txBody>
          <a:bodyPr wrap="square">
            <a:noAutofit/>
          </a:bodyPr>
          <a:lstStyle/>
          <a:p>
            <a:pPr marL="0" marR="0" lvl="0" indent="0" algn="r" defTabSz="34288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lumMod val="50000"/>
                  </a:schemeClr>
                </a:solidFill>
                <a:effectLst/>
                <a:uLnTx/>
                <a:uFillTx/>
                <a:latin typeface="+mn-lt"/>
                <a:ea typeface="+mn-ea"/>
                <a:cs typeface="+mn-cs"/>
              </a:rPr>
              <a:t>Confidential – Not for Redistribution.</a:t>
            </a:r>
          </a:p>
        </p:txBody>
      </p:sp>
      <p:sp>
        <p:nvSpPr>
          <p:cNvPr id="12" name="TextBox 12"/>
          <p:cNvSpPr txBox="1">
            <a:spLocks noChangeArrowheads="1"/>
          </p:cNvSpPr>
          <p:nvPr userDrawn="1"/>
        </p:nvSpPr>
        <p:spPr bwMode="gray">
          <a:xfrm>
            <a:off x="365805" y="6583139"/>
            <a:ext cx="2382838" cy="230832"/>
          </a:xfrm>
          <a:prstGeom prst="rect">
            <a:avLst/>
          </a:prstGeom>
          <a:noFill/>
          <a:ln w="9525">
            <a:noFill/>
            <a:miter lim="800000"/>
            <a:headEnd/>
            <a:tailEnd/>
          </a:ln>
        </p:spPr>
        <p:txBody>
          <a:bodyPr>
            <a:noAutofit/>
          </a:bodyPr>
          <a:lstStyle/>
          <a:p>
            <a:pPr>
              <a:spcAft>
                <a:spcPts val="169"/>
              </a:spcAft>
              <a:defRPr/>
            </a:pPr>
            <a:r>
              <a:rPr lang="en-US" sz="900" dirty="0">
                <a:solidFill>
                  <a:schemeClr val="bg1">
                    <a:lumMod val="50000"/>
                  </a:schemeClr>
                </a:solidFill>
                <a:latin typeface="+mn-lt"/>
              </a:rPr>
              <a:t>©2024 Fund Evaluation Group, LLC </a:t>
            </a:r>
          </a:p>
        </p:txBody>
      </p:sp>
      <p:cxnSp>
        <p:nvCxnSpPr>
          <p:cNvPr id="9" name="Straight Connector 8"/>
          <p:cNvCxnSpPr>
            <a:cxnSpLocks/>
          </p:cNvCxnSpPr>
          <p:nvPr userDrawn="1"/>
        </p:nvCxnSpPr>
        <p:spPr bwMode="gray">
          <a:xfrm>
            <a:off x="433756" y="541713"/>
            <a:ext cx="827649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5127C111-719F-4103-C770-19976399015D}"/>
              </a:ext>
            </a:extLst>
          </p:cNvPr>
          <p:cNvSpPr/>
          <p:nvPr userDrawn="1"/>
        </p:nvSpPr>
        <p:spPr>
          <a:xfrm>
            <a:off x="8589822" y="211803"/>
            <a:ext cx="554182" cy="25492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9" dirty="0">
              <a:latin typeface="Montserrat" panose="00000500000000000000" pitchFamily="2" charset="0"/>
            </a:endParaRPr>
          </a:p>
        </p:txBody>
      </p:sp>
      <p:sp>
        <p:nvSpPr>
          <p:cNvPr id="6" name="Title 1">
            <a:extLst>
              <a:ext uri="{FF2B5EF4-FFF2-40B4-BE49-F238E27FC236}">
                <a16:creationId xmlns:a16="http://schemas.microsoft.com/office/drawing/2014/main" id="{5C05D6FF-AAFC-33B0-A481-F0D266406A50}"/>
              </a:ext>
            </a:extLst>
          </p:cNvPr>
          <p:cNvSpPr>
            <a:spLocks noGrp="1"/>
          </p:cNvSpPr>
          <p:nvPr>
            <p:ph type="title" hasCustomPrompt="1"/>
          </p:nvPr>
        </p:nvSpPr>
        <p:spPr>
          <a:xfrm>
            <a:off x="457200" y="175089"/>
            <a:ext cx="8058150" cy="366633"/>
          </a:xfrm>
          <a:prstGeom prst="rect">
            <a:avLst/>
          </a:prstGeom>
        </p:spPr>
        <p:txBody>
          <a:bodyPr vert="horz" lIns="91440" tIns="45720" rIns="91440" bIns="45720" rtlCol="0" anchor="ctr">
            <a:noAutofit/>
          </a:bodyPr>
          <a:lstStyle>
            <a:lvl1pPr algn="l" defTabSz="685766" rtl="0" eaLnBrk="1" latinLnBrk="0" hangingPunct="1">
              <a:lnSpc>
                <a:spcPct val="90000"/>
              </a:lnSpc>
              <a:spcBef>
                <a:spcPct val="0"/>
              </a:spcBef>
              <a:buNone/>
              <a:defRPr sz="1800" b="1" kern="1200">
                <a:solidFill>
                  <a:schemeClr val="tx1"/>
                </a:solidFill>
                <a:latin typeface="Calibri Light" panose="020F0302020204030204" pitchFamily="34" charset="0"/>
                <a:ea typeface="+mj-ea"/>
                <a:cs typeface="Calibri Light" panose="020F0302020204030204" pitchFamily="34" charset="0"/>
              </a:defRPr>
            </a:lvl1pPr>
          </a:lstStyle>
          <a:p>
            <a:r>
              <a:rPr lang="en-US" dirty="0"/>
              <a:t>CLICK TO EDIT MASTER TITLE STYLE</a:t>
            </a:r>
          </a:p>
        </p:txBody>
      </p:sp>
      <p:sp>
        <p:nvSpPr>
          <p:cNvPr id="2" name="TextBox 12">
            <a:extLst>
              <a:ext uri="{FF2B5EF4-FFF2-40B4-BE49-F238E27FC236}">
                <a16:creationId xmlns:a16="http://schemas.microsoft.com/office/drawing/2014/main" id="{C62BB459-AED3-5AFD-9CA2-8C00BBFF2E13}"/>
              </a:ext>
            </a:extLst>
          </p:cNvPr>
          <p:cNvSpPr txBox="1">
            <a:spLocks noChangeArrowheads="1"/>
          </p:cNvSpPr>
          <p:nvPr userDrawn="1"/>
        </p:nvSpPr>
        <p:spPr bwMode="gray">
          <a:xfrm>
            <a:off x="8497459" y="180072"/>
            <a:ext cx="738908" cy="307777"/>
          </a:xfrm>
          <a:prstGeom prst="rect">
            <a:avLst/>
          </a:prstGeom>
          <a:noFill/>
          <a:ln w="9525">
            <a:noFill/>
            <a:miter lim="800000"/>
            <a:headEnd/>
            <a:tailEnd/>
          </a:ln>
        </p:spPr>
        <p:txBody>
          <a:bodyPr wrap="square">
            <a:spAutoFit/>
          </a:bodyPr>
          <a:lstStyle/>
          <a:p>
            <a:pPr algn="ctr">
              <a:spcAft>
                <a:spcPts val="225"/>
              </a:spcAft>
              <a:defRPr/>
            </a:pPr>
            <a:fld id="{60C0BF5F-5113-4B3A-983D-2603609FCE3C}" type="slidenum">
              <a:rPr lang="en-US" sz="1400">
                <a:solidFill>
                  <a:schemeClr val="bg1"/>
                </a:solidFill>
              </a:rPr>
              <a:pPr algn="ctr">
                <a:spcAft>
                  <a:spcPts val="225"/>
                </a:spcAft>
                <a:defRPr/>
              </a:pPr>
              <a:t>‹#›</a:t>
            </a:fld>
            <a:endParaRPr lang="en-US" sz="1400" dirty="0">
              <a:solidFill>
                <a:schemeClr val="bg1"/>
              </a:solidFill>
            </a:endParaRPr>
          </a:p>
        </p:txBody>
      </p:sp>
    </p:spTree>
    <p:extLst>
      <p:ext uri="{BB962C8B-B14F-4D97-AF65-F5344CB8AC3E}">
        <p14:creationId xmlns:p14="http://schemas.microsoft.com/office/powerpoint/2010/main" val="913631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288">
          <p15:clr>
            <a:srgbClr val="FBAE40"/>
          </p15:clr>
        </p15:guide>
        <p15:guide id="2" pos="5472">
          <p15:clr>
            <a:srgbClr val="FBAE40"/>
          </p15:clr>
        </p15:guide>
        <p15:guide id="3" orient="horz" pos="480">
          <p15:clr>
            <a:srgbClr val="FBAE40"/>
          </p15:clr>
        </p15:guide>
        <p15:guide id="4" orient="horz" pos="4176">
          <p15:clr>
            <a:srgbClr val="FBAE40"/>
          </p15:clr>
        </p15:guide>
        <p15:guide id="5" pos="2880">
          <p15:clr>
            <a:srgbClr val="FBAE40"/>
          </p15:clr>
        </p15:guide>
        <p15:guide id="6" orient="horz" pos="33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023 Inside">
    <p:spTree>
      <p:nvGrpSpPr>
        <p:cNvPr id="1" name=""/>
        <p:cNvGrpSpPr/>
        <p:nvPr/>
      </p:nvGrpSpPr>
      <p:grpSpPr>
        <a:xfrm>
          <a:off x="0" y="0"/>
          <a:ext cx="0" cy="0"/>
          <a:chOff x="0" y="0"/>
          <a:chExt cx="0" cy="0"/>
        </a:xfrm>
      </p:grpSpPr>
      <p:sp>
        <p:nvSpPr>
          <p:cNvPr id="10" name="TextBox 9"/>
          <p:cNvSpPr txBox="1">
            <a:spLocks noChangeArrowheads="1"/>
          </p:cNvSpPr>
          <p:nvPr userDrawn="1"/>
        </p:nvSpPr>
        <p:spPr bwMode="gray">
          <a:xfrm>
            <a:off x="4572000" y="6583139"/>
            <a:ext cx="4204318" cy="230832"/>
          </a:xfrm>
          <a:prstGeom prst="rect">
            <a:avLst/>
          </a:prstGeom>
          <a:noFill/>
          <a:ln w="9525">
            <a:noFill/>
            <a:miter lim="800000"/>
            <a:headEnd/>
            <a:tailEnd/>
          </a:ln>
        </p:spPr>
        <p:txBody>
          <a:bodyPr wrap="square">
            <a:noAutofit/>
          </a:bodyPr>
          <a:lstStyle/>
          <a:p>
            <a:pPr marL="0" marR="0" lvl="0" indent="0" algn="r" defTabSz="34289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lumMod val="50000"/>
                  </a:schemeClr>
                </a:solidFill>
                <a:effectLst/>
                <a:uLnTx/>
                <a:uFillTx/>
                <a:latin typeface="+mn-lt"/>
                <a:ea typeface="+mn-ea"/>
                <a:cs typeface="+mn-cs"/>
              </a:rPr>
              <a:t>Confidential – Not for Redistribution.</a:t>
            </a:r>
          </a:p>
        </p:txBody>
      </p:sp>
      <p:sp>
        <p:nvSpPr>
          <p:cNvPr id="12" name="TextBox 12"/>
          <p:cNvSpPr txBox="1">
            <a:spLocks noChangeArrowheads="1"/>
          </p:cNvSpPr>
          <p:nvPr userDrawn="1"/>
        </p:nvSpPr>
        <p:spPr bwMode="gray">
          <a:xfrm>
            <a:off x="365805" y="6583139"/>
            <a:ext cx="2382838" cy="230832"/>
          </a:xfrm>
          <a:prstGeom prst="rect">
            <a:avLst/>
          </a:prstGeom>
          <a:noFill/>
          <a:ln w="9525">
            <a:noFill/>
            <a:miter lim="800000"/>
            <a:headEnd/>
            <a:tailEnd/>
          </a:ln>
        </p:spPr>
        <p:txBody>
          <a:bodyPr>
            <a:noAutofit/>
          </a:bodyPr>
          <a:lstStyle/>
          <a:p>
            <a:pPr>
              <a:spcAft>
                <a:spcPts val="169"/>
              </a:spcAft>
              <a:defRPr/>
            </a:pPr>
            <a:r>
              <a:rPr lang="en-US" sz="900" dirty="0">
                <a:solidFill>
                  <a:schemeClr val="bg1">
                    <a:lumMod val="50000"/>
                  </a:schemeClr>
                </a:solidFill>
                <a:latin typeface="+mn-lt"/>
              </a:rPr>
              <a:t>©2024 Fund Evaluation Group, LLC </a:t>
            </a:r>
          </a:p>
        </p:txBody>
      </p:sp>
      <p:sp>
        <p:nvSpPr>
          <p:cNvPr id="3" name="Content Placeholder 2"/>
          <p:cNvSpPr>
            <a:spLocks noGrp="1"/>
          </p:cNvSpPr>
          <p:nvPr>
            <p:ph idx="1"/>
          </p:nvPr>
        </p:nvSpPr>
        <p:spPr>
          <a:xfrm>
            <a:off x="457200" y="762001"/>
            <a:ext cx="8058150" cy="5414963"/>
          </a:xfrm>
          <a:prstGeom prst="rect">
            <a:avLst/>
          </a:prstGeom>
        </p:spPr>
        <p:txBody>
          <a:bodyPr vert="horz" lIns="91440" tIns="45720" rIns="91440" bIns="45720" rtlCol="0">
            <a:noAutofit/>
          </a:bodyPr>
          <a:lstStyle>
            <a:lvl1pPr marL="171446" indent="-171446" algn="l" defTabSz="685783" rtl="0" eaLnBrk="1" latinLnBrk="0" hangingPunct="1">
              <a:lnSpc>
                <a:spcPct val="90000"/>
              </a:lnSpc>
              <a:spcBef>
                <a:spcPts val="750"/>
              </a:spcBef>
              <a:buClr>
                <a:srgbClr val="00B0F0"/>
              </a:buClr>
              <a:buFont typeface="Arial" panose="020B0604020202020204" pitchFamily="34" charset="0"/>
              <a:buChar char="•"/>
              <a:defRPr sz="14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Clr>
                <a:srgbClr val="00B0F0"/>
              </a:buClr>
              <a:buFont typeface="Arial" panose="020B0604020202020204" pitchFamily="34" charset="0"/>
              <a:buChar char="•"/>
              <a:defRPr sz="14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Clr>
                <a:srgbClr val="00B0F0"/>
              </a:buClr>
              <a:buFont typeface="Arial" panose="020B0604020202020204" pitchFamily="34" charset="0"/>
              <a:buChar char="•"/>
              <a:defRPr sz="11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Clr>
                <a:srgbClr val="00B0F0"/>
              </a:buClr>
              <a:buFont typeface="Arial" panose="020B0604020202020204" pitchFamily="34" charset="0"/>
              <a:buChar char="•"/>
              <a:defRPr sz="9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Clr>
                <a:srgbClr val="00B0F0"/>
              </a:buClr>
              <a:buFont typeface="Arial" panose="020B0604020202020204" pitchFamily="34" charset="0"/>
              <a:buChar char="•"/>
              <a:defRPr sz="9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p:txBody>
      </p:sp>
      <p:cxnSp>
        <p:nvCxnSpPr>
          <p:cNvPr id="9" name="Straight Connector 8"/>
          <p:cNvCxnSpPr>
            <a:cxnSpLocks/>
          </p:cNvCxnSpPr>
          <p:nvPr userDrawn="1"/>
        </p:nvCxnSpPr>
        <p:spPr bwMode="gray">
          <a:xfrm>
            <a:off x="433756" y="541713"/>
            <a:ext cx="827649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5127C111-719F-4103-C770-19976399015D}"/>
              </a:ext>
            </a:extLst>
          </p:cNvPr>
          <p:cNvSpPr/>
          <p:nvPr userDrawn="1"/>
        </p:nvSpPr>
        <p:spPr>
          <a:xfrm>
            <a:off x="8589820" y="211799"/>
            <a:ext cx="554182" cy="25492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18" dirty="0">
              <a:latin typeface="Montserrat" panose="00000500000000000000" pitchFamily="2" charset="0"/>
            </a:endParaRPr>
          </a:p>
        </p:txBody>
      </p:sp>
      <p:sp>
        <p:nvSpPr>
          <p:cNvPr id="6" name="Title 1">
            <a:extLst>
              <a:ext uri="{FF2B5EF4-FFF2-40B4-BE49-F238E27FC236}">
                <a16:creationId xmlns:a16="http://schemas.microsoft.com/office/drawing/2014/main" id="{5C05D6FF-AAFC-33B0-A481-F0D266406A50}"/>
              </a:ext>
            </a:extLst>
          </p:cNvPr>
          <p:cNvSpPr>
            <a:spLocks noGrp="1"/>
          </p:cNvSpPr>
          <p:nvPr>
            <p:ph type="title" hasCustomPrompt="1"/>
          </p:nvPr>
        </p:nvSpPr>
        <p:spPr>
          <a:xfrm>
            <a:off x="457200" y="175085"/>
            <a:ext cx="8058150" cy="366633"/>
          </a:xfrm>
          <a:prstGeom prst="rect">
            <a:avLst/>
          </a:prstGeom>
        </p:spPr>
        <p:txBody>
          <a:bodyPr vert="horz" lIns="91440" tIns="45720" rIns="91440" bIns="45720" rtlCol="0" anchor="ctr">
            <a:noAutofit/>
          </a:bodyPr>
          <a:lstStyle>
            <a:lvl1pPr algn="l" defTabSz="685783" rtl="0" eaLnBrk="1" latinLnBrk="0" hangingPunct="1">
              <a:lnSpc>
                <a:spcPct val="90000"/>
              </a:lnSpc>
              <a:spcBef>
                <a:spcPct val="0"/>
              </a:spcBef>
              <a:buNone/>
              <a:defRPr sz="1800" b="1" kern="1200">
                <a:solidFill>
                  <a:schemeClr val="tx1"/>
                </a:solidFill>
                <a:latin typeface="Calibri Light" panose="020F0302020204030204" pitchFamily="34" charset="0"/>
                <a:ea typeface="+mj-ea"/>
                <a:cs typeface="Calibri Light" panose="020F0302020204030204" pitchFamily="34" charset="0"/>
              </a:defRPr>
            </a:lvl1pPr>
          </a:lstStyle>
          <a:p>
            <a:r>
              <a:rPr lang="en-US" dirty="0"/>
              <a:t>CLICK TO EDIT MASTER TITLE STYLE</a:t>
            </a:r>
          </a:p>
        </p:txBody>
      </p:sp>
      <p:sp>
        <p:nvSpPr>
          <p:cNvPr id="2" name="TextBox 12">
            <a:extLst>
              <a:ext uri="{FF2B5EF4-FFF2-40B4-BE49-F238E27FC236}">
                <a16:creationId xmlns:a16="http://schemas.microsoft.com/office/drawing/2014/main" id="{C62BB459-AED3-5AFD-9CA2-8C00BBFF2E13}"/>
              </a:ext>
            </a:extLst>
          </p:cNvPr>
          <p:cNvSpPr txBox="1">
            <a:spLocks noChangeArrowheads="1"/>
          </p:cNvSpPr>
          <p:nvPr userDrawn="1"/>
        </p:nvSpPr>
        <p:spPr bwMode="gray">
          <a:xfrm>
            <a:off x="8497457" y="180069"/>
            <a:ext cx="738908" cy="307777"/>
          </a:xfrm>
          <a:prstGeom prst="rect">
            <a:avLst/>
          </a:prstGeom>
          <a:noFill/>
          <a:ln w="9525">
            <a:noFill/>
            <a:miter lim="800000"/>
            <a:headEnd/>
            <a:tailEnd/>
          </a:ln>
        </p:spPr>
        <p:txBody>
          <a:bodyPr wrap="square">
            <a:spAutoFit/>
          </a:bodyPr>
          <a:lstStyle/>
          <a:p>
            <a:pPr algn="ctr">
              <a:spcAft>
                <a:spcPts val="225"/>
              </a:spcAft>
              <a:defRPr/>
            </a:pPr>
            <a:fld id="{60C0BF5F-5113-4B3A-983D-2603609FCE3C}" type="slidenum">
              <a:rPr lang="en-US" sz="1400">
                <a:solidFill>
                  <a:schemeClr val="bg1"/>
                </a:solidFill>
              </a:rPr>
              <a:pPr algn="ctr">
                <a:spcAft>
                  <a:spcPts val="225"/>
                </a:spcAft>
                <a:defRPr/>
              </a:pPr>
              <a:t>‹#›</a:t>
            </a:fld>
            <a:endParaRPr lang="en-US" sz="1400" dirty="0">
              <a:solidFill>
                <a:schemeClr val="bg1"/>
              </a:solidFill>
            </a:endParaRPr>
          </a:p>
        </p:txBody>
      </p:sp>
    </p:spTree>
    <p:extLst>
      <p:ext uri="{BB962C8B-B14F-4D97-AF65-F5344CB8AC3E}">
        <p14:creationId xmlns:p14="http://schemas.microsoft.com/office/powerpoint/2010/main" val="3178944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288">
          <p15:clr>
            <a:srgbClr val="FBAE40"/>
          </p15:clr>
        </p15:guide>
        <p15:guide id="2" pos="5472">
          <p15:clr>
            <a:srgbClr val="FBAE40"/>
          </p15:clr>
        </p15:guide>
        <p15:guide id="3" orient="horz" pos="480">
          <p15:clr>
            <a:srgbClr val="FBAE40"/>
          </p15:clr>
        </p15:guide>
        <p15:guide id="4" orient="horz" pos="4176">
          <p15:clr>
            <a:srgbClr val="FBAE40"/>
          </p15:clr>
        </p15:guide>
        <p15:guide id="5" pos="2880">
          <p15:clr>
            <a:srgbClr val="FBAE40"/>
          </p15:clr>
        </p15:guide>
        <p15:guide id="6" orient="horz" pos="33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Print Divider">
    <p:bg bwMode="gray">
      <p:bgRef idx="1001">
        <a:schemeClr val="bg1"/>
      </p:bgRef>
    </p:bg>
    <p:spTree>
      <p:nvGrpSpPr>
        <p:cNvPr id="1" name=""/>
        <p:cNvGrpSpPr/>
        <p:nvPr/>
      </p:nvGrpSpPr>
      <p:grpSpPr>
        <a:xfrm>
          <a:off x="0" y="0"/>
          <a:ext cx="0" cy="0"/>
          <a:chOff x="0" y="0"/>
          <a:chExt cx="0" cy="0"/>
        </a:xfrm>
      </p:grpSpPr>
      <p:sp>
        <p:nvSpPr>
          <p:cNvPr id="5" name="Rectangle 4"/>
          <p:cNvSpPr/>
          <p:nvPr userDrawn="1"/>
        </p:nvSpPr>
        <p:spPr bwMode="gray">
          <a:xfrm>
            <a:off x="2614707" y="1063957"/>
            <a:ext cx="6529294" cy="27660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 Placeholder 7"/>
          <p:cNvSpPr>
            <a:spLocks noGrp="1"/>
          </p:cNvSpPr>
          <p:nvPr>
            <p:ph type="body" sz="quarter" idx="10"/>
          </p:nvPr>
        </p:nvSpPr>
        <p:spPr bwMode="gray">
          <a:xfrm>
            <a:off x="2896419" y="1357783"/>
            <a:ext cx="5855701" cy="383182"/>
          </a:xfrm>
          <a:prstGeom prst="rect">
            <a:avLst/>
          </a:prstGeom>
        </p:spPr>
        <p:txBody>
          <a:bodyPr wrap="square">
            <a:spAutoFit/>
          </a:bodyPr>
          <a:lstStyle>
            <a:lvl1pPr marL="0" indent="0">
              <a:lnSpc>
                <a:spcPct val="90000"/>
              </a:lnSpc>
              <a:spcBef>
                <a:spcPts val="450"/>
              </a:spcBef>
              <a:buNone/>
              <a:defRPr lang="en-US" sz="2100" b="0" i="0" cap="all" spc="0" baseline="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stStyle>
          <a:p>
            <a:pPr marL="0" lvl="0" defTabSz="685766" latinLnBrk="0">
              <a:spcBef>
                <a:spcPct val="0"/>
              </a:spcBef>
            </a:pPr>
            <a:r>
              <a:rPr lang="en-US" dirty="0"/>
              <a:t>Click to edit Master text styles</a:t>
            </a:r>
          </a:p>
        </p:txBody>
      </p:sp>
      <p:sp>
        <p:nvSpPr>
          <p:cNvPr id="2" name="Rectangle 1">
            <a:extLst>
              <a:ext uri="{FF2B5EF4-FFF2-40B4-BE49-F238E27FC236}">
                <a16:creationId xmlns:a16="http://schemas.microsoft.com/office/drawing/2014/main" id="{8A90C7F1-408E-4F9D-A444-592C5A8E7FDC}"/>
              </a:ext>
            </a:extLst>
          </p:cNvPr>
          <p:cNvSpPr/>
          <p:nvPr userDrawn="1"/>
        </p:nvSpPr>
        <p:spPr>
          <a:xfrm>
            <a:off x="-1" y="1063957"/>
            <a:ext cx="2441360" cy="27660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938098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2018_3_Blank with Title">
    <p:spTree>
      <p:nvGrpSpPr>
        <p:cNvPr id="1" name=""/>
        <p:cNvGrpSpPr/>
        <p:nvPr/>
      </p:nvGrpSpPr>
      <p:grpSpPr>
        <a:xfrm>
          <a:off x="0" y="0"/>
          <a:ext cx="0" cy="0"/>
          <a:chOff x="0" y="0"/>
          <a:chExt cx="0" cy="0"/>
        </a:xfrm>
      </p:grpSpPr>
      <p:sp>
        <p:nvSpPr>
          <p:cNvPr id="10" name="TextBox 9"/>
          <p:cNvSpPr txBox="1">
            <a:spLocks noChangeArrowheads="1"/>
          </p:cNvSpPr>
          <p:nvPr userDrawn="1"/>
        </p:nvSpPr>
        <p:spPr bwMode="gray">
          <a:xfrm>
            <a:off x="5277468" y="6621236"/>
            <a:ext cx="3498850" cy="215444"/>
          </a:xfrm>
          <a:prstGeom prst="rect">
            <a:avLst/>
          </a:prstGeom>
          <a:noFill/>
          <a:ln w="9525">
            <a:noFill/>
            <a:miter lim="800000"/>
            <a:headEnd/>
            <a:tailEnd/>
          </a:ln>
        </p:spPr>
        <p:txBody>
          <a:bodyPr>
            <a:spAutoFit/>
          </a:bodyPr>
          <a:lstStyle/>
          <a:p>
            <a:pPr algn="r">
              <a:spcAft>
                <a:spcPts val="300"/>
              </a:spcAft>
              <a:defRPr/>
            </a:pPr>
            <a:r>
              <a:rPr lang="en-US" sz="800" dirty="0">
                <a:solidFill>
                  <a:schemeClr val="bg1">
                    <a:lumMod val="50000"/>
                  </a:schemeClr>
                </a:solidFill>
              </a:rPr>
              <a:t>Confidential – Not for Redistribution</a:t>
            </a:r>
          </a:p>
        </p:txBody>
      </p:sp>
      <p:sp>
        <p:nvSpPr>
          <p:cNvPr id="11" name="TextBox 12"/>
          <p:cNvSpPr txBox="1">
            <a:spLocks noChangeArrowheads="1"/>
          </p:cNvSpPr>
          <p:nvPr userDrawn="1"/>
        </p:nvSpPr>
        <p:spPr bwMode="gray">
          <a:xfrm>
            <a:off x="3382964" y="6621236"/>
            <a:ext cx="2382837" cy="215444"/>
          </a:xfrm>
          <a:prstGeom prst="rect">
            <a:avLst/>
          </a:prstGeom>
          <a:noFill/>
          <a:ln w="9525">
            <a:noFill/>
            <a:miter lim="800000"/>
            <a:headEnd/>
            <a:tailEnd/>
          </a:ln>
        </p:spPr>
        <p:txBody>
          <a:bodyPr>
            <a:spAutoFit/>
          </a:bodyPr>
          <a:lstStyle/>
          <a:p>
            <a:pPr algn="ctr">
              <a:spcAft>
                <a:spcPts val="300"/>
              </a:spcAft>
              <a:defRPr/>
            </a:pPr>
            <a:fld id="{60C0BF5F-5113-4B3A-983D-2603609FCE3C}" type="slidenum">
              <a:rPr lang="en-US" sz="800">
                <a:solidFill>
                  <a:schemeClr val="bg1">
                    <a:lumMod val="50000"/>
                  </a:schemeClr>
                </a:solidFill>
              </a:rPr>
              <a:pPr algn="ctr">
                <a:spcAft>
                  <a:spcPts val="300"/>
                </a:spcAft>
                <a:defRPr/>
              </a:pPr>
              <a:t>‹#›</a:t>
            </a:fld>
            <a:endParaRPr lang="en-US" sz="800" dirty="0">
              <a:solidFill>
                <a:schemeClr val="bg1">
                  <a:lumMod val="50000"/>
                </a:schemeClr>
              </a:solidFill>
            </a:endParaRPr>
          </a:p>
        </p:txBody>
      </p:sp>
      <p:sp>
        <p:nvSpPr>
          <p:cNvPr id="12" name="TextBox 12"/>
          <p:cNvSpPr txBox="1">
            <a:spLocks noChangeArrowheads="1"/>
          </p:cNvSpPr>
          <p:nvPr userDrawn="1"/>
        </p:nvSpPr>
        <p:spPr bwMode="gray">
          <a:xfrm>
            <a:off x="365805" y="6621236"/>
            <a:ext cx="2382838" cy="215444"/>
          </a:xfrm>
          <a:prstGeom prst="rect">
            <a:avLst/>
          </a:prstGeom>
          <a:noFill/>
          <a:ln w="9525">
            <a:noFill/>
            <a:miter lim="800000"/>
            <a:headEnd/>
            <a:tailEnd/>
          </a:ln>
        </p:spPr>
        <p:txBody>
          <a:bodyPr>
            <a:spAutoFit/>
          </a:bodyPr>
          <a:lstStyle/>
          <a:p>
            <a:pPr>
              <a:spcAft>
                <a:spcPts val="300"/>
              </a:spcAft>
              <a:defRPr/>
            </a:pPr>
            <a:r>
              <a:rPr lang="en-US" sz="800" dirty="0">
                <a:solidFill>
                  <a:schemeClr val="bg1">
                    <a:lumMod val="50000"/>
                  </a:schemeClr>
                </a:solidFill>
              </a:rPr>
              <a:t>©2022 Fund Evaluation Group, LLC </a:t>
            </a:r>
          </a:p>
        </p:txBody>
      </p:sp>
      <p:sp>
        <p:nvSpPr>
          <p:cNvPr id="2" name="Title 1"/>
          <p:cNvSpPr>
            <a:spLocks noGrp="1"/>
          </p:cNvSpPr>
          <p:nvPr>
            <p:ph type="title"/>
          </p:nvPr>
        </p:nvSpPr>
        <p:spPr>
          <a:xfrm>
            <a:off x="359229" y="146953"/>
            <a:ext cx="8414902" cy="381000"/>
          </a:xfrm>
          <a:prstGeom prst="rect">
            <a:avLst/>
          </a:prstGeom>
        </p:spPr>
        <p:txBody>
          <a:bodyPr>
            <a:noAutofit/>
          </a:bodyPr>
          <a:lstStyle>
            <a:lvl1pPr algn="l">
              <a:defRPr sz="2000" cap="all" spc="100" baseline="0">
                <a:solidFill>
                  <a:schemeClr val="tx1"/>
                </a:solidFill>
                <a:latin typeface="+mn-lt"/>
              </a:defRPr>
            </a:lvl1pPr>
          </a:lstStyle>
          <a:p>
            <a:r>
              <a:rPr lang="en-US" dirty="0"/>
              <a:t>Click to edit Master title style</a:t>
            </a:r>
          </a:p>
        </p:txBody>
      </p:sp>
      <p:cxnSp>
        <p:nvCxnSpPr>
          <p:cNvPr id="9" name="Straight Connector 8"/>
          <p:cNvCxnSpPr/>
          <p:nvPr userDrawn="1"/>
        </p:nvCxnSpPr>
        <p:spPr bwMode="gray">
          <a:xfrm>
            <a:off x="433756" y="541713"/>
            <a:ext cx="827649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262464"/>
      </p:ext>
    </p:extLst>
  </p:cSld>
  <p:clrMapOvr>
    <a:masterClrMapping/>
  </p:clrMapOvr>
  <p:extLst>
    <p:ext uri="{DCECCB84-F9BA-43D5-87BE-67443E8EF086}">
      <p15:sldGuideLst xmlns:p15="http://schemas.microsoft.com/office/powerpoint/2012/main">
        <p15:guide id="1" pos="288" userDrawn="1">
          <p15:clr>
            <a:srgbClr val="FBAE40"/>
          </p15:clr>
        </p15:guide>
        <p15:guide id="2" pos="5472" userDrawn="1">
          <p15:clr>
            <a:srgbClr val="FBAE40"/>
          </p15:clr>
        </p15:guide>
        <p15:guide id="3" orient="horz" pos="480" userDrawn="1">
          <p15:clr>
            <a:srgbClr val="FBAE40"/>
          </p15:clr>
        </p15:guide>
        <p15:guide id="4" orient="horz" pos="40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NEW 2018_2_Inside">
    <p:spTree>
      <p:nvGrpSpPr>
        <p:cNvPr id="1" name=""/>
        <p:cNvGrpSpPr/>
        <p:nvPr/>
      </p:nvGrpSpPr>
      <p:grpSpPr>
        <a:xfrm>
          <a:off x="0" y="0"/>
          <a:ext cx="0" cy="0"/>
          <a:chOff x="0" y="0"/>
          <a:chExt cx="0" cy="0"/>
        </a:xfrm>
      </p:grpSpPr>
      <p:sp>
        <p:nvSpPr>
          <p:cNvPr id="10" name="TextBox 9"/>
          <p:cNvSpPr txBox="1">
            <a:spLocks noChangeArrowheads="1"/>
          </p:cNvSpPr>
          <p:nvPr userDrawn="1"/>
        </p:nvSpPr>
        <p:spPr bwMode="gray">
          <a:xfrm>
            <a:off x="5277468" y="6621236"/>
            <a:ext cx="3498850" cy="215444"/>
          </a:xfrm>
          <a:prstGeom prst="rect">
            <a:avLst/>
          </a:prstGeom>
          <a:noFill/>
          <a:ln w="9525">
            <a:noFill/>
            <a:miter lim="800000"/>
            <a:headEnd/>
            <a:tailEnd/>
          </a:ln>
        </p:spPr>
        <p:txBody>
          <a:bodyPr>
            <a:spAutoFit/>
          </a:bodyPr>
          <a:lstStyle/>
          <a:p>
            <a:pPr algn="r">
              <a:spcAft>
                <a:spcPts val="300"/>
              </a:spcAft>
              <a:defRPr/>
            </a:pPr>
            <a:r>
              <a:rPr lang="en-US" sz="800" dirty="0">
                <a:solidFill>
                  <a:schemeClr val="bg1">
                    <a:lumMod val="50000"/>
                  </a:schemeClr>
                </a:solidFill>
              </a:rPr>
              <a:t>Confidential —Not for Redistribution</a:t>
            </a:r>
          </a:p>
        </p:txBody>
      </p:sp>
      <p:sp>
        <p:nvSpPr>
          <p:cNvPr id="11" name="TextBox 12"/>
          <p:cNvSpPr txBox="1">
            <a:spLocks noChangeArrowheads="1"/>
          </p:cNvSpPr>
          <p:nvPr userDrawn="1"/>
        </p:nvSpPr>
        <p:spPr bwMode="gray">
          <a:xfrm>
            <a:off x="3382964" y="6621236"/>
            <a:ext cx="2382837" cy="215444"/>
          </a:xfrm>
          <a:prstGeom prst="rect">
            <a:avLst/>
          </a:prstGeom>
          <a:noFill/>
          <a:ln w="9525">
            <a:noFill/>
            <a:miter lim="800000"/>
            <a:headEnd/>
            <a:tailEnd/>
          </a:ln>
        </p:spPr>
        <p:txBody>
          <a:bodyPr>
            <a:spAutoFit/>
          </a:bodyPr>
          <a:lstStyle/>
          <a:p>
            <a:pPr algn="ctr">
              <a:spcAft>
                <a:spcPts val="300"/>
              </a:spcAft>
              <a:defRPr/>
            </a:pPr>
            <a:fld id="{60C0BF5F-5113-4B3A-983D-2603609FCE3C}" type="slidenum">
              <a:rPr lang="en-US" sz="800">
                <a:solidFill>
                  <a:schemeClr val="bg1">
                    <a:lumMod val="50000"/>
                  </a:schemeClr>
                </a:solidFill>
              </a:rPr>
              <a:pPr algn="ctr">
                <a:spcAft>
                  <a:spcPts val="300"/>
                </a:spcAft>
                <a:defRPr/>
              </a:pPr>
              <a:t>‹#›</a:t>
            </a:fld>
            <a:endParaRPr lang="en-US" sz="800" dirty="0">
              <a:solidFill>
                <a:schemeClr val="bg1">
                  <a:lumMod val="50000"/>
                </a:schemeClr>
              </a:solidFill>
            </a:endParaRPr>
          </a:p>
        </p:txBody>
      </p:sp>
      <p:sp>
        <p:nvSpPr>
          <p:cNvPr id="12" name="TextBox 12"/>
          <p:cNvSpPr txBox="1">
            <a:spLocks noChangeArrowheads="1"/>
          </p:cNvSpPr>
          <p:nvPr userDrawn="1"/>
        </p:nvSpPr>
        <p:spPr bwMode="gray">
          <a:xfrm>
            <a:off x="365805" y="6621236"/>
            <a:ext cx="2382838" cy="215444"/>
          </a:xfrm>
          <a:prstGeom prst="rect">
            <a:avLst/>
          </a:prstGeom>
          <a:noFill/>
          <a:ln w="9525">
            <a:noFill/>
            <a:miter lim="800000"/>
            <a:headEnd/>
            <a:tailEnd/>
          </a:ln>
        </p:spPr>
        <p:txBody>
          <a:bodyPr>
            <a:spAutoFit/>
          </a:bodyPr>
          <a:lstStyle/>
          <a:p>
            <a:pPr>
              <a:spcAft>
                <a:spcPts val="300"/>
              </a:spcAft>
              <a:defRPr/>
            </a:pPr>
            <a:r>
              <a:rPr lang="en-US" sz="800" dirty="0">
                <a:solidFill>
                  <a:schemeClr val="bg1">
                    <a:lumMod val="50000"/>
                  </a:schemeClr>
                </a:solidFill>
              </a:rPr>
              <a:t>©2022 Fund Evaluation Group, LLC </a:t>
            </a:r>
          </a:p>
        </p:txBody>
      </p:sp>
      <p:sp>
        <p:nvSpPr>
          <p:cNvPr id="3" name="Content Placeholder 2"/>
          <p:cNvSpPr>
            <a:spLocks noGrp="1"/>
          </p:cNvSpPr>
          <p:nvPr>
            <p:ph idx="1"/>
          </p:nvPr>
        </p:nvSpPr>
        <p:spPr>
          <a:xfrm>
            <a:off x="361950" y="671601"/>
            <a:ext cx="8412180" cy="5909581"/>
          </a:xfrm>
          <a:prstGeom prst="rect">
            <a:avLst/>
          </a:prstGeom>
        </p:spPr>
        <p:txBody>
          <a:bodyPr/>
          <a:lstStyle>
            <a:lvl1pPr marL="228594" indent="-228594">
              <a:spcBef>
                <a:spcPts val="600"/>
              </a:spcBef>
              <a:buClr>
                <a:srgbClr val="FCAB4F"/>
              </a:buClr>
              <a:defRPr sz="1800" b="0">
                <a:solidFill>
                  <a:schemeClr val="tx1">
                    <a:lumMod val="50000"/>
                  </a:schemeClr>
                </a:solidFill>
              </a:defRPr>
            </a:lvl1pPr>
            <a:lvl2pPr marL="457189" indent="-228594">
              <a:spcBef>
                <a:spcPts val="600"/>
              </a:spcBef>
              <a:buClr>
                <a:srgbClr val="FCAB4F"/>
              </a:buClr>
              <a:defRPr sz="1800">
                <a:solidFill>
                  <a:schemeClr val="tx1">
                    <a:lumMod val="50000"/>
                  </a:schemeClr>
                </a:solidFill>
              </a:defRPr>
            </a:lvl2pPr>
            <a:lvl3pPr marL="685783" indent="-228594">
              <a:spcBef>
                <a:spcPts val="600"/>
              </a:spcBef>
              <a:buClr>
                <a:srgbClr val="FCAB4F"/>
              </a:buClr>
              <a:defRPr sz="1800">
                <a:solidFill>
                  <a:schemeClr val="tx1">
                    <a:lumMod val="50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a:xfrm>
            <a:off x="359229" y="146953"/>
            <a:ext cx="8414902" cy="381000"/>
          </a:xfrm>
          <a:prstGeom prst="rect">
            <a:avLst/>
          </a:prstGeom>
        </p:spPr>
        <p:txBody>
          <a:bodyPr>
            <a:noAutofit/>
          </a:bodyPr>
          <a:lstStyle>
            <a:lvl1pPr algn="l">
              <a:defRPr sz="2000" cap="all" spc="100" baseline="0">
                <a:solidFill>
                  <a:schemeClr val="tx1">
                    <a:lumMod val="50000"/>
                  </a:schemeClr>
                </a:solidFill>
                <a:latin typeface="+mn-lt"/>
              </a:defRPr>
            </a:lvl1pPr>
          </a:lstStyle>
          <a:p>
            <a:r>
              <a:rPr lang="en-US" dirty="0"/>
              <a:t>Click to edit Master title style</a:t>
            </a:r>
          </a:p>
        </p:txBody>
      </p:sp>
      <p:cxnSp>
        <p:nvCxnSpPr>
          <p:cNvPr id="9" name="Straight Connector 8"/>
          <p:cNvCxnSpPr>
            <a:cxnSpLocks/>
          </p:cNvCxnSpPr>
          <p:nvPr userDrawn="1"/>
        </p:nvCxnSpPr>
        <p:spPr bwMode="gray">
          <a:xfrm>
            <a:off x="433756" y="541713"/>
            <a:ext cx="827649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336778"/>
      </p:ext>
    </p:extLst>
  </p:cSld>
  <p:clrMapOvr>
    <a:masterClrMapping/>
  </p:clrMapOvr>
  <p:extLst>
    <p:ext uri="{DCECCB84-F9BA-43D5-87BE-67443E8EF086}">
      <p15:sldGuideLst xmlns:p15="http://schemas.microsoft.com/office/powerpoint/2012/main">
        <p15:guide id="1" pos="288" userDrawn="1">
          <p15:clr>
            <a:srgbClr val="FBAE40"/>
          </p15:clr>
        </p15:guide>
        <p15:guide id="2" pos="5472" userDrawn="1">
          <p15:clr>
            <a:srgbClr val="FBAE40"/>
          </p15:clr>
        </p15:guide>
        <p15:guide id="3" orient="horz" pos="480" userDrawn="1">
          <p15:clr>
            <a:srgbClr val="FBAE40"/>
          </p15:clr>
        </p15:guide>
        <p15:guide id="4" orient="horz" pos="40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theme" Target="../theme/theme5.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09659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14" r:id="rId20"/>
    <p:sldLayoutId id="2147483715" r:id="rId2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189" algn="ctr" rtl="0" eaLnBrk="1" fontAlgn="base" hangingPunct="1">
        <a:spcBef>
          <a:spcPct val="0"/>
        </a:spcBef>
        <a:spcAft>
          <a:spcPct val="0"/>
        </a:spcAft>
        <a:defRPr sz="4400">
          <a:solidFill>
            <a:schemeClr val="tx1"/>
          </a:solidFill>
          <a:latin typeface="Calibri" pitchFamily="34" charset="0"/>
        </a:defRPr>
      </a:lvl6pPr>
      <a:lvl7pPr marL="914377" algn="ctr" rtl="0" eaLnBrk="1" fontAlgn="base" hangingPunct="1">
        <a:spcBef>
          <a:spcPct val="0"/>
        </a:spcBef>
        <a:spcAft>
          <a:spcPct val="0"/>
        </a:spcAft>
        <a:defRPr sz="4400">
          <a:solidFill>
            <a:schemeClr val="tx1"/>
          </a:solidFill>
          <a:latin typeface="Calibri" pitchFamily="34" charset="0"/>
        </a:defRPr>
      </a:lvl7pPr>
      <a:lvl8pPr marL="1371566" algn="ctr" rtl="0" eaLnBrk="1" fontAlgn="base" hangingPunct="1">
        <a:spcBef>
          <a:spcPct val="0"/>
        </a:spcBef>
        <a:spcAft>
          <a:spcPct val="0"/>
        </a:spcAft>
        <a:defRPr sz="4400">
          <a:solidFill>
            <a:schemeClr val="tx1"/>
          </a:solidFill>
          <a:latin typeface="Calibri" pitchFamily="34" charset="0"/>
        </a:defRPr>
      </a:lvl8pPr>
      <a:lvl9pPr marL="1828754" algn="ctr" rtl="0" eaLnBrk="1" fontAlgn="base" hangingPunct="1">
        <a:spcBef>
          <a:spcPct val="0"/>
        </a:spcBef>
        <a:spcAft>
          <a:spcPct val="0"/>
        </a:spcAft>
        <a:defRPr sz="4400">
          <a:solidFill>
            <a:schemeClr val="tx1"/>
          </a:solidFill>
          <a:latin typeface="Calibri" pitchFamily="34" charset="0"/>
        </a:defRPr>
      </a:lvl9pPr>
    </p:titleStyle>
    <p:bodyStyle>
      <a:lvl1pPr marL="342891" indent="-342891"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32" indent="-285744"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971" indent="-228594"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349"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5889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189" algn="ctr" rtl="0" eaLnBrk="1" fontAlgn="base" hangingPunct="1">
        <a:spcBef>
          <a:spcPct val="0"/>
        </a:spcBef>
        <a:spcAft>
          <a:spcPct val="0"/>
        </a:spcAft>
        <a:defRPr sz="4400">
          <a:solidFill>
            <a:schemeClr val="tx1"/>
          </a:solidFill>
          <a:latin typeface="Calibri" pitchFamily="34" charset="0"/>
        </a:defRPr>
      </a:lvl6pPr>
      <a:lvl7pPr marL="914377" algn="ctr" rtl="0" eaLnBrk="1" fontAlgn="base" hangingPunct="1">
        <a:spcBef>
          <a:spcPct val="0"/>
        </a:spcBef>
        <a:spcAft>
          <a:spcPct val="0"/>
        </a:spcAft>
        <a:defRPr sz="4400">
          <a:solidFill>
            <a:schemeClr val="tx1"/>
          </a:solidFill>
          <a:latin typeface="Calibri" pitchFamily="34" charset="0"/>
        </a:defRPr>
      </a:lvl7pPr>
      <a:lvl8pPr marL="1371566" algn="ctr" rtl="0" eaLnBrk="1" fontAlgn="base" hangingPunct="1">
        <a:spcBef>
          <a:spcPct val="0"/>
        </a:spcBef>
        <a:spcAft>
          <a:spcPct val="0"/>
        </a:spcAft>
        <a:defRPr sz="4400">
          <a:solidFill>
            <a:schemeClr val="tx1"/>
          </a:solidFill>
          <a:latin typeface="Calibri" pitchFamily="34" charset="0"/>
        </a:defRPr>
      </a:lvl8pPr>
      <a:lvl9pPr marL="1828754" algn="ctr" rtl="0" eaLnBrk="1" fontAlgn="base" hangingPunct="1">
        <a:spcBef>
          <a:spcPct val="0"/>
        </a:spcBef>
        <a:spcAft>
          <a:spcPct val="0"/>
        </a:spcAft>
        <a:defRPr sz="4400">
          <a:solidFill>
            <a:schemeClr val="tx1"/>
          </a:solidFill>
          <a:latin typeface="Calibri" pitchFamily="34" charset="0"/>
        </a:defRPr>
      </a:lvl9pPr>
    </p:titleStyle>
    <p:bodyStyle>
      <a:lvl1pPr marL="342891" indent="-342891"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32" indent="-285744"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971" indent="-228594"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349"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37111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189" algn="ctr" rtl="0" eaLnBrk="1" fontAlgn="base" hangingPunct="1">
        <a:spcBef>
          <a:spcPct val="0"/>
        </a:spcBef>
        <a:spcAft>
          <a:spcPct val="0"/>
        </a:spcAft>
        <a:defRPr sz="4400">
          <a:solidFill>
            <a:schemeClr val="tx1"/>
          </a:solidFill>
          <a:latin typeface="Calibri" pitchFamily="34" charset="0"/>
        </a:defRPr>
      </a:lvl6pPr>
      <a:lvl7pPr marL="914377" algn="ctr" rtl="0" eaLnBrk="1" fontAlgn="base" hangingPunct="1">
        <a:spcBef>
          <a:spcPct val="0"/>
        </a:spcBef>
        <a:spcAft>
          <a:spcPct val="0"/>
        </a:spcAft>
        <a:defRPr sz="4400">
          <a:solidFill>
            <a:schemeClr val="tx1"/>
          </a:solidFill>
          <a:latin typeface="Calibri" pitchFamily="34" charset="0"/>
        </a:defRPr>
      </a:lvl7pPr>
      <a:lvl8pPr marL="1371566" algn="ctr" rtl="0" eaLnBrk="1" fontAlgn="base" hangingPunct="1">
        <a:spcBef>
          <a:spcPct val="0"/>
        </a:spcBef>
        <a:spcAft>
          <a:spcPct val="0"/>
        </a:spcAft>
        <a:defRPr sz="4400">
          <a:solidFill>
            <a:schemeClr val="tx1"/>
          </a:solidFill>
          <a:latin typeface="Calibri" pitchFamily="34" charset="0"/>
        </a:defRPr>
      </a:lvl8pPr>
      <a:lvl9pPr marL="1828754" algn="ctr" rtl="0" eaLnBrk="1" fontAlgn="base" hangingPunct="1">
        <a:spcBef>
          <a:spcPct val="0"/>
        </a:spcBef>
        <a:spcAft>
          <a:spcPct val="0"/>
        </a:spcAft>
        <a:defRPr sz="4400">
          <a:solidFill>
            <a:schemeClr val="tx1"/>
          </a:solidFill>
          <a:latin typeface="Calibri" pitchFamily="34" charset="0"/>
        </a:defRPr>
      </a:lvl9pPr>
    </p:titleStyle>
    <p:bodyStyle>
      <a:lvl1pPr marL="342891" indent="-342891"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32" indent="-285744"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971" indent="-228594"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349"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713668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189" algn="ctr" rtl="0" eaLnBrk="1" fontAlgn="base" hangingPunct="1">
        <a:spcBef>
          <a:spcPct val="0"/>
        </a:spcBef>
        <a:spcAft>
          <a:spcPct val="0"/>
        </a:spcAft>
        <a:defRPr sz="4400">
          <a:solidFill>
            <a:schemeClr val="tx1"/>
          </a:solidFill>
          <a:latin typeface="Calibri" pitchFamily="34" charset="0"/>
        </a:defRPr>
      </a:lvl6pPr>
      <a:lvl7pPr marL="914377" algn="ctr" rtl="0" eaLnBrk="1" fontAlgn="base" hangingPunct="1">
        <a:spcBef>
          <a:spcPct val="0"/>
        </a:spcBef>
        <a:spcAft>
          <a:spcPct val="0"/>
        </a:spcAft>
        <a:defRPr sz="4400">
          <a:solidFill>
            <a:schemeClr val="tx1"/>
          </a:solidFill>
          <a:latin typeface="Calibri" pitchFamily="34" charset="0"/>
        </a:defRPr>
      </a:lvl7pPr>
      <a:lvl8pPr marL="1371566" algn="ctr" rtl="0" eaLnBrk="1" fontAlgn="base" hangingPunct="1">
        <a:spcBef>
          <a:spcPct val="0"/>
        </a:spcBef>
        <a:spcAft>
          <a:spcPct val="0"/>
        </a:spcAft>
        <a:defRPr sz="4400">
          <a:solidFill>
            <a:schemeClr val="tx1"/>
          </a:solidFill>
          <a:latin typeface="Calibri" pitchFamily="34" charset="0"/>
        </a:defRPr>
      </a:lvl8pPr>
      <a:lvl9pPr marL="1828754" algn="ctr" rtl="0" eaLnBrk="1" fontAlgn="base" hangingPunct="1">
        <a:spcBef>
          <a:spcPct val="0"/>
        </a:spcBef>
        <a:spcAft>
          <a:spcPct val="0"/>
        </a:spcAft>
        <a:defRPr sz="4400">
          <a:solidFill>
            <a:schemeClr val="tx1"/>
          </a:solidFill>
          <a:latin typeface="Calibri" pitchFamily="34" charset="0"/>
        </a:defRPr>
      </a:lvl9pPr>
    </p:titleStyle>
    <p:bodyStyle>
      <a:lvl1pPr marL="342891" indent="-342891"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32" indent="-285744"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971" indent="-228594"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349"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9/19/2024</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02968012"/>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78" r:id="rId12"/>
    <p:sldLayoutId id="2147483779" r:id="rId13"/>
    <p:sldLayoutId id="2147483780" r:id="rId14"/>
    <p:sldLayoutId id="2147483781" r:id="rId15"/>
    <p:sldLayoutId id="2147483784" r:id="rId16"/>
    <p:sldLayoutId id="2147483785" r:id="rId17"/>
    <p:sldLayoutId id="2147483801" r:id="rId18"/>
    <p:sldLayoutId id="2147483802" r:id="rId19"/>
    <p:sldLayoutId id="2147483803" r:id="rId20"/>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73.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357B87-3EAA-8454-8E3B-8BF6B0AE5D00}"/>
              </a:ext>
            </a:extLst>
          </p:cNvPr>
          <p:cNvSpPr>
            <a:spLocks noGrp="1"/>
          </p:cNvSpPr>
          <p:nvPr>
            <p:ph type="title"/>
          </p:nvPr>
        </p:nvSpPr>
        <p:spPr>
          <a:xfrm>
            <a:off x="775979" y="4015948"/>
            <a:ext cx="6125567" cy="511175"/>
          </a:xfrm>
        </p:spPr>
        <p:txBody>
          <a:bodyPr/>
          <a:lstStyle/>
          <a:p>
            <a:r>
              <a:rPr lang="en-US" sz="2800" dirty="0"/>
              <a:t>Second Quarter 2024 Investment Update</a:t>
            </a:r>
          </a:p>
        </p:txBody>
      </p:sp>
      <p:sp>
        <p:nvSpPr>
          <p:cNvPr id="2" name="Subtitle 1"/>
          <p:cNvSpPr>
            <a:spLocks noGrp="1"/>
          </p:cNvSpPr>
          <p:nvPr>
            <p:ph type="body" sz="quarter" idx="10"/>
          </p:nvPr>
        </p:nvSpPr>
        <p:spPr>
          <a:xfrm>
            <a:off x="775976" y="5162511"/>
            <a:ext cx="5887720" cy="214933"/>
          </a:xfrm>
        </p:spPr>
        <p:txBody>
          <a:bodyPr>
            <a:noAutofit/>
          </a:bodyPr>
          <a:lstStyle/>
          <a:p>
            <a:r>
              <a:rPr lang="en-US" sz="1800" dirty="0">
                <a:ea typeface="+mj-ea"/>
                <a:cs typeface="+mj-cs"/>
              </a:rPr>
              <a:t>PREPARED FOR THE BOARD OF TRUSTEES OF THE UNIVERSITY OF ILLINOIS SYSTEM</a:t>
            </a:r>
          </a:p>
          <a:p>
            <a:endParaRPr lang="en-US" sz="1800" dirty="0"/>
          </a:p>
        </p:txBody>
      </p:sp>
      <p:sp>
        <p:nvSpPr>
          <p:cNvPr id="4" name="TextBox 3">
            <a:extLst>
              <a:ext uri="{FF2B5EF4-FFF2-40B4-BE49-F238E27FC236}">
                <a16:creationId xmlns:a16="http://schemas.microsoft.com/office/drawing/2014/main" id="{38D53A67-997B-82D8-2B39-A66286E05E70}"/>
              </a:ext>
            </a:extLst>
          </p:cNvPr>
          <p:cNvSpPr txBox="1"/>
          <p:nvPr/>
        </p:nvSpPr>
        <p:spPr>
          <a:xfrm>
            <a:off x="6301740" y="6187440"/>
            <a:ext cx="2667000" cy="492443"/>
          </a:xfrm>
          <a:prstGeom prst="rect">
            <a:avLst/>
          </a:prstGeom>
          <a:solidFill>
            <a:schemeClr val="bg1"/>
          </a:solidFill>
        </p:spPr>
        <p:txBody>
          <a:bodyPr wrap="square" rtlCol="0">
            <a:spAutoFit/>
          </a:bodyPr>
          <a:lstStyle/>
          <a:p>
            <a:r>
              <a:rPr lang="en-US" sz="1300" dirty="0">
                <a:solidFill>
                  <a:schemeClr val="accent3"/>
                </a:solidFill>
                <a:latin typeface="Times New Roman" panose="02020603050405020304" pitchFamily="18" charset="0"/>
                <a:cs typeface="Times New Roman" panose="02020603050405020304" pitchFamily="18" charset="0"/>
              </a:rPr>
              <a:t>Reported to Board of Trustees</a:t>
            </a:r>
          </a:p>
          <a:p>
            <a:r>
              <a:rPr lang="en-US" sz="1300" dirty="0">
                <a:solidFill>
                  <a:schemeClr val="accent3"/>
                </a:solidFill>
                <a:latin typeface="Times New Roman" panose="02020603050405020304" pitchFamily="18" charset="0"/>
                <a:cs typeface="Times New Roman" panose="02020603050405020304" pitchFamily="18" charset="0"/>
              </a:rPr>
              <a:t>September 19, 2024</a:t>
            </a:r>
          </a:p>
        </p:txBody>
      </p:sp>
    </p:spTree>
    <p:extLst>
      <p:ext uri="{BB962C8B-B14F-4D97-AF65-F5344CB8AC3E}">
        <p14:creationId xmlns:p14="http://schemas.microsoft.com/office/powerpoint/2010/main" val="681733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bwMode="gray">
          <a:xfrm>
            <a:off x="2896421" y="1357785"/>
            <a:ext cx="5855701" cy="7561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90000"/>
              </a:lnSpc>
              <a:spcBef>
                <a:spcPts val="451"/>
              </a:spcBef>
              <a:spcAft>
                <a:spcPct val="0"/>
              </a:spcAft>
              <a:buClrTx/>
              <a:buSzTx/>
              <a:buFont typeface="Arial" charset="0"/>
              <a:buNone/>
              <a:tabLst/>
              <a:defRPr/>
            </a:pPr>
            <a:r>
              <a:rPr kumimoji="0" lang="en-US" sz="2100" b="0" i="0" u="none" strike="noStrike" kern="1200" cap="all"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OPERATING POOL UPDATE: </a:t>
            </a:r>
          </a:p>
          <a:p>
            <a:pPr marL="0" marR="0" lvl="0" indent="0" algn="l" defTabSz="914400" rtl="0" eaLnBrk="1" fontAlgn="base" latinLnBrk="0" hangingPunct="1">
              <a:lnSpc>
                <a:spcPct val="90000"/>
              </a:lnSpc>
              <a:spcBef>
                <a:spcPts val="451"/>
              </a:spcBef>
              <a:spcAft>
                <a:spcPct val="0"/>
              </a:spcAft>
              <a:buClrTx/>
              <a:buSzTx/>
              <a:buFont typeface="Arial" charset="0"/>
              <a:buNone/>
              <a:tabLst/>
              <a:defRPr/>
            </a:pPr>
            <a:r>
              <a:rPr kumimoji="0" lang="en-US" sz="2100" b="0" i="0" u="none" strike="noStrike" kern="1200" cap="all"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June 30, 2024</a:t>
            </a:r>
          </a:p>
        </p:txBody>
      </p:sp>
    </p:spTree>
    <p:extLst>
      <p:ext uri="{BB962C8B-B14F-4D97-AF65-F5344CB8AC3E}">
        <p14:creationId xmlns:p14="http://schemas.microsoft.com/office/powerpoint/2010/main" val="1186613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Liquidity Layers: Operating pool (June 30, 2024)</a:t>
            </a:r>
          </a:p>
        </p:txBody>
      </p:sp>
      <p:sp>
        <p:nvSpPr>
          <p:cNvPr id="5" name="object 6">
            <a:extLst>
              <a:ext uri="{FF2B5EF4-FFF2-40B4-BE49-F238E27FC236}">
                <a16:creationId xmlns:a16="http://schemas.microsoft.com/office/drawing/2014/main" id="{C4ECB2E9-3C42-44CE-B8CB-83B4600C4BCE}"/>
              </a:ext>
            </a:extLst>
          </p:cNvPr>
          <p:cNvSpPr txBox="1"/>
          <p:nvPr/>
        </p:nvSpPr>
        <p:spPr>
          <a:xfrm>
            <a:off x="1450341" y="602333"/>
            <a:ext cx="3077845" cy="461665"/>
          </a:xfrm>
          <a:prstGeom prst="rect">
            <a:avLst/>
          </a:prstGeom>
        </p:spPr>
        <p:txBody>
          <a:bodyPr vert="horz" wrap="square" lIns="0" tIns="0" rIns="0" bIns="0" rtlCol="0">
            <a:spAutoFit/>
          </a:bodyPr>
          <a:lstStyle/>
          <a:p>
            <a:pPr marL="12700"/>
            <a:r>
              <a:rPr sz="1600" b="1" spc="-20" dirty="0">
                <a:solidFill>
                  <a:srgbClr val="3E3E3E"/>
                </a:solidFill>
                <a:latin typeface="Calibri"/>
                <a:cs typeface="Calibri"/>
              </a:rPr>
              <a:t>OPERATING </a:t>
            </a:r>
            <a:r>
              <a:rPr sz="1600" b="1" spc="-5" dirty="0">
                <a:solidFill>
                  <a:srgbClr val="3E3E3E"/>
                </a:solidFill>
                <a:latin typeface="Calibri"/>
                <a:cs typeface="Calibri"/>
              </a:rPr>
              <a:t>POOL </a:t>
            </a:r>
            <a:r>
              <a:rPr sz="1600" b="1" spc="-11" dirty="0">
                <a:solidFill>
                  <a:srgbClr val="3E3E3E"/>
                </a:solidFill>
                <a:latin typeface="Calibri"/>
                <a:cs typeface="Calibri"/>
              </a:rPr>
              <a:t>LIQUIDITY</a:t>
            </a:r>
            <a:r>
              <a:rPr sz="1600" b="1" spc="55" dirty="0">
                <a:solidFill>
                  <a:srgbClr val="3E3E3E"/>
                </a:solidFill>
                <a:latin typeface="Calibri"/>
                <a:cs typeface="Calibri"/>
              </a:rPr>
              <a:t> </a:t>
            </a:r>
            <a:r>
              <a:rPr sz="1600" b="1" spc="-31" dirty="0">
                <a:solidFill>
                  <a:srgbClr val="3E3E3E"/>
                </a:solidFill>
                <a:latin typeface="Calibri"/>
                <a:cs typeface="Calibri"/>
              </a:rPr>
              <a:t>LAYERS</a:t>
            </a:r>
            <a:endParaRPr sz="1600" dirty="0">
              <a:latin typeface="Calibri"/>
              <a:cs typeface="Calibri"/>
            </a:endParaRPr>
          </a:p>
          <a:p>
            <a:pPr marL="12700">
              <a:spcBef>
                <a:spcPts val="5"/>
              </a:spcBef>
            </a:pPr>
            <a:endParaRPr sz="1400" dirty="0">
              <a:latin typeface="Calibri"/>
              <a:cs typeface="Calibri"/>
            </a:endParaRPr>
          </a:p>
        </p:txBody>
      </p:sp>
      <p:graphicFrame>
        <p:nvGraphicFramePr>
          <p:cNvPr id="2" name="Chart 1" descr="operating Pool Liquidity Layers">
            <a:extLst>
              <a:ext uri="{FF2B5EF4-FFF2-40B4-BE49-F238E27FC236}">
                <a16:creationId xmlns:a16="http://schemas.microsoft.com/office/drawing/2014/main" id="{AE6050BE-B110-4472-889F-E9006C1CDA10}"/>
              </a:ext>
            </a:extLst>
          </p:cNvPr>
          <p:cNvGraphicFramePr>
            <a:graphicFrameLocks/>
          </p:cNvGraphicFramePr>
          <p:nvPr>
            <p:extLst>
              <p:ext uri="{D42A27DB-BD31-4B8C-83A1-F6EECF244321}">
                <p14:modId xmlns:p14="http://schemas.microsoft.com/office/powerpoint/2010/main" val="1457495414"/>
              </p:ext>
            </p:extLst>
          </p:nvPr>
        </p:nvGraphicFramePr>
        <p:xfrm>
          <a:off x="1683327" y="893618"/>
          <a:ext cx="5714999" cy="3787828"/>
        </p:xfrm>
        <a:graphic>
          <a:graphicData uri="http://schemas.openxmlformats.org/drawingml/2006/chart">
            <c:chart xmlns:c="http://schemas.openxmlformats.org/drawingml/2006/chart" xmlns:r="http://schemas.openxmlformats.org/officeDocument/2006/relationships" r:id="rId3"/>
          </a:graphicData>
        </a:graphic>
      </p:graphicFrame>
      <p:sp>
        <p:nvSpPr>
          <p:cNvPr id="8" name="object 7">
            <a:extLst>
              <a:ext uri="{FF2B5EF4-FFF2-40B4-BE49-F238E27FC236}">
                <a16:creationId xmlns:a16="http://schemas.microsoft.com/office/drawing/2014/main" id="{50BB6143-A78E-4732-A281-D0EF8F30FE49}"/>
              </a:ext>
            </a:extLst>
          </p:cNvPr>
          <p:cNvSpPr txBox="1"/>
          <p:nvPr/>
        </p:nvSpPr>
        <p:spPr>
          <a:xfrm>
            <a:off x="285750" y="4681446"/>
            <a:ext cx="8484871" cy="1831271"/>
          </a:xfrm>
          <a:prstGeom prst="rect">
            <a:avLst/>
          </a:prstGeom>
        </p:spPr>
        <p:txBody>
          <a:bodyPr vert="horz" wrap="square" lIns="0" tIns="0" rIns="0" bIns="0" rtlCol="0">
            <a:spAutoFit/>
          </a:bodyPr>
          <a:lstStyle/>
          <a:p>
            <a:pPr marL="299078" marR="62864" indent="-286378">
              <a:buClr>
                <a:srgbClr val="FBB161"/>
              </a:buClr>
              <a:buFont typeface="Arial"/>
              <a:buChar char="•"/>
              <a:tabLst>
                <a:tab pos="299713" algn="l"/>
              </a:tabLst>
            </a:pPr>
            <a:r>
              <a:rPr sz="1400" spc="-5" dirty="0">
                <a:solidFill>
                  <a:srgbClr val="3E3E3E"/>
                </a:solidFill>
                <a:latin typeface="Calibri"/>
                <a:cs typeface="Calibri"/>
              </a:rPr>
              <a:t>The asset allocation </a:t>
            </a:r>
            <a:r>
              <a:rPr sz="1400" spc="-11" dirty="0">
                <a:solidFill>
                  <a:srgbClr val="3E3E3E"/>
                </a:solidFill>
                <a:latin typeface="Calibri"/>
                <a:cs typeface="Calibri"/>
              </a:rPr>
              <a:t>strategy for </a:t>
            </a:r>
            <a:r>
              <a:rPr sz="1400" spc="-5" dirty="0">
                <a:solidFill>
                  <a:srgbClr val="3E3E3E"/>
                </a:solidFill>
                <a:latin typeface="Calibri"/>
                <a:cs typeface="Calibri"/>
              </a:rPr>
              <a:t>the </a:t>
            </a:r>
            <a:r>
              <a:rPr sz="1400" spc="-11" dirty="0">
                <a:solidFill>
                  <a:srgbClr val="3E3E3E"/>
                </a:solidFill>
                <a:latin typeface="Calibri"/>
                <a:cs typeface="Calibri"/>
              </a:rPr>
              <a:t>Operating Pool </a:t>
            </a:r>
            <a:r>
              <a:rPr sz="1400" spc="-5" dirty="0">
                <a:solidFill>
                  <a:srgbClr val="3E3E3E"/>
                </a:solidFill>
                <a:latin typeface="Calibri"/>
                <a:cs typeface="Calibri"/>
              </a:rPr>
              <a:t>consists </a:t>
            </a:r>
            <a:r>
              <a:rPr sz="1400" dirty="0">
                <a:solidFill>
                  <a:srgbClr val="3E3E3E"/>
                </a:solidFill>
                <a:latin typeface="Calibri"/>
                <a:cs typeface="Calibri"/>
              </a:rPr>
              <a:t>of </a:t>
            </a:r>
            <a:r>
              <a:rPr sz="1400" spc="-11" dirty="0">
                <a:solidFill>
                  <a:srgbClr val="3E3E3E"/>
                </a:solidFill>
                <a:latin typeface="Calibri"/>
                <a:cs typeface="Calibri"/>
              </a:rPr>
              <a:t>investing </a:t>
            </a:r>
            <a:r>
              <a:rPr sz="1400" spc="-5" dirty="0">
                <a:solidFill>
                  <a:srgbClr val="3E3E3E"/>
                </a:solidFill>
                <a:latin typeface="Calibri"/>
                <a:cs typeface="Calibri"/>
              </a:rPr>
              <a:t>funds across </a:t>
            </a:r>
            <a:r>
              <a:rPr sz="1400" spc="-11" dirty="0">
                <a:solidFill>
                  <a:srgbClr val="3E3E3E"/>
                </a:solidFill>
                <a:latin typeface="Calibri"/>
                <a:cs typeface="Calibri"/>
              </a:rPr>
              <a:t>four </a:t>
            </a:r>
            <a:r>
              <a:rPr sz="1400" spc="-5" dirty="0">
                <a:solidFill>
                  <a:srgbClr val="3E3E3E"/>
                </a:solidFill>
                <a:latin typeface="Calibri"/>
                <a:cs typeface="Calibri"/>
              </a:rPr>
              <a:t>liquidity </a:t>
            </a:r>
            <a:r>
              <a:rPr sz="1400" spc="-11" dirty="0">
                <a:solidFill>
                  <a:srgbClr val="3E3E3E"/>
                </a:solidFill>
                <a:latin typeface="Calibri"/>
                <a:cs typeface="Calibri"/>
              </a:rPr>
              <a:t>layers. </a:t>
            </a:r>
            <a:r>
              <a:rPr sz="1400" spc="-5" dirty="0">
                <a:solidFill>
                  <a:srgbClr val="3E3E3E"/>
                </a:solidFill>
                <a:latin typeface="Calibri"/>
                <a:cs typeface="Calibri"/>
              </a:rPr>
              <a:t>Board-  </a:t>
            </a:r>
            <a:r>
              <a:rPr sz="1400" spc="-11" dirty="0">
                <a:solidFill>
                  <a:srgbClr val="3E3E3E"/>
                </a:solidFill>
                <a:latin typeface="Calibri"/>
                <a:cs typeface="Calibri"/>
              </a:rPr>
              <a:t>approved ranges are </a:t>
            </a:r>
            <a:r>
              <a:rPr sz="1400" spc="-5" dirty="0">
                <a:solidFill>
                  <a:srgbClr val="3E3E3E"/>
                </a:solidFill>
                <a:latin typeface="Calibri"/>
                <a:cs typeface="Calibri"/>
              </a:rPr>
              <a:t>depicted </a:t>
            </a:r>
            <a:r>
              <a:rPr sz="1400" spc="-11" dirty="0">
                <a:solidFill>
                  <a:srgbClr val="3E3E3E"/>
                </a:solidFill>
                <a:latin typeface="Calibri"/>
                <a:cs typeface="Calibri"/>
              </a:rPr>
              <a:t>by </a:t>
            </a:r>
            <a:r>
              <a:rPr sz="1400" spc="-5" dirty="0">
                <a:solidFill>
                  <a:srgbClr val="3E3E3E"/>
                </a:solidFill>
                <a:latin typeface="Calibri"/>
                <a:cs typeface="Calibri"/>
              </a:rPr>
              <a:t>the </a:t>
            </a:r>
            <a:r>
              <a:rPr sz="1400" spc="-11" dirty="0">
                <a:solidFill>
                  <a:srgbClr val="3E3E3E"/>
                </a:solidFill>
                <a:latin typeface="Calibri"/>
                <a:cs typeface="Calibri"/>
              </a:rPr>
              <a:t>bars, </a:t>
            </a:r>
            <a:r>
              <a:rPr sz="1400" spc="-5" dirty="0">
                <a:solidFill>
                  <a:srgbClr val="3E3E3E"/>
                </a:solidFill>
                <a:latin typeface="Calibri"/>
                <a:cs typeface="Calibri"/>
              </a:rPr>
              <a:t>while the diamonds </a:t>
            </a:r>
            <a:r>
              <a:rPr sz="1400" spc="-11" dirty="0">
                <a:solidFill>
                  <a:srgbClr val="3E3E3E"/>
                </a:solidFill>
                <a:latin typeface="Calibri"/>
                <a:cs typeface="Calibri"/>
              </a:rPr>
              <a:t>represent </a:t>
            </a:r>
            <a:r>
              <a:rPr sz="1400" spc="-5" dirty="0">
                <a:solidFill>
                  <a:srgbClr val="3E3E3E"/>
                </a:solidFill>
                <a:latin typeface="Calibri"/>
                <a:cs typeface="Calibri"/>
              </a:rPr>
              <a:t>the actual</a:t>
            </a:r>
            <a:r>
              <a:rPr sz="1400" spc="200" dirty="0">
                <a:solidFill>
                  <a:srgbClr val="3E3E3E"/>
                </a:solidFill>
                <a:latin typeface="Calibri"/>
                <a:cs typeface="Calibri"/>
              </a:rPr>
              <a:t> </a:t>
            </a:r>
            <a:r>
              <a:rPr sz="1400" spc="-5" dirty="0">
                <a:solidFill>
                  <a:srgbClr val="3E3E3E"/>
                </a:solidFill>
                <a:latin typeface="Calibri"/>
                <a:cs typeface="Calibri"/>
              </a:rPr>
              <a:t>allocation.</a:t>
            </a:r>
            <a:endParaRPr sz="1400" dirty="0">
              <a:latin typeface="Calibri"/>
              <a:cs typeface="Calibri"/>
            </a:endParaRPr>
          </a:p>
          <a:p>
            <a:pPr marL="299078" indent="-286378">
              <a:spcBef>
                <a:spcPts val="600"/>
              </a:spcBef>
              <a:buClr>
                <a:srgbClr val="FBB161"/>
              </a:buClr>
              <a:buFont typeface="Arial"/>
              <a:buChar char="•"/>
              <a:tabLst>
                <a:tab pos="299713" algn="l"/>
              </a:tabLst>
            </a:pPr>
            <a:r>
              <a:rPr sz="1400" spc="-5" dirty="0">
                <a:solidFill>
                  <a:srgbClr val="3E3E3E"/>
                </a:solidFill>
                <a:latin typeface="Calibri"/>
                <a:cs typeface="Calibri"/>
              </a:rPr>
              <a:t>Funds </a:t>
            </a:r>
            <a:r>
              <a:rPr sz="1400" spc="-11" dirty="0">
                <a:solidFill>
                  <a:srgbClr val="3E3E3E"/>
                </a:solidFill>
                <a:latin typeface="Calibri"/>
                <a:cs typeface="Calibri"/>
              </a:rPr>
              <a:t>expected to </a:t>
            </a:r>
            <a:r>
              <a:rPr sz="1400" spc="-5" dirty="0">
                <a:solidFill>
                  <a:srgbClr val="3E3E3E"/>
                </a:solidFill>
                <a:latin typeface="Calibri"/>
                <a:cs typeface="Calibri"/>
              </a:rPr>
              <a:t>be used within one year </a:t>
            </a:r>
            <a:r>
              <a:rPr sz="1400" spc="-11" dirty="0">
                <a:solidFill>
                  <a:srgbClr val="3E3E3E"/>
                </a:solidFill>
                <a:latin typeface="Calibri"/>
                <a:cs typeface="Calibri"/>
              </a:rPr>
              <a:t>are invested </a:t>
            </a:r>
            <a:r>
              <a:rPr sz="1400" dirty="0">
                <a:solidFill>
                  <a:srgbClr val="3E3E3E"/>
                </a:solidFill>
                <a:latin typeface="Calibri"/>
                <a:cs typeface="Calibri"/>
              </a:rPr>
              <a:t>in </a:t>
            </a:r>
            <a:r>
              <a:rPr sz="1400" spc="-5" dirty="0">
                <a:solidFill>
                  <a:srgbClr val="3E3E3E"/>
                </a:solidFill>
                <a:latin typeface="Calibri"/>
                <a:cs typeface="Calibri"/>
              </a:rPr>
              <a:t>the primary liquidity</a:t>
            </a:r>
            <a:r>
              <a:rPr sz="1400" spc="195" dirty="0">
                <a:solidFill>
                  <a:srgbClr val="3E3E3E"/>
                </a:solidFill>
                <a:latin typeface="Calibri"/>
                <a:cs typeface="Calibri"/>
              </a:rPr>
              <a:t> </a:t>
            </a:r>
            <a:r>
              <a:rPr sz="1400" spc="-35" dirty="0">
                <a:solidFill>
                  <a:srgbClr val="3E3E3E"/>
                </a:solidFill>
                <a:latin typeface="Calibri"/>
                <a:cs typeface="Calibri"/>
              </a:rPr>
              <a:t>layer.</a:t>
            </a:r>
            <a:endParaRPr sz="1400" dirty="0">
              <a:latin typeface="Calibri"/>
              <a:cs typeface="Calibri"/>
            </a:endParaRPr>
          </a:p>
          <a:p>
            <a:pPr marL="299078" marR="290823" indent="-286378">
              <a:spcBef>
                <a:spcPts val="600"/>
              </a:spcBef>
              <a:buClr>
                <a:srgbClr val="FBB161"/>
              </a:buClr>
              <a:buFont typeface="Arial"/>
              <a:buChar char="•"/>
              <a:tabLst>
                <a:tab pos="299713" algn="l"/>
              </a:tabLst>
            </a:pPr>
            <a:r>
              <a:rPr sz="1400" spc="-5" dirty="0">
                <a:solidFill>
                  <a:srgbClr val="3E3E3E"/>
                </a:solidFill>
                <a:latin typeface="Calibri"/>
                <a:cs typeface="Calibri"/>
              </a:rPr>
              <a:t>Longer-time </a:t>
            </a:r>
            <a:r>
              <a:rPr sz="1400" spc="-11" dirty="0">
                <a:solidFill>
                  <a:srgbClr val="3E3E3E"/>
                </a:solidFill>
                <a:latin typeface="Calibri"/>
                <a:cs typeface="Calibri"/>
              </a:rPr>
              <a:t>horizon investments, </a:t>
            </a:r>
            <a:r>
              <a:rPr sz="1400" spc="-5" dirty="0">
                <a:solidFill>
                  <a:srgbClr val="3E3E3E"/>
                </a:solidFill>
                <a:latin typeface="Calibri"/>
                <a:cs typeface="Calibri"/>
              </a:rPr>
              <a:t>including </a:t>
            </a:r>
            <a:r>
              <a:rPr sz="1400" spc="-11" dirty="0">
                <a:solidFill>
                  <a:srgbClr val="3E3E3E"/>
                </a:solidFill>
                <a:latin typeface="Calibri"/>
                <a:cs typeface="Calibri"/>
              </a:rPr>
              <a:t>core </a:t>
            </a:r>
            <a:r>
              <a:rPr sz="1400" spc="-5" dirty="0">
                <a:solidFill>
                  <a:srgbClr val="3E3E3E"/>
                </a:solidFill>
                <a:latin typeface="Calibri"/>
                <a:cs typeface="Calibri"/>
              </a:rPr>
              <a:t>and </a:t>
            </a:r>
            <a:r>
              <a:rPr sz="1400" spc="-11" dirty="0">
                <a:solidFill>
                  <a:srgbClr val="3E3E3E"/>
                </a:solidFill>
                <a:latin typeface="Calibri"/>
                <a:cs typeface="Calibri"/>
              </a:rPr>
              <a:t>permanent core, are expected to </a:t>
            </a:r>
            <a:r>
              <a:rPr sz="1400" spc="-5" dirty="0">
                <a:solidFill>
                  <a:srgbClr val="3E3E3E"/>
                </a:solidFill>
                <a:latin typeface="Calibri"/>
                <a:cs typeface="Calibri"/>
              </a:rPr>
              <a:t>provide higher </a:t>
            </a:r>
            <a:r>
              <a:rPr sz="1400" spc="-15" dirty="0">
                <a:solidFill>
                  <a:srgbClr val="3E3E3E"/>
                </a:solidFill>
                <a:latin typeface="Calibri"/>
                <a:cs typeface="Calibri"/>
              </a:rPr>
              <a:t>rates </a:t>
            </a:r>
            <a:r>
              <a:rPr sz="1400" dirty="0">
                <a:solidFill>
                  <a:srgbClr val="3E3E3E"/>
                </a:solidFill>
                <a:latin typeface="Calibri"/>
                <a:cs typeface="Calibri"/>
              </a:rPr>
              <a:t>of  </a:t>
            </a:r>
            <a:r>
              <a:rPr sz="1400" spc="-11" dirty="0">
                <a:solidFill>
                  <a:srgbClr val="3E3E3E"/>
                </a:solidFill>
                <a:latin typeface="Calibri"/>
                <a:cs typeface="Calibri"/>
              </a:rPr>
              <a:t>return </a:t>
            </a:r>
            <a:r>
              <a:rPr sz="1400" spc="-5" dirty="0">
                <a:solidFill>
                  <a:srgbClr val="3E3E3E"/>
                </a:solidFill>
                <a:latin typeface="Calibri"/>
                <a:cs typeface="Calibri"/>
              </a:rPr>
              <a:t>and </a:t>
            </a:r>
            <a:r>
              <a:rPr sz="1400" dirty="0">
                <a:solidFill>
                  <a:srgbClr val="3E3E3E"/>
                </a:solidFill>
                <a:latin typeface="Calibri"/>
                <a:cs typeface="Calibri"/>
              </a:rPr>
              <a:t>will </a:t>
            </a:r>
            <a:r>
              <a:rPr sz="1400" spc="-11" dirty="0">
                <a:solidFill>
                  <a:srgbClr val="3E3E3E"/>
                </a:solidFill>
                <a:latin typeface="Calibri"/>
                <a:cs typeface="Calibri"/>
              </a:rPr>
              <a:t>experience </a:t>
            </a:r>
            <a:r>
              <a:rPr sz="1400" spc="-5" dirty="0">
                <a:solidFill>
                  <a:srgbClr val="3E3E3E"/>
                </a:solidFill>
                <a:latin typeface="Calibri"/>
                <a:cs typeface="Calibri"/>
              </a:rPr>
              <a:t>some variation </a:t>
            </a:r>
            <a:r>
              <a:rPr sz="1400" dirty="0">
                <a:solidFill>
                  <a:srgbClr val="3E3E3E"/>
                </a:solidFill>
                <a:latin typeface="Calibri"/>
                <a:cs typeface="Calibri"/>
              </a:rPr>
              <a:t>in </a:t>
            </a:r>
            <a:r>
              <a:rPr sz="1400" spc="-15" dirty="0">
                <a:solidFill>
                  <a:srgbClr val="3E3E3E"/>
                </a:solidFill>
                <a:latin typeface="Calibri"/>
                <a:cs typeface="Calibri"/>
              </a:rPr>
              <a:t>market </a:t>
            </a:r>
            <a:r>
              <a:rPr sz="1400" spc="-11" dirty="0">
                <a:solidFill>
                  <a:srgbClr val="3E3E3E"/>
                </a:solidFill>
                <a:latin typeface="Calibri"/>
                <a:cs typeface="Calibri"/>
              </a:rPr>
              <a:t>value </a:t>
            </a:r>
            <a:r>
              <a:rPr sz="1400" spc="-5" dirty="0">
                <a:solidFill>
                  <a:srgbClr val="3E3E3E"/>
                </a:solidFill>
                <a:latin typeface="Calibri"/>
                <a:cs typeface="Calibri"/>
              </a:rPr>
              <a:t>as </a:t>
            </a:r>
            <a:r>
              <a:rPr sz="1400" spc="-11" dirty="0">
                <a:solidFill>
                  <a:srgbClr val="3E3E3E"/>
                </a:solidFill>
                <a:latin typeface="Calibri"/>
                <a:cs typeface="Calibri"/>
              </a:rPr>
              <a:t>capital </a:t>
            </a:r>
            <a:r>
              <a:rPr sz="1400" spc="-15" dirty="0">
                <a:solidFill>
                  <a:srgbClr val="3E3E3E"/>
                </a:solidFill>
                <a:latin typeface="Calibri"/>
                <a:cs typeface="Calibri"/>
              </a:rPr>
              <a:t>market </a:t>
            </a:r>
            <a:r>
              <a:rPr sz="1400" spc="-5" dirty="0">
                <a:solidFill>
                  <a:srgbClr val="3E3E3E"/>
                </a:solidFill>
                <a:latin typeface="Calibri"/>
                <a:cs typeface="Calibri"/>
              </a:rPr>
              <a:t>conditions</a:t>
            </a:r>
            <a:r>
              <a:rPr sz="1400" spc="265" dirty="0">
                <a:solidFill>
                  <a:srgbClr val="3E3E3E"/>
                </a:solidFill>
                <a:latin typeface="Calibri"/>
                <a:cs typeface="Calibri"/>
              </a:rPr>
              <a:t> </a:t>
            </a:r>
            <a:r>
              <a:rPr sz="1400" spc="-11" dirty="0">
                <a:solidFill>
                  <a:srgbClr val="3E3E3E"/>
                </a:solidFill>
                <a:latin typeface="Calibri"/>
                <a:cs typeface="Calibri"/>
              </a:rPr>
              <a:t>change.</a:t>
            </a:r>
            <a:endParaRPr sz="1400" dirty="0">
              <a:latin typeface="Calibri"/>
              <a:cs typeface="Calibri"/>
            </a:endParaRPr>
          </a:p>
          <a:p>
            <a:pPr marL="299078" indent="-286378">
              <a:spcBef>
                <a:spcPts val="600"/>
              </a:spcBef>
              <a:buClr>
                <a:srgbClr val="FBB161"/>
              </a:buClr>
              <a:buFont typeface="Arial"/>
              <a:buChar char="•"/>
              <a:tabLst>
                <a:tab pos="299713" algn="l"/>
              </a:tabLst>
            </a:pPr>
            <a:r>
              <a:rPr sz="1400" spc="-5" dirty="0">
                <a:solidFill>
                  <a:srgbClr val="3E3E3E"/>
                </a:solidFill>
                <a:latin typeface="Calibri"/>
                <a:cs typeface="Calibri"/>
              </a:rPr>
              <a:t>The </a:t>
            </a:r>
            <a:r>
              <a:rPr sz="1400" spc="-20" dirty="0">
                <a:solidFill>
                  <a:srgbClr val="3E3E3E"/>
                </a:solidFill>
                <a:latin typeface="Calibri"/>
                <a:cs typeface="Calibri"/>
              </a:rPr>
              <a:t>System’s </a:t>
            </a:r>
            <a:r>
              <a:rPr sz="1400" spc="-11" dirty="0">
                <a:solidFill>
                  <a:srgbClr val="3E3E3E"/>
                </a:solidFill>
                <a:latin typeface="Calibri"/>
                <a:cs typeface="Calibri"/>
              </a:rPr>
              <a:t>permanent core operating </a:t>
            </a:r>
            <a:r>
              <a:rPr sz="1400" spc="-5" dirty="0">
                <a:solidFill>
                  <a:srgbClr val="3E3E3E"/>
                </a:solidFill>
                <a:latin typeface="Calibri"/>
                <a:cs typeface="Calibri"/>
              </a:rPr>
              <a:t>funds </a:t>
            </a:r>
            <a:r>
              <a:rPr sz="1400" spc="-11" dirty="0">
                <a:solidFill>
                  <a:srgbClr val="3E3E3E"/>
                </a:solidFill>
                <a:latin typeface="Calibri"/>
                <a:cs typeface="Calibri"/>
              </a:rPr>
              <a:t>are invested </a:t>
            </a:r>
            <a:r>
              <a:rPr sz="1400" dirty="0">
                <a:solidFill>
                  <a:srgbClr val="3E3E3E"/>
                </a:solidFill>
                <a:latin typeface="Calibri"/>
                <a:cs typeface="Calibri"/>
              </a:rPr>
              <a:t>in </a:t>
            </a:r>
            <a:r>
              <a:rPr sz="1400" spc="-5" dirty="0">
                <a:solidFill>
                  <a:srgbClr val="3E3E3E"/>
                </a:solidFill>
                <a:latin typeface="Calibri"/>
                <a:cs typeface="Calibri"/>
              </a:rPr>
              <a:t>the </a:t>
            </a:r>
            <a:r>
              <a:rPr sz="1400" spc="-20" dirty="0">
                <a:solidFill>
                  <a:srgbClr val="3E3E3E"/>
                </a:solidFill>
                <a:latin typeface="Calibri"/>
                <a:cs typeface="Calibri"/>
              </a:rPr>
              <a:t>System’s </a:t>
            </a:r>
            <a:r>
              <a:rPr sz="1400" spc="-5" dirty="0">
                <a:solidFill>
                  <a:srgbClr val="3E3E3E"/>
                </a:solidFill>
                <a:latin typeface="Calibri"/>
                <a:cs typeface="Calibri"/>
              </a:rPr>
              <a:t>Endowment </a:t>
            </a:r>
            <a:r>
              <a:rPr sz="1400" spc="-11" dirty="0">
                <a:solidFill>
                  <a:srgbClr val="3E3E3E"/>
                </a:solidFill>
                <a:latin typeface="Calibri"/>
                <a:cs typeface="Calibri"/>
              </a:rPr>
              <a:t>Pool investment</a:t>
            </a:r>
            <a:r>
              <a:rPr sz="1400" spc="204" dirty="0">
                <a:solidFill>
                  <a:srgbClr val="3E3E3E"/>
                </a:solidFill>
                <a:latin typeface="Calibri"/>
                <a:cs typeface="Calibri"/>
              </a:rPr>
              <a:t> </a:t>
            </a:r>
            <a:r>
              <a:rPr sz="1400" spc="-11" dirty="0">
                <a:solidFill>
                  <a:srgbClr val="3E3E3E"/>
                </a:solidFill>
                <a:latin typeface="Calibri"/>
                <a:cs typeface="Calibri"/>
              </a:rPr>
              <a:t>program.</a:t>
            </a:r>
            <a:endParaRPr sz="1400" dirty="0">
              <a:latin typeface="Calibri"/>
              <a:cs typeface="Calibri"/>
            </a:endParaRPr>
          </a:p>
          <a:p>
            <a:pPr marL="37464">
              <a:spcBef>
                <a:spcPts val="1151"/>
              </a:spcBef>
            </a:pPr>
            <a:r>
              <a:rPr sz="1000" spc="-5" dirty="0">
                <a:solidFill>
                  <a:srgbClr val="3E3E3E"/>
                </a:solidFill>
                <a:latin typeface="Calibri"/>
                <a:cs typeface="Calibri"/>
              </a:rPr>
              <a:t>Total </a:t>
            </a:r>
            <a:r>
              <a:rPr sz="1000" spc="-11" dirty="0">
                <a:solidFill>
                  <a:srgbClr val="3E3E3E"/>
                </a:solidFill>
                <a:latin typeface="Calibri"/>
                <a:cs typeface="Calibri"/>
              </a:rPr>
              <a:t>sum </a:t>
            </a:r>
            <a:r>
              <a:rPr sz="1000" spc="-5" dirty="0">
                <a:solidFill>
                  <a:srgbClr val="3E3E3E"/>
                </a:solidFill>
                <a:latin typeface="Calibri"/>
                <a:cs typeface="Calibri"/>
              </a:rPr>
              <a:t>of allocation may not equal </a:t>
            </a:r>
            <a:r>
              <a:rPr sz="1000" spc="-11" dirty="0">
                <a:solidFill>
                  <a:srgbClr val="3E3E3E"/>
                </a:solidFill>
                <a:latin typeface="Calibri"/>
                <a:cs typeface="Calibri"/>
              </a:rPr>
              <a:t>100% </a:t>
            </a:r>
            <a:r>
              <a:rPr sz="1000" spc="-5" dirty="0">
                <a:solidFill>
                  <a:srgbClr val="3E3E3E"/>
                </a:solidFill>
                <a:latin typeface="Calibri"/>
                <a:cs typeface="Calibri"/>
              </a:rPr>
              <a:t>due to</a:t>
            </a:r>
            <a:r>
              <a:rPr sz="1000" spc="31" dirty="0">
                <a:solidFill>
                  <a:srgbClr val="3E3E3E"/>
                </a:solidFill>
                <a:latin typeface="Calibri"/>
                <a:cs typeface="Calibri"/>
              </a:rPr>
              <a:t> </a:t>
            </a:r>
            <a:r>
              <a:rPr sz="1000" spc="-5" dirty="0">
                <a:solidFill>
                  <a:srgbClr val="3E3E3E"/>
                </a:solidFill>
                <a:latin typeface="Calibri"/>
                <a:cs typeface="Calibri"/>
              </a:rPr>
              <a:t>rounding.</a:t>
            </a:r>
            <a:endParaRPr sz="1000" dirty="0">
              <a:latin typeface="Calibri"/>
              <a:cs typeface="Calibri"/>
            </a:endParaRPr>
          </a:p>
        </p:txBody>
      </p:sp>
    </p:spTree>
    <p:extLst>
      <p:ext uri="{BB962C8B-B14F-4D97-AF65-F5344CB8AC3E}">
        <p14:creationId xmlns:p14="http://schemas.microsoft.com/office/powerpoint/2010/main" val="939414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Total Operating Pool Performance (June 30, 2024)</a:t>
            </a:r>
          </a:p>
        </p:txBody>
      </p:sp>
      <p:graphicFrame>
        <p:nvGraphicFramePr>
          <p:cNvPr id="2" name="Chart 1" descr="Total Pool: $3.66 Billion">
            <a:extLst>
              <a:ext uri="{FF2B5EF4-FFF2-40B4-BE49-F238E27FC236}">
                <a16:creationId xmlns:a16="http://schemas.microsoft.com/office/drawing/2014/main" id="{3E85A64E-7E1F-4265-9CB7-DBA1F4427F47}"/>
              </a:ext>
            </a:extLst>
          </p:cNvPr>
          <p:cNvGraphicFramePr>
            <a:graphicFrameLocks/>
          </p:cNvGraphicFramePr>
          <p:nvPr>
            <p:extLst>
              <p:ext uri="{D42A27DB-BD31-4B8C-83A1-F6EECF244321}">
                <p14:modId xmlns:p14="http://schemas.microsoft.com/office/powerpoint/2010/main" val="1537126521"/>
              </p:ext>
            </p:extLst>
          </p:nvPr>
        </p:nvGraphicFramePr>
        <p:xfrm>
          <a:off x="198969" y="826588"/>
          <a:ext cx="8734424" cy="2381250"/>
        </p:xfrm>
        <a:graphic>
          <a:graphicData uri="http://schemas.openxmlformats.org/drawingml/2006/chart">
            <c:chart xmlns:c="http://schemas.openxmlformats.org/drawingml/2006/chart" xmlns:r="http://schemas.openxmlformats.org/officeDocument/2006/relationships" r:id="rId3"/>
          </a:graphicData>
        </a:graphic>
      </p:graphicFrame>
      <p:sp>
        <p:nvSpPr>
          <p:cNvPr id="5" name="object 7">
            <a:extLst>
              <a:ext uri="{FF2B5EF4-FFF2-40B4-BE49-F238E27FC236}">
                <a16:creationId xmlns:a16="http://schemas.microsoft.com/office/drawing/2014/main" id="{0F7F3E4E-4371-45E7-80C7-F5930E39BBCE}"/>
              </a:ext>
            </a:extLst>
          </p:cNvPr>
          <p:cNvSpPr txBox="1"/>
          <p:nvPr/>
        </p:nvSpPr>
        <p:spPr>
          <a:xfrm>
            <a:off x="422806" y="3708977"/>
            <a:ext cx="8334375" cy="1741502"/>
          </a:xfrm>
          <a:prstGeom prst="rect">
            <a:avLst/>
          </a:prstGeom>
        </p:spPr>
        <p:txBody>
          <a:bodyPr vert="horz" wrap="square" lIns="0" tIns="0" rIns="0" bIns="0" rtlCol="0">
            <a:spAutoFit/>
          </a:bodyPr>
          <a:lstStyle/>
          <a:p>
            <a:pPr marL="301618" marR="5080" indent="-286378">
              <a:buClr>
                <a:srgbClr val="FBB161"/>
              </a:buClr>
              <a:buFont typeface="Arial"/>
              <a:buChar char="•"/>
              <a:tabLst>
                <a:tab pos="302252" algn="l"/>
              </a:tabLst>
            </a:pPr>
            <a:r>
              <a:rPr sz="1300" spc="-5" dirty="0">
                <a:solidFill>
                  <a:srgbClr val="3E3E3E"/>
                </a:solidFill>
                <a:latin typeface="Calibri"/>
                <a:cs typeface="Calibri"/>
              </a:rPr>
              <a:t>Over the trailing one-year period, the </a:t>
            </a:r>
            <a:r>
              <a:rPr sz="1300" spc="-11" dirty="0">
                <a:solidFill>
                  <a:srgbClr val="3E3E3E"/>
                </a:solidFill>
                <a:latin typeface="Calibri"/>
                <a:cs typeface="Calibri"/>
              </a:rPr>
              <a:t>Operating Pool returned </a:t>
            </a:r>
            <a:r>
              <a:rPr lang="en-US" sz="1300" spc="-11" dirty="0">
                <a:solidFill>
                  <a:srgbClr val="3E3E3E"/>
                </a:solidFill>
                <a:latin typeface="Calibri"/>
                <a:cs typeface="Calibri"/>
              </a:rPr>
              <a:t>5.3</a:t>
            </a:r>
            <a:r>
              <a:rPr sz="1300" dirty="0">
                <a:solidFill>
                  <a:srgbClr val="3E3E3E"/>
                </a:solidFill>
                <a:latin typeface="Calibri"/>
                <a:cs typeface="Calibri"/>
              </a:rPr>
              <a:t>%, </a:t>
            </a:r>
            <a:r>
              <a:rPr sz="1300" spc="-5" dirty="0">
                <a:solidFill>
                  <a:srgbClr val="3E3E3E"/>
                </a:solidFill>
                <a:latin typeface="Calibri"/>
                <a:cs typeface="Calibri"/>
              </a:rPr>
              <a:t>outperforming </a:t>
            </a:r>
            <a:r>
              <a:rPr sz="1300" spc="-11" dirty="0">
                <a:solidFill>
                  <a:srgbClr val="3E3E3E"/>
                </a:solidFill>
                <a:latin typeface="Calibri"/>
                <a:cs typeface="Calibri"/>
              </a:rPr>
              <a:t>the </a:t>
            </a:r>
            <a:r>
              <a:rPr sz="1300" spc="-5" dirty="0">
                <a:solidFill>
                  <a:srgbClr val="3E3E3E"/>
                </a:solidFill>
                <a:latin typeface="Calibri"/>
                <a:cs typeface="Calibri"/>
              </a:rPr>
              <a:t>benchmark</a:t>
            </a:r>
            <a:r>
              <a:rPr sz="1300" spc="-80" dirty="0">
                <a:solidFill>
                  <a:srgbClr val="3E3E3E"/>
                </a:solidFill>
                <a:latin typeface="Calibri"/>
                <a:cs typeface="Calibri"/>
              </a:rPr>
              <a:t> </a:t>
            </a:r>
            <a:r>
              <a:rPr sz="1300" spc="-11" dirty="0">
                <a:solidFill>
                  <a:srgbClr val="3E3E3E"/>
                </a:solidFill>
                <a:latin typeface="Calibri"/>
                <a:cs typeface="Calibri"/>
              </a:rPr>
              <a:t>return.</a:t>
            </a:r>
            <a:endParaRPr sz="1300" dirty="0">
              <a:latin typeface="Calibri"/>
              <a:cs typeface="Calibri"/>
            </a:endParaRPr>
          </a:p>
          <a:p>
            <a:pPr marL="701022" lvl="1" indent="-285108">
              <a:spcBef>
                <a:spcPts val="600"/>
              </a:spcBef>
              <a:buClr>
                <a:srgbClr val="FBB161"/>
              </a:buClr>
              <a:buChar char="–"/>
              <a:tabLst>
                <a:tab pos="701657" algn="l"/>
              </a:tabLst>
            </a:pPr>
            <a:r>
              <a:rPr lang="en-US" sz="1300" spc="-11" dirty="0">
                <a:solidFill>
                  <a:srgbClr val="3E3E3E"/>
                </a:solidFill>
                <a:latin typeface="Calibri"/>
                <a:cs typeface="Calibri"/>
              </a:rPr>
              <a:t>Most m</a:t>
            </a:r>
            <a:r>
              <a:rPr sz="1300" spc="-11" dirty="0">
                <a:solidFill>
                  <a:srgbClr val="3E3E3E"/>
                </a:solidFill>
                <a:latin typeface="Calibri"/>
                <a:cs typeface="Calibri"/>
              </a:rPr>
              <a:t>anagers </a:t>
            </a:r>
            <a:r>
              <a:rPr sz="1300" dirty="0">
                <a:solidFill>
                  <a:srgbClr val="3E3E3E"/>
                </a:solidFill>
                <a:latin typeface="Calibri"/>
                <a:cs typeface="Calibri"/>
              </a:rPr>
              <a:t>in </a:t>
            </a:r>
            <a:r>
              <a:rPr sz="1300" spc="-5" dirty="0">
                <a:solidFill>
                  <a:srgbClr val="3E3E3E"/>
                </a:solidFill>
                <a:latin typeface="Calibri"/>
                <a:cs typeface="Calibri"/>
              </a:rPr>
              <a:t>the </a:t>
            </a:r>
            <a:r>
              <a:rPr sz="1300" spc="-11" dirty="0">
                <a:solidFill>
                  <a:srgbClr val="3E3E3E"/>
                </a:solidFill>
                <a:latin typeface="Calibri"/>
                <a:cs typeface="Calibri"/>
              </a:rPr>
              <a:t>Operating Pool </a:t>
            </a:r>
            <a:r>
              <a:rPr lang="en-US" sz="1300" spc="-11" dirty="0">
                <a:solidFill>
                  <a:srgbClr val="3E3E3E"/>
                </a:solidFill>
                <a:latin typeface="Calibri"/>
                <a:cs typeface="Calibri"/>
              </a:rPr>
              <a:t>matched or </a:t>
            </a:r>
            <a:r>
              <a:rPr sz="1300" spc="-5" dirty="0">
                <a:solidFill>
                  <a:srgbClr val="3E3E3E"/>
                </a:solidFill>
                <a:latin typeface="Calibri"/>
                <a:cs typeface="Calibri"/>
              </a:rPr>
              <a:t>outperformed their </a:t>
            </a:r>
            <a:r>
              <a:rPr sz="1300" spc="-11" dirty="0">
                <a:solidFill>
                  <a:srgbClr val="3E3E3E"/>
                </a:solidFill>
                <a:latin typeface="Calibri"/>
                <a:cs typeface="Calibri"/>
              </a:rPr>
              <a:t>respective </a:t>
            </a:r>
            <a:r>
              <a:rPr sz="1300" spc="-5" dirty="0">
                <a:solidFill>
                  <a:srgbClr val="3E3E3E"/>
                </a:solidFill>
                <a:latin typeface="Calibri"/>
                <a:cs typeface="Calibri"/>
              </a:rPr>
              <a:t>benchmarks over the</a:t>
            </a:r>
            <a:r>
              <a:rPr sz="1300" spc="160" dirty="0">
                <a:solidFill>
                  <a:srgbClr val="3E3E3E"/>
                </a:solidFill>
                <a:latin typeface="Calibri"/>
                <a:cs typeface="Calibri"/>
              </a:rPr>
              <a:t> </a:t>
            </a:r>
            <a:r>
              <a:rPr sz="1300" spc="-5" dirty="0">
                <a:solidFill>
                  <a:srgbClr val="3E3E3E"/>
                </a:solidFill>
                <a:latin typeface="Calibri"/>
                <a:cs typeface="Calibri"/>
              </a:rPr>
              <a:t>period.</a:t>
            </a:r>
            <a:endParaRPr sz="1300" dirty="0">
              <a:latin typeface="Calibri"/>
              <a:cs typeface="Calibri"/>
            </a:endParaRPr>
          </a:p>
          <a:p>
            <a:pPr lvl="1">
              <a:spcBef>
                <a:spcPts val="51"/>
              </a:spcBef>
              <a:buClr>
                <a:srgbClr val="FBB161"/>
              </a:buClr>
              <a:buFont typeface="Calibri"/>
              <a:buChar char="–"/>
            </a:pPr>
            <a:endParaRPr sz="1300" dirty="0">
              <a:latin typeface="Times New Roman"/>
              <a:cs typeface="Times New Roman"/>
            </a:endParaRPr>
          </a:p>
          <a:p>
            <a:pPr marL="299078" marR="717533" indent="-286378">
              <a:spcBef>
                <a:spcPts val="5"/>
              </a:spcBef>
              <a:buClr>
                <a:srgbClr val="FBB161"/>
              </a:buClr>
              <a:buFont typeface="Arial"/>
              <a:buChar char="•"/>
              <a:tabLst>
                <a:tab pos="299713" algn="l"/>
              </a:tabLst>
            </a:pPr>
            <a:r>
              <a:rPr sz="1300" spc="-5" dirty="0">
                <a:solidFill>
                  <a:srgbClr val="3E3E3E"/>
                </a:solidFill>
                <a:latin typeface="Calibri"/>
                <a:cs typeface="Calibri"/>
              </a:rPr>
              <a:t>Over the</a:t>
            </a:r>
            <a:r>
              <a:rPr sz="1300" spc="-11" dirty="0">
                <a:solidFill>
                  <a:srgbClr val="3E3E3E"/>
                </a:solidFill>
                <a:latin typeface="Calibri"/>
                <a:cs typeface="Calibri"/>
              </a:rPr>
              <a:t> </a:t>
            </a:r>
            <a:r>
              <a:rPr lang="en-US" sz="1300" spc="-11" dirty="0">
                <a:solidFill>
                  <a:srgbClr val="3E3E3E"/>
                </a:solidFill>
                <a:latin typeface="Calibri"/>
                <a:cs typeface="Calibri"/>
              </a:rPr>
              <a:t>three-, </a:t>
            </a:r>
            <a:r>
              <a:rPr sz="1300" spc="-5" dirty="0">
                <a:solidFill>
                  <a:srgbClr val="3E3E3E"/>
                </a:solidFill>
                <a:latin typeface="Calibri"/>
                <a:cs typeface="Calibri"/>
              </a:rPr>
              <a:t>five-, </a:t>
            </a:r>
            <a:r>
              <a:rPr sz="1300" spc="-11" dirty="0">
                <a:solidFill>
                  <a:srgbClr val="3E3E3E"/>
                </a:solidFill>
                <a:latin typeface="Calibri"/>
                <a:cs typeface="Calibri"/>
              </a:rPr>
              <a:t>ten-year</a:t>
            </a:r>
            <a:r>
              <a:rPr lang="en-US" sz="1300" spc="-11" dirty="0">
                <a:solidFill>
                  <a:srgbClr val="3E3E3E"/>
                </a:solidFill>
                <a:latin typeface="Calibri"/>
                <a:cs typeface="Calibri"/>
              </a:rPr>
              <a:t>,</a:t>
            </a:r>
            <a:r>
              <a:rPr sz="1300" spc="-11" dirty="0">
                <a:solidFill>
                  <a:srgbClr val="3E3E3E"/>
                </a:solidFill>
                <a:latin typeface="Calibri"/>
                <a:cs typeface="Calibri"/>
              </a:rPr>
              <a:t> </a:t>
            </a:r>
            <a:r>
              <a:rPr sz="1300" spc="-5" dirty="0">
                <a:solidFill>
                  <a:srgbClr val="3E3E3E"/>
                </a:solidFill>
                <a:latin typeface="Calibri"/>
                <a:cs typeface="Calibri"/>
              </a:rPr>
              <a:t>and since inception periods, the </a:t>
            </a:r>
            <a:r>
              <a:rPr sz="1300" spc="-11" dirty="0">
                <a:solidFill>
                  <a:srgbClr val="3E3E3E"/>
                </a:solidFill>
                <a:latin typeface="Calibri"/>
                <a:cs typeface="Calibri"/>
              </a:rPr>
              <a:t>Operating Pool </a:t>
            </a:r>
            <a:r>
              <a:rPr sz="1300" spc="-5" dirty="0">
                <a:solidFill>
                  <a:srgbClr val="3E3E3E"/>
                </a:solidFill>
                <a:latin typeface="Calibri"/>
                <a:cs typeface="Calibri"/>
              </a:rPr>
              <a:t>outperformed </a:t>
            </a:r>
            <a:r>
              <a:rPr sz="1300" spc="-11" dirty="0">
                <a:solidFill>
                  <a:srgbClr val="3E3E3E"/>
                </a:solidFill>
                <a:latin typeface="Calibri"/>
                <a:cs typeface="Calibri"/>
              </a:rPr>
              <a:t>the  </a:t>
            </a:r>
            <a:r>
              <a:rPr sz="1300" spc="-5" dirty="0">
                <a:solidFill>
                  <a:srgbClr val="3E3E3E"/>
                </a:solidFill>
                <a:latin typeface="Calibri"/>
                <a:cs typeface="Calibri"/>
              </a:rPr>
              <a:t>benchmark.</a:t>
            </a:r>
            <a:endParaRPr sz="1300" dirty="0">
              <a:latin typeface="Calibri"/>
              <a:cs typeface="Calibri"/>
            </a:endParaRPr>
          </a:p>
          <a:p>
            <a:pPr marL="698483" marR="3889277" lvl="1" indent="-285108">
              <a:spcBef>
                <a:spcPts val="405"/>
              </a:spcBef>
              <a:buClr>
                <a:srgbClr val="FBB161"/>
              </a:buClr>
              <a:buChar char="–"/>
              <a:tabLst>
                <a:tab pos="698483" algn="l"/>
              </a:tabLst>
            </a:pPr>
            <a:r>
              <a:rPr lang="en-US" sz="1300" spc="-5" dirty="0">
                <a:solidFill>
                  <a:srgbClr val="3E3E3E"/>
                </a:solidFill>
                <a:latin typeface="Calibri"/>
                <a:cs typeface="Calibri"/>
              </a:rPr>
              <a:t>All </a:t>
            </a:r>
            <a:r>
              <a:rPr sz="1300" dirty="0">
                <a:solidFill>
                  <a:srgbClr val="3E3E3E"/>
                </a:solidFill>
                <a:latin typeface="Calibri"/>
                <a:cs typeface="Calibri"/>
              </a:rPr>
              <a:t>of </a:t>
            </a:r>
            <a:r>
              <a:rPr sz="1300" spc="-5" dirty="0">
                <a:solidFill>
                  <a:srgbClr val="3E3E3E"/>
                </a:solidFill>
                <a:latin typeface="Calibri"/>
                <a:cs typeface="Calibri"/>
              </a:rPr>
              <a:t>the </a:t>
            </a:r>
            <a:r>
              <a:rPr sz="1300" spc="-11" dirty="0">
                <a:solidFill>
                  <a:srgbClr val="3E3E3E"/>
                </a:solidFill>
                <a:latin typeface="Calibri"/>
                <a:cs typeface="Calibri"/>
              </a:rPr>
              <a:t>Operating </a:t>
            </a:r>
            <a:r>
              <a:rPr sz="1300" spc="-20" dirty="0">
                <a:solidFill>
                  <a:srgbClr val="3E3E3E"/>
                </a:solidFill>
                <a:latin typeface="Calibri"/>
                <a:cs typeface="Calibri"/>
              </a:rPr>
              <a:t>Pool’s </a:t>
            </a:r>
            <a:r>
              <a:rPr sz="1300" spc="-11" dirty="0">
                <a:solidFill>
                  <a:srgbClr val="3E3E3E"/>
                </a:solidFill>
                <a:latin typeface="Calibri"/>
                <a:cs typeface="Calibri"/>
              </a:rPr>
              <a:t>managers </a:t>
            </a:r>
            <a:r>
              <a:rPr sz="1300" spc="-15" dirty="0">
                <a:solidFill>
                  <a:srgbClr val="3E3E3E"/>
                </a:solidFill>
                <a:latin typeface="Calibri"/>
                <a:cs typeface="Calibri"/>
              </a:rPr>
              <a:t>have  </a:t>
            </a:r>
            <a:r>
              <a:rPr lang="en-US" sz="1300" spc="-5" dirty="0">
                <a:solidFill>
                  <a:srgbClr val="3E3E3E"/>
                </a:solidFill>
                <a:latin typeface="Calibri"/>
                <a:cs typeface="Calibri"/>
              </a:rPr>
              <a:t>either</a:t>
            </a:r>
            <a:r>
              <a:rPr sz="1300" spc="-5" dirty="0">
                <a:solidFill>
                  <a:srgbClr val="3E3E3E"/>
                </a:solidFill>
                <a:latin typeface="Calibri"/>
                <a:cs typeface="Calibri"/>
              </a:rPr>
              <a:t> </a:t>
            </a:r>
            <a:r>
              <a:rPr sz="1300" spc="-11" dirty="0">
                <a:solidFill>
                  <a:srgbClr val="3E3E3E"/>
                </a:solidFill>
                <a:latin typeface="Calibri"/>
                <a:cs typeface="Calibri"/>
              </a:rPr>
              <a:t>met </a:t>
            </a:r>
            <a:r>
              <a:rPr sz="1300" dirty="0">
                <a:solidFill>
                  <a:srgbClr val="3E3E3E"/>
                </a:solidFill>
                <a:latin typeface="Calibri"/>
                <a:cs typeface="Calibri"/>
              </a:rPr>
              <a:t>or </a:t>
            </a:r>
            <a:r>
              <a:rPr sz="1300" spc="-5" dirty="0">
                <a:solidFill>
                  <a:srgbClr val="3E3E3E"/>
                </a:solidFill>
                <a:latin typeface="Calibri"/>
                <a:cs typeface="Calibri"/>
              </a:rPr>
              <a:t>outperformed their </a:t>
            </a:r>
            <a:r>
              <a:rPr sz="1300" spc="-11" dirty="0">
                <a:solidFill>
                  <a:srgbClr val="3E3E3E"/>
                </a:solidFill>
                <a:latin typeface="Calibri"/>
                <a:cs typeface="Calibri"/>
              </a:rPr>
              <a:t>respective  </a:t>
            </a:r>
            <a:r>
              <a:rPr sz="1300" spc="-5" dirty="0">
                <a:solidFill>
                  <a:srgbClr val="3E3E3E"/>
                </a:solidFill>
                <a:latin typeface="Calibri"/>
                <a:cs typeface="Calibri"/>
              </a:rPr>
              <a:t>benchmarks</a:t>
            </a:r>
            <a:r>
              <a:rPr lang="en-US" sz="1300" spc="-5" dirty="0">
                <a:solidFill>
                  <a:srgbClr val="3E3E3E"/>
                </a:solidFill>
                <a:latin typeface="Calibri"/>
                <a:cs typeface="Calibri"/>
              </a:rPr>
              <a:t> over these time periods</a:t>
            </a:r>
            <a:r>
              <a:rPr sz="1300" spc="-5" dirty="0">
                <a:solidFill>
                  <a:srgbClr val="3E3E3E"/>
                </a:solidFill>
                <a:latin typeface="Calibri"/>
                <a:cs typeface="Calibri"/>
              </a:rPr>
              <a:t>.</a:t>
            </a:r>
            <a:endParaRPr sz="1300" dirty="0">
              <a:latin typeface="Calibri"/>
              <a:cs typeface="Calibri"/>
            </a:endParaRPr>
          </a:p>
        </p:txBody>
      </p:sp>
      <p:graphicFrame>
        <p:nvGraphicFramePr>
          <p:cNvPr id="7" name="Table 6">
            <a:extLst>
              <a:ext uri="{FF2B5EF4-FFF2-40B4-BE49-F238E27FC236}">
                <a16:creationId xmlns:a16="http://schemas.microsoft.com/office/drawing/2014/main" id="{BC7A7E23-C8ED-A141-D31C-A9166447BE49}"/>
              </a:ext>
            </a:extLst>
          </p:cNvPr>
          <p:cNvGraphicFramePr>
            <a:graphicFrameLocks noGrp="1"/>
          </p:cNvGraphicFramePr>
          <p:nvPr>
            <p:extLst>
              <p:ext uri="{D42A27DB-BD31-4B8C-83A1-F6EECF244321}">
                <p14:modId xmlns:p14="http://schemas.microsoft.com/office/powerpoint/2010/main" val="2324672953"/>
              </p:ext>
            </p:extLst>
          </p:nvPr>
        </p:nvGraphicFramePr>
        <p:xfrm>
          <a:off x="5671081" y="4998821"/>
          <a:ext cx="3086100" cy="1143000"/>
        </p:xfrm>
        <a:graphic>
          <a:graphicData uri="http://schemas.openxmlformats.org/drawingml/2006/table">
            <a:tbl>
              <a:tblPr firstRow="1"/>
              <a:tblGrid>
                <a:gridCol w="1703223">
                  <a:extLst>
                    <a:ext uri="{9D8B030D-6E8A-4147-A177-3AD203B41FA5}">
                      <a16:colId xmlns:a16="http://schemas.microsoft.com/office/drawing/2014/main" val="593559713"/>
                    </a:ext>
                  </a:extLst>
                </a:gridCol>
                <a:gridCol w="1382877">
                  <a:extLst>
                    <a:ext uri="{9D8B030D-6E8A-4147-A177-3AD203B41FA5}">
                      <a16:colId xmlns:a16="http://schemas.microsoft.com/office/drawing/2014/main" val="1126129640"/>
                    </a:ext>
                  </a:extLst>
                </a:gridCol>
              </a:tblGrid>
              <a:tr h="190500">
                <a:tc>
                  <a:txBody>
                    <a:bodyPr/>
                    <a:lstStyle/>
                    <a:p>
                      <a:pPr algn="l" fontAlgn="b"/>
                      <a:r>
                        <a:rPr lang="en-US" sz="1100" b="1" i="0" u="none" strike="noStrike">
                          <a:solidFill>
                            <a:srgbClr val="404040"/>
                          </a:solidFill>
                          <a:effectLst/>
                          <a:latin typeface="Calibri" panose="020F0502020204030204" pitchFamily="34" charset="0"/>
                        </a:rPr>
                        <a:t>Operating Pool</a:t>
                      </a:r>
                    </a:p>
                  </a:txBody>
                  <a:tcPr marL="0" marR="0" marT="0" marB="0" anchor="b">
                    <a:lnL w="6350" cap="flat" cmpd="sng" algn="ctr">
                      <a:solidFill>
                        <a:srgbClr val="D0CECE"/>
                      </a:solidFill>
                      <a:prstDash val="solid"/>
                      <a:round/>
                      <a:headEnd type="none" w="med" len="med"/>
                      <a:tailEnd type="none" w="med" len="med"/>
                    </a:lnL>
                    <a:lnR>
                      <a:noFill/>
                    </a:lnR>
                    <a:lnT w="6350" cap="flat" cmpd="sng" algn="ctr">
                      <a:solidFill>
                        <a:srgbClr val="AEAAAA"/>
                      </a:solidFill>
                      <a:prstDash val="solid"/>
                      <a:round/>
                      <a:headEnd type="none" w="med" len="med"/>
                      <a:tailEnd type="none" w="med" len="med"/>
                    </a:lnT>
                    <a:lnB>
                      <a:noFill/>
                    </a:lnB>
                    <a:noFill/>
                  </a:tcPr>
                </a:tc>
                <a:tc>
                  <a:txBody>
                    <a:bodyPr/>
                    <a:lstStyle/>
                    <a:p>
                      <a:pPr algn="r" fontAlgn="b"/>
                      <a:r>
                        <a:rPr lang="en-US" sz="1100" b="1" i="0" u="none" strike="noStrike">
                          <a:solidFill>
                            <a:srgbClr val="404040"/>
                          </a:solidFill>
                          <a:effectLst/>
                          <a:latin typeface="Calibri" panose="020F0502020204030204" pitchFamily="34" charset="0"/>
                        </a:rPr>
                        <a:t>Quarter Ending</a:t>
                      </a:r>
                    </a:p>
                  </a:txBody>
                  <a:tcPr marL="0" marR="0" marT="0" marB="0" anchor="b">
                    <a:lnL>
                      <a:noFill/>
                    </a:lnL>
                    <a:lnR w="6350" cap="flat" cmpd="sng" algn="ctr">
                      <a:solidFill>
                        <a:srgbClr val="D0CECE"/>
                      </a:solidFill>
                      <a:prstDash val="solid"/>
                      <a:round/>
                      <a:headEnd type="none" w="med" len="med"/>
                      <a:tailEnd type="none" w="med" len="med"/>
                    </a:lnR>
                    <a:lnT w="6350" cap="flat" cmpd="sng" algn="ctr">
                      <a:solidFill>
                        <a:srgbClr val="AEAAAA"/>
                      </a:solidFill>
                      <a:prstDash val="solid"/>
                      <a:round/>
                      <a:headEnd type="none" w="med" len="med"/>
                      <a:tailEnd type="none" w="med" len="med"/>
                    </a:lnT>
                    <a:lnB>
                      <a:noFill/>
                    </a:lnB>
                    <a:noFill/>
                  </a:tcPr>
                </a:tc>
                <a:extLst>
                  <a:ext uri="{0D108BD9-81ED-4DB2-BD59-A6C34878D82A}">
                    <a16:rowId xmlns:a16="http://schemas.microsoft.com/office/drawing/2014/main" val="3187389090"/>
                  </a:ext>
                </a:extLst>
              </a:tr>
              <a:tr h="190500">
                <a:tc>
                  <a:txBody>
                    <a:bodyPr/>
                    <a:lstStyle/>
                    <a:p>
                      <a:pPr algn="l" fontAlgn="b"/>
                      <a:r>
                        <a:rPr lang="en-US" sz="1100" b="1" i="0" u="none" strike="noStrike">
                          <a:solidFill>
                            <a:srgbClr val="404040"/>
                          </a:solidFill>
                          <a:effectLst/>
                          <a:latin typeface="Calibri" panose="020F0502020204030204" pitchFamily="34" charset="0"/>
                        </a:rPr>
                        <a:t>Market Value Change</a:t>
                      </a:r>
                    </a:p>
                  </a:txBody>
                  <a:tcPr marL="0" marR="0" marT="0" marB="0" anchor="b">
                    <a:lnL w="6350" cap="flat" cmpd="sng" algn="ctr">
                      <a:solidFill>
                        <a:srgbClr val="D0CECE"/>
                      </a:solidFill>
                      <a:prstDash val="solid"/>
                      <a:round/>
                      <a:headEnd type="none" w="med" len="med"/>
                      <a:tailEnd type="none" w="med" len="med"/>
                    </a:lnL>
                    <a:lnR>
                      <a:noFill/>
                    </a:lnR>
                    <a:lnT>
                      <a:noFill/>
                    </a:lnT>
                    <a:lnB w="6350" cap="flat" cmpd="sng" algn="ctr">
                      <a:solidFill>
                        <a:srgbClr val="FBB161"/>
                      </a:solidFill>
                      <a:prstDash val="solid"/>
                      <a:round/>
                      <a:headEnd type="none" w="med" len="med"/>
                      <a:tailEnd type="none" w="med" len="med"/>
                    </a:lnB>
                    <a:noFill/>
                  </a:tcPr>
                </a:tc>
                <a:tc>
                  <a:txBody>
                    <a:bodyPr/>
                    <a:lstStyle/>
                    <a:p>
                      <a:pPr algn="r" fontAlgn="b"/>
                      <a:r>
                        <a:rPr lang="en-US" sz="1100" b="1" i="0" u="none" strike="noStrike">
                          <a:solidFill>
                            <a:srgbClr val="404040"/>
                          </a:solidFill>
                          <a:effectLst/>
                          <a:latin typeface="Calibri" panose="020F0502020204030204" pitchFamily="34" charset="0"/>
                        </a:rPr>
                        <a:t>June-2024</a:t>
                      </a:r>
                    </a:p>
                  </a:txBody>
                  <a:tcPr marL="0" marR="0" marT="0" marB="0" anchor="b">
                    <a:lnL>
                      <a:noFill/>
                    </a:lnL>
                    <a:lnR w="6350" cap="flat" cmpd="sng" algn="ctr">
                      <a:solidFill>
                        <a:srgbClr val="D0CECE"/>
                      </a:solidFill>
                      <a:prstDash val="solid"/>
                      <a:round/>
                      <a:headEnd type="none" w="med" len="med"/>
                      <a:tailEnd type="none" w="med" len="med"/>
                    </a:lnR>
                    <a:lnT>
                      <a:noFill/>
                    </a:lnT>
                    <a:lnB w="6350" cap="flat" cmpd="sng" algn="ctr">
                      <a:solidFill>
                        <a:srgbClr val="FBB161"/>
                      </a:solidFill>
                      <a:prstDash val="solid"/>
                      <a:round/>
                      <a:headEnd type="none" w="med" len="med"/>
                      <a:tailEnd type="none" w="med" len="med"/>
                    </a:lnB>
                    <a:noFill/>
                  </a:tcPr>
                </a:tc>
                <a:extLst>
                  <a:ext uri="{0D108BD9-81ED-4DB2-BD59-A6C34878D82A}">
                    <a16:rowId xmlns:a16="http://schemas.microsoft.com/office/drawing/2014/main" val="3989685507"/>
                  </a:ext>
                </a:extLst>
              </a:tr>
              <a:tr h="190500">
                <a:tc>
                  <a:txBody>
                    <a:bodyPr/>
                    <a:lstStyle/>
                    <a:p>
                      <a:pPr algn="l" fontAlgn="b"/>
                      <a:r>
                        <a:rPr lang="en-US" sz="1100" b="0" i="0" u="none" strike="noStrike">
                          <a:solidFill>
                            <a:srgbClr val="404040"/>
                          </a:solidFill>
                          <a:effectLst/>
                          <a:latin typeface="Calibri" panose="020F0502020204030204" pitchFamily="34" charset="0"/>
                        </a:rPr>
                        <a:t>Beginning Market Value</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noFill/>
                  </a:tcPr>
                </a:tc>
                <a:tc>
                  <a:txBody>
                    <a:bodyPr/>
                    <a:lstStyle/>
                    <a:p>
                      <a:pPr algn="r" fontAlgn="b"/>
                      <a:r>
                        <a:rPr lang="en-US" sz="1100" b="0" i="0" u="none" strike="noStrike">
                          <a:solidFill>
                            <a:srgbClr val="404040"/>
                          </a:solidFill>
                          <a:effectLst/>
                          <a:latin typeface="Calibri" panose="020F0502020204030204" pitchFamily="34" charset="0"/>
                        </a:rPr>
                        <a:t>$3,812.0 M </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noFill/>
                  </a:tcPr>
                </a:tc>
                <a:extLst>
                  <a:ext uri="{0D108BD9-81ED-4DB2-BD59-A6C34878D82A}">
                    <a16:rowId xmlns:a16="http://schemas.microsoft.com/office/drawing/2014/main" val="1114000236"/>
                  </a:ext>
                </a:extLst>
              </a:tr>
              <a:tr h="190500">
                <a:tc>
                  <a:txBody>
                    <a:bodyPr/>
                    <a:lstStyle/>
                    <a:p>
                      <a:pPr algn="l" fontAlgn="b"/>
                      <a:r>
                        <a:rPr lang="en-US" sz="1100" b="0" i="0" u="none" strike="noStrike">
                          <a:solidFill>
                            <a:srgbClr val="404040"/>
                          </a:solidFill>
                          <a:effectLst/>
                          <a:latin typeface="Calibri" panose="020F0502020204030204" pitchFamily="34" charset="0"/>
                        </a:rPr>
                        <a:t>Net Contributions</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noFill/>
                  </a:tcPr>
                </a:tc>
                <a:tc>
                  <a:txBody>
                    <a:bodyPr/>
                    <a:lstStyle/>
                    <a:p>
                      <a:pPr algn="r" fontAlgn="b"/>
                      <a:r>
                        <a:rPr lang="en-US" sz="1100" b="0" i="0" u="none" strike="noStrike" dirty="0">
                          <a:solidFill>
                            <a:srgbClr val="FF0000"/>
                          </a:solidFill>
                          <a:effectLst/>
                          <a:latin typeface="Calibri" panose="020F0502020204030204" pitchFamily="34" charset="0"/>
                        </a:rPr>
                        <a:t>($190.0 M)</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noFill/>
                  </a:tcPr>
                </a:tc>
                <a:extLst>
                  <a:ext uri="{0D108BD9-81ED-4DB2-BD59-A6C34878D82A}">
                    <a16:rowId xmlns:a16="http://schemas.microsoft.com/office/drawing/2014/main" val="2875205404"/>
                  </a:ext>
                </a:extLst>
              </a:tr>
              <a:tr h="190500">
                <a:tc>
                  <a:txBody>
                    <a:bodyPr/>
                    <a:lstStyle/>
                    <a:p>
                      <a:pPr algn="l" fontAlgn="b"/>
                      <a:r>
                        <a:rPr lang="en-US" sz="1100" b="0" i="0" u="none" strike="noStrike">
                          <a:solidFill>
                            <a:srgbClr val="404040"/>
                          </a:solidFill>
                          <a:effectLst/>
                          <a:latin typeface="Calibri" panose="020F0502020204030204" pitchFamily="34" charset="0"/>
                        </a:rPr>
                        <a:t>Gain/Loss</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noFill/>
                  </a:tcPr>
                </a:tc>
                <a:tc>
                  <a:txBody>
                    <a:bodyPr/>
                    <a:lstStyle/>
                    <a:p>
                      <a:pPr algn="r" fontAlgn="b"/>
                      <a:r>
                        <a:rPr lang="en-US" sz="1100" b="0" i="0" u="none" strike="noStrike">
                          <a:solidFill>
                            <a:srgbClr val="404040"/>
                          </a:solidFill>
                          <a:effectLst/>
                          <a:latin typeface="Calibri" panose="020F0502020204030204" pitchFamily="34" charset="0"/>
                        </a:rPr>
                        <a:t>$40.7 M </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noFill/>
                  </a:tcPr>
                </a:tc>
                <a:extLst>
                  <a:ext uri="{0D108BD9-81ED-4DB2-BD59-A6C34878D82A}">
                    <a16:rowId xmlns:a16="http://schemas.microsoft.com/office/drawing/2014/main" val="2254537415"/>
                  </a:ext>
                </a:extLst>
              </a:tr>
              <a:tr h="190500">
                <a:tc>
                  <a:txBody>
                    <a:bodyPr/>
                    <a:lstStyle/>
                    <a:p>
                      <a:pPr algn="l" fontAlgn="b"/>
                      <a:r>
                        <a:rPr lang="en-US" sz="1100" b="0" i="0" u="none" strike="noStrike">
                          <a:solidFill>
                            <a:srgbClr val="404040"/>
                          </a:solidFill>
                          <a:effectLst/>
                          <a:latin typeface="Calibri" panose="020F0502020204030204" pitchFamily="34" charset="0"/>
                        </a:rPr>
                        <a:t>Ending Market Value</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noFill/>
                  </a:tcPr>
                </a:tc>
                <a:tc>
                  <a:txBody>
                    <a:bodyPr/>
                    <a:lstStyle/>
                    <a:p>
                      <a:pPr algn="r" fontAlgn="b"/>
                      <a:r>
                        <a:rPr lang="en-US" sz="1100" b="0" i="0" u="none" strike="noStrike" dirty="0">
                          <a:solidFill>
                            <a:srgbClr val="404040"/>
                          </a:solidFill>
                          <a:effectLst/>
                          <a:latin typeface="Calibri" panose="020F0502020204030204" pitchFamily="34" charset="0"/>
                        </a:rPr>
                        <a:t>$3,662.7 M </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noFill/>
                  </a:tcPr>
                </a:tc>
                <a:extLst>
                  <a:ext uri="{0D108BD9-81ED-4DB2-BD59-A6C34878D82A}">
                    <a16:rowId xmlns:a16="http://schemas.microsoft.com/office/drawing/2014/main" val="604402705"/>
                  </a:ext>
                </a:extLst>
              </a:tr>
            </a:tbl>
          </a:graphicData>
        </a:graphic>
      </p:graphicFrame>
      <p:sp>
        <p:nvSpPr>
          <p:cNvPr id="6" name="Content Placeholder 1">
            <a:extLst>
              <a:ext uri="{C183D7F6-B498-43B3-948B-1728B52AA6E4}">
                <adec:decorative xmlns:adec="http://schemas.microsoft.com/office/drawing/2017/decorative" val="0"/>
              </a:ext>
            </a:extLst>
          </p:cNvPr>
          <p:cNvSpPr txBox="1">
            <a:spLocks/>
          </p:cNvSpPr>
          <p:nvPr/>
        </p:nvSpPr>
        <p:spPr>
          <a:xfrm>
            <a:off x="256118" y="6265720"/>
            <a:ext cx="8677275" cy="394855"/>
          </a:xfrm>
          <a:prstGeom prst="rect">
            <a:avLst/>
          </a:prstGeom>
        </p:spPr>
        <p:txBody>
          <a:bodyPr vert="horz" lIns="91440" tIns="45720" rIns="91440" bIns="45720" rtlCol="0">
            <a:normAutofit lnSpcReduction="10000"/>
          </a:bodyPr>
          <a:lstStyle>
            <a:lvl1pPr marL="228600" indent="-228600" algn="just"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457200" indent="-228600" algn="just" defTabSz="914400" rtl="0" eaLnBrk="1" latinLnBrk="0" hangingPunct="1">
              <a:lnSpc>
                <a:spcPct val="100000"/>
              </a:lnSpc>
              <a:spcBef>
                <a:spcPts val="600"/>
              </a:spcBef>
              <a:buClr>
                <a:schemeClr val="accent1"/>
              </a:buClr>
              <a:buFont typeface="Wingdings" panose="05000000000000000000" pitchFamily="2" charset="2"/>
              <a:buChar char="§"/>
              <a:defRPr sz="1100" kern="1200">
                <a:solidFill>
                  <a:schemeClr val="tx1"/>
                </a:solidFill>
                <a:latin typeface="+mn-lt"/>
                <a:ea typeface="+mn-ea"/>
                <a:cs typeface="+mn-cs"/>
              </a:defRPr>
            </a:lvl2pPr>
            <a:lvl3pPr marL="685800" indent="-228600" algn="just" defTabSz="914400" rtl="0" eaLnBrk="1" latinLnBrk="0" hangingPunct="1">
              <a:lnSpc>
                <a:spcPct val="100000"/>
              </a:lnSpc>
              <a:spcBef>
                <a:spcPts val="600"/>
              </a:spcBef>
              <a:buClr>
                <a:schemeClr val="accent1"/>
              </a:buClr>
              <a:buFont typeface="Arial" panose="020B0604020202020204" pitchFamily="34" charset="0"/>
              <a:buChar char="•"/>
              <a:defRPr sz="105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000" dirty="0"/>
              <a:t>Note: The Total Pool’s beginning and ending market values include bank balances in which the System earns credit to offset bank fees. The beginning market value + net contributions + net investment gains referenced in the table may not equal the ending market value due to rounding.</a:t>
            </a:r>
          </a:p>
        </p:txBody>
      </p:sp>
    </p:spTree>
    <p:extLst>
      <p:ext uri="{BB962C8B-B14F-4D97-AF65-F5344CB8AC3E}">
        <p14:creationId xmlns:p14="http://schemas.microsoft.com/office/powerpoint/2010/main" val="4093279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728BF5-2BA5-4F7B-BBE5-442D90D6BBA2}"/>
              </a:ext>
            </a:extLst>
          </p:cNvPr>
          <p:cNvSpPr>
            <a:spLocks noGrp="1"/>
          </p:cNvSpPr>
          <p:nvPr>
            <p:ph type="title" idx="4294967295"/>
          </p:nvPr>
        </p:nvSpPr>
        <p:spPr bwMode="gray">
          <a:xfrm>
            <a:off x="2896421" y="1357783"/>
            <a:ext cx="5855701" cy="3831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90000"/>
              </a:lnSpc>
              <a:spcBef>
                <a:spcPts val="451"/>
              </a:spcBef>
              <a:spcAft>
                <a:spcPct val="0"/>
              </a:spcAft>
              <a:buClrTx/>
              <a:buSzTx/>
              <a:buFont typeface="Arial" charset="0"/>
              <a:buNone/>
              <a:tabLst/>
              <a:defRPr/>
            </a:pPr>
            <a:r>
              <a:rPr kumimoji="0" lang="en-US" sz="2100" b="0" i="0" u="none" strike="noStrike" kern="1200" cap="all"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APPENDIX: MARKET ENVIRONMENT</a:t>
            </a:r>
          </a:p>
        </p:txBody>
      </p:sp>
    </p:spTree>
    <p:extLst>
      <p:ext uri="{BB962C8B-B14F-4D97-AF65-F5344CB8AC3E}">
        <p14:creationId xmlns:p14="http://schemas.microsoft.com/office/powerpoint/2010/main" val="3535309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B3A404-C159-4E57-8784-B723F1DB70F1}"/>
              </a:ext>
            </a:extLst>
          </p:cNvPr>
          <p:cNvSpPr>
            <a:spLocks noGrp="1"/>
          </p:cNvSpPr>
          <p:nvPr>
            <p:ph type="title"/>
          </p:nvPr>
        </p:nvSpPr>
        <p:spPr/>
        <p:txBody>
          <a:bodyPr/>
          <a:lstStyle/>
          <a:p>
            <a:r>
              <a:rPr lang="en-US" dirty="0"/>
              <a:t>Market Environment</a:t>
            </a:r>
          </a:p>
        </p:txBody>
      </p:sp>
      <p:graphicFrame>
        <p:nvGraphicFramePr>
          <p:cNvPr id="2" name="Table 1">
            <a:extLst>
              <a:ext uri="{FF2B5EF4-FFF2-40B4-BE49-F238E27FC236}">
                <a16:creationId xmlns:a16="http://schemas.microsoft.com/office/drawing/2014/main" id="{EE73728C-8F16-4398-0DD7-9230F99BA8A7}"/>
              </a:ext>
            </a:extLst>
          </p:cNvPr>
          <p:cNvGraphicFramePr>
            <a:graphicFrameLocks noGrp="1"/>
          </p:cNvGraphicFramePr>
          <p:nvPr>
            <p:custDataLst>
              <p:tags r:id="rId1"/>
            </p:custDataLst>
            <p:extLst>
              <p:ext uri="{D42A27DB-BD31-4B8C-83A1-F6EECF244321}">
                <p14:modId xmlns:p14="http://schemas.microsoft.com/office/powerpoint/2010/main" val="1960716467"/>
              </p:ext>
            </p:extLst>
          </p:nvPr>
        </p:nvGraphicFramePr>
        <p:xfrm>
          <a:off x="972765" y="664028"/>
          <a:ext cx="6716512" cy="5860312"/>
        </p:xfrm>
        <a:graphic>
          <a:graphicData uri="http://schemas.openxmlformats.org/drawingml/2006/table">
            <a:tbl>
              <a:tblPr firstRow="1"/>
              <a:tblGrid>
                <a:gridCol w="544975">
                  <a:extLst>
                    <a:ext uri="{9D8B030D-6E8A-4147-A177-3AD203B41FA5}">
                      <a16:colId xmlns:a16="http://schemas.microsoft.com/office/drawing/2014/main" val="287645518"/>
                    </a:ext>
                  </a:extLst>
                </a:gridCol>
                <a:gridCol w="544975">
                  <a:extLst>
                    <a:ext uri="{9D8B030D-6E8A-4147-A177-3AD203B41FA5}">
                      <a16:colId xmlns:a16="http://schemas.microsoft.com/office/drawing/2014/main" val="495012604"/>
                    </a:ext>
                  </a:extLst>
                </a:gridCol>
                <a:gridCol w="544975">
                  <a:extLst>
                    <a:ext uri="{9D8B030D-6E8A-4147-A177-3AD203B41FA5}">
                      <a16:colId xmlns:a16="http://schemas.microsoft.com/office/drawing/2014/main" val="714850921"/>
                    </a:ext>
                  </a:extLst>
                </a:gridCol>
                <a:gridCol w="544975">
                  <a:extLst>
                    <a:ext uri="{9D8B030D-6E8A-4147-A177-3AD203B41FA5}">
                      <a16:colId xmlns:a16="http://schemas.microsoft.com/office/drawing/2014/main" val="496454841"/>
                    </a:ext>
                  </a:extLst>
                </a:gridCol>
                <a:gridCol w="544975">
                  <a:extLst>
                    <a:ext uri="{9D8B030D-6E8A-4147-A177-3AD203B41FA5}">
                      <a16:colId xmlns:a16="http://schemas.microsoft.com/office/drawing/2014/main" val="4200762757"/>
                    </a:ext>
                  </a:extLst>
                </a:gridCol>
                <a:gridCol w="544975">
                  <a:extLst>
                    <a:ext uri="{9D8B030D-6E8A-4147-A177-3AD203B41FA5}">
                      <a16:colId xmlns:a16="http://schemas.microsoft.com/office/drawing/2014/main" val="3861292282"/>
                    </a:ext>
                  </a:extLst>
                </a:gridCol>
                <a:gridCol w="544975">
                  <a:extLst>
                    <a:ext uri="{9D8B030D-6E8A-4147-A177-3AD203B41FA5}">
                      <a16:colId xmlns:a16="http://schemas.microsoft.com/office/drawing/2014/main" val="2263513915"/>
                    </a:ext>
                  </a:extLst>
                </a:gridCol>
                <a:gridCol w="544975">
                  <a:extLst>
                    <a:ext uri="{9D8B030D-6E8A-4147-A177-3AD203B41FA5}">
                      <a16:colId xmlns:a16="http://schemas.microsoft.com/office/drawing/2014/main" val="1878328531"/>
                    </a:ext>
                  </a:extLst>
                </a:gridCol>
                <a:gridCol w="544616">
                  <a:extLst>
                    <a:ext uri="{9D8B030D-6E8A-4147-A177-3AD203B41FA5}">
                      <a16:colId xmlns:a16="http://schemas.microsoft.com/office/drawing/2014/main" val="519792064"/>
                    </a:ext>
                  </a:extLst>
                </a:gridCol>
                <a:gridCol w="544616">
                  <a:extLst>
                    <a:ext uri="{9D8B030D-6E8A-4147-A177-3AD203B41FA5}">
                      <a16:colId xmlns:a16="http://schemas.microsoft.com/office/drawing/2014/main" val="1540461495"/>
                    </a:ext>
                  </a:extLst>
                </a:gridCol>
                <a:gridCol w="121430">
                  <a:extLst>
                    <a:ext uri="{9D8B030D-6E8A-4147-A177-3AD203B41FA5}">
                      <a16:colId xmlns:a16="http://schemas.microsoft.com/office/drawing/2014/main" val="3255628233"/>
                    </a:ext>
                  </a:extLst>
                </a:gridCol>
                <a:gridCol w="56100">
                  <a:extLst>
                    <a:ext uri="{9D8B030D-6E8A-4147-A177-3AD203B41FA5}">
                      <a16:colId xmlns:a16="http://schemas.microsoft.com/office/drawing/2014/main" val="132731899"/>
                    </a:ext>
                  </a:extLst>
                </a:gridCol>
                <a:gridCol w="544975">
                  <a:extLst>
                    <a:ext uri="{9D8B030D-6E8A-4147-A177-3AD203B41FA5}">
                      <a16:colId xmlns:a16="http://schemas.microsoft.com/office/drawing/2014/main" val="295025268"/>
                    </a:ext>
                  </a:extLst>
                </a:gridCol>
                <a:gridCol w="544975">
                  <a:extLst>
                    <a:ext uri="{9D8B030D-6E8A-4147-A177-3AD203B41FA5}">
                      <a16:colId xmlns:a16="http://schemas.microsoft.com/office/drawing/2014/main" val="227517781"/>
                    </a:ext>
                  </a:extLst>
                </a:gridCol>
              </a:tblGrid>
              <a:tr h="176137">
                <a:tc gridSpan="1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404040"/>
                          </a:solidFill>
                          <a:effectLst>
                            <a:outerShdw blurRad="50800" dist="38100" algn="tr" rotWithShape="0">
                              <a:prstClr val="black">
                                <a:alpha val="40000"/>
                              </a:prstClr>
                            </a:outerShdw>
                          </a:effectLst>
                          <a:uLnTx/>
                          <a:uFillTx/>
                          <a:latin typeface="Calibri" panose="020F0502020204030204" pitchFamily="34" charset="0"/>
                          <a:ea typeface="+mn-ea"/>
                          <a:cs typeface="+mn-cs"/>
                        </a:rPr>
                        <a:t>2015-2024 Annual Returns of Key Indices</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404040"/>
                        </a:solidFill>
                        <a:effectLst/>
                        <a:uLnTx/>
                        <a:uFillTx/>
                        <a:latin typeface="+mn-lt"/>
                        <a:ea typeface="+mn-ea"/>
                        <a:cs typeface="+mn-cs"/>
                      </a:endParaRPr>
                    </a:p>
                    <a:p>
                      <a:endParaRPr lang="en-US" sz="600"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3495640"/>
                  </a:ext>
                </a:extLst>
              </a:tr>
              <a:tr h="146633">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w="12700" cmpd="sng">
                      <a:noFill/>
                      <a:prstDash val="solid"/>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w="12700" cap="flat" cmpd="sng" algn="ctr">
                      <a:noFill/>
                      <a:prstDash val="solid"/>
                      <a:round/>
                      <a:headEnd type="none" w="med" len="med"/>
                      <a:tailEnd type="none" w="med" len="med"/>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w="12700" cap="flat" cmpd="sng" algn="ctr">
                      <a:noFill/>
                      <a:prstDash val="solid"/>
                      <a:round/>
                      <a:headEnd type="none" w="med" len="med"/>
                      <a:tailEnd type="none" w="med" len="med"/>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w="12700" cap="flat" cmpd="sng" algn="ctr">
                      <a:noFill/>
                      <a:prstDash val="solid"/>
                      <a:round/>
                      <a:headEnd type="none" w="med" len="med"/>
                      <a:tailEnd type="none" w="med" len="med"/>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w="12700" cap="flat" cmpd="sng" algn="ctr">
                      <a:noFill/>
                      <a:prstDash val="solid"/>
                      <a:round/>
                      <a:headEnd type="none" w="med" len="med"/>
                      <a:tailEnd type="none" w="med" len="med"/>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w="12700" cap="flat" cmpd="sng" algn="ctr">
                      <a:noFill/>
                      <a:prstDash val="solid"/>
                      <a:round/>
                      <a:headEnd type="none" w="med" len="med"/>
                      <a:tailEnd type="none" w="med" len="med"/>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w="12700" cap="flat" cmpd="sng" algn="ctr">
                      <a:noFill/>
                      <a:prstDash val="solid"/>
                      <a:round/>
                      <a:headEnd type="none" w="med" len="med"/>
                      <a:tailEnd type="none" w="med" len="med"/>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w="12700" cap="flat" cmpd="sng" algn="ctr">
                      <a:noFill/>
                      <a:prstDash val="solid"/>
                      <a:round/>
                      <a:headEnd type="none" w="med" len="med"/>
                      <a:tailEnd type="none" w="med" len="med"/>
                    </a:lnT>
                    <a:lnB>
                      <a:noFill/>
                    </a:lnB>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endParaRPr lang="en-US" sz="800" b="1" i="0" u="none" strike="noStrike" dirty="0">
                        <a:solidFill>
                          <a:srgbClr val="404040"/>
                        </a:solidFill>
                        <a:effectLst>
                          <a:outerShdw blurRad="50800" dist="38100" algn="tr" rotWithShape="0">
                            <a:prstClr val="black">
                              <a:alpha val="40000"/>
                            </a:prstClr>
                          </a:outerShdw>
                        </a:effectLst>
                        <a:latin typeface="Calibri" panose="020F0502020204030204" pitchFamily="34" charset="0"/>
                      </a:endParaRPr>
                    </a:p>
                  </a:txBody>
                  <a:tcPr marL="0" marR="0" marT="0" marB="0" anchor="b">
                    <a:lnL>
                      <a:noFill/>
                    </a:lnL>
                    <a:lnR>
                      <a:noFill/>
                    </a:lnR>
                    <a:lnT w="12700" cmpd="sng">
                      <a:noFill/>
                      <a:prstDash val="solid"/>
                    </a:lnT>
                    <a:lnB>
                      <a:noFill/>
                    </a:lnB>
                    <a:lnTlToBr w="12700" cmpd="sng">
                      <a:noFill/>
                      <a:prstDash val="solid"/>
                    </a:lnTlToBr>
                    <a:lnBlToTr w="12700" cmpd="sng">
                      <a:noFill/>
                      <a:prstDash val="solid"/>
                    </a:lnBlToTr>
                  </a:tcPr>
                </a:tc>
                <a:tc>
                  <a:txBody>
                    <a:bodyPr/>
                    <a:lstStyle/>
                    <a:p>
                      <a:pPr algn="l" fontAlgn="b"/>
                      <a:endParaRPr lang="en-US" sz="800" b="0" i="0" u="none" strike="noStrike" dirty="0">
                        <a:solidFill>
                          <a:srgbClr val="404040"/>
                        </a:solidFill>
                        <a:effectLst/>
                        <a:latin typeface="Calibri" panose="020F0502020204030204" pitchFamily="34" charset="0"/>
                      </a:endParaRPr>
                    </a:p>
                  </a:txBody>
                  <a:tcPr marL="0" marR="0" marT="0" marB="0" anchor="b">
                    <a:lnL>
                      <a:noFill/>
                    </a:lnL>
                    <a:lnR>
                      <a:noFill/>
                    </a:lnR>
                    <a:lnT w="12700" cmpd="sng">
                      <a:noFill/>
                      <a:prstDash val="solid"/>
                    </a:lnT>
                    <a:lnB>
                      <a:noFill/>
                    </a:lnB>
                    <a:lnTlToBr w="12700" cmpd="sng">
                      <a:noFill/>
                      <a:prstDash val="solid"/>
                    </a:lnTlToBr>
                    <a:lnBlToTr w="12700" cmpd="sng">
                      <a:noFill/>
                      <a:prstDash val="solid"/>
                    </a:lnBlToTr>
                  </a:tcPr>
                </a:tc>
                <a:tc>
                  <a:txBody>
                    <a:bodyPr/>
                    <a:lstStyle/>
                    <a:p>
                      <a:pPr algn="l" fontAlgn="b"/>
                      <a:endParaRPr lang="en-US" sz="800" b="0" i="0" u="none" strike="noStrike" dirty="0">
                        <a:solidFill>
                          <a:srgbClr val="404040"/>
                        </a:solidFill>
                        <a:effectLst/>
                        <a:latin typeface="Calibri" panose="020F0502020204030204" pitchFamily="34" charset="0"/>
                      </a:endParaRPr>
                    </a:p>
                  </a:txBody>
                  <a:tcPr marL="0" marR="0" marT="0" marB="0" anchor="b">
                    <a:lnL>
                      <a:noFill/>
                    </a:lnL>
                    <a:lnR>
                      <a:noFill/>
                    </a:lnR>
                    <a:lnT w="12700" cap="flat" cmpd="sng" algn="ctr">
                      <a:noFill/>
                      <a:prstDash val="solid"/>
                      <a:round/>
                      <a:headEnd type="none" w="med" len="med"/>
                      <a:tailEnd type="none" w="med" len="med"/>
                    </a:lnT>
                    <a:lnB>
                      <a:noFill/>
                    </a:lnB>
                  </a:tcPr>
                </a:tc>
                <a:tc>
                  <a:txBody>
                    <a:bodyPr/>
                    <a:lstStyle/>
                    <a:p>
                      <a:pPr algn="ctr" fontAlgn="b"/>
                      <a:r>
                        <a:rPr lang="en-US" sz="900" b="1" i="0" u="none" strike="noStrike" dirty="0">
                          <a:solidFill>
                            <a:srgbClr val="404040"/>
                          </a:solidFill>
                          <a:effectLst/>
                          <a:latin typeface="Calibri" panose="020F0502020204030204" pitchFamily="34" charset="0"/>
                        </a:rPr>
                        <a:t>5-year</a:t>
                      </a:r>
                    </a:p>
                  </a:txBody>
                  <a:tcPr marL="0" marR="0" marT="0" marB="0" anchor="b">
                    <a:lnL>
                      <a:noFill/>
                    </a:lnL>
                    <a:lnR>
                      <a:noFill/>
                    </a:lnR>
                    <a:lnT w="12700" cap="flat" cmpd="sng" algn="ctr">
                      <a:noFill/>
                      <a:prstDash val="solid"/>
                      <a:round/>
                      <a:headEnd type="none" w="med" len="med"/>
                      <a:tailEnd type="none" w="med" len="med"/>
                    </a:lnT>
                    <a:lnB>
                      <a:noFill/>
                    </a:lnB>
                  </a:tcPr>
                </a:tc>
                <a:tc>
                  <a:txBody>
                    <a:bodyPr/>
                    <a:lstStyle/>
                    <a:p>
                      <a:pPr algn="ctr" fontAlgn="b"/>
                      <a:r>
                        <a:rPr lang="en-US" sz="900" b="1" i="0" u="none" strike="noStrike" dirty="0">
                          <a:solidFill>
                            <a:srgbClr val="404040"/>
                          </a:solidFill>
                          <a:effectLst/>
                          <a:latin typeface="Calibri" panose="020F0502020204030204" pitchFamily="34" charset="0"/>
                        </a:rPr>
                        <a:t>10-year</a:t>
                      </a:r>
                    </a:p>
                  </a:txBody>
                  <a:tcPr marL="0" marR="0" marT="0" marB="0" anchor="b">
                    <a:lnL>
                      <a:noFill/>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2156468972"/>
                  </a:ext>
                </a:extLst>
              </a:tr>
              <a:tr h="146633">
                <a:tc>
                  <a:txBody>
                    <a:bodyPr/>
                    <a:lstStyle/>
                    <a:p>
                      <a:pPr algn="ctr" fontAlgn="b"/>
                      <a:r>
                        <a:rPr lang="en-US" sz="900" b="1" i="0" u="none" strike="noStrike" dirty="0">
                          <a:solidFill>
                            <a:srgbClr val="404040"/>
                          </a:solidFill>
                          <a:effectLst/>
                          <a:latin typeface="Calibri" panose="020F0502020204030204" pitchFamily="34" charset="0"/>
                        </a:rPr>
                        <a:t>2015</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2016</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2017</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2018</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2019</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2020</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2021</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2022</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2023</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2024</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l" fontAlgn="b"/>
                      <a:endParaRPr lang="en-US" sz="900" b="0" i="0" u="none" strike="noStrike" dirty="0">
                        <a:solidFill>
                          <a:srgbClr val="40404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40404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900" b="1" i="0" u="none" strike="noStrike" dirty="0">
                          <a:solidFill>
                            <a:srgbClr val="404040"/>
                          </a:solidFill>
                          <a:effectLst/>
                          <a:latin typeface="Calibri" panose="020F0502020204030204" pitchFamily="34" charset="0"/>
                        </a:rPr>
                        <a:t>annual</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tc>
                  <a:txBody>
                    <a:bodyPr/>
                    <a:lstStyle/>
                    <a:p>
                      <a:pPr algn="ctr" fontAlgn="b"/>
                      <a:r>
                        <a:rPr lang="en-US" sz="900" b="1" i="0" u="none" strike="noStrike" dirty="0">
                          <a:solidFill>
                            <a:srgbClr val="404040"/>
                          </a:solidFill>
                          <a:effectLst/>
                          <a:latin typeface="Calibri" panose="020F0502020204030204" pitchFamily="34" charset="0"/>
                        </a:rPr>
                        <a:t>annual</a:t>
                      </a:r>
                    </a:p>
                  </a:txBody>
                  <a:tcPr marL="0" marR="0" marT="0" marB="0" anchor="b">
                    <a:lnL>
                      <a:noFill/>
                    </a:lnL>
                    <a:lnR>
                      <a:noFill/>
                    </a:lnR>
                    <a:lnT>
                      <a:noFill/>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557458008"/>
                  </a:ext>
                </a:extLst>
              </a:tr>
              <a:tr h="569454">
                <a:tc>
                  <a:txBody>
                    <a:bodyPr/>
                    <a:lstStyle/>
                    <a:p>
                      <a:pPr algn="ctr" fontAlgn="ctr"/>
                      <a:r>
                        <a:rPr lang="en-US" sz="900" b="0" i="0" u="none" strike="noStrike" dirty="0">
                          <a:solidFill>
                            <a:srgbClr val="FFFFFF"/>
                          </a:solidFill>
                          <a:effectLst/>
                          <a:latin typeface="Calibri" panose="020F0502020204030204" pitchFamily="34" charset="0"/>
                        </a:rPr>
                        <a:t>Large Cap                1.4%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Small Cap                21.3%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37.3%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Bonds                0.0%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Large Cap                31.5%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Small Cap                20.0%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MLPs                40.2%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MLPs                30.9%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MLPs</a:t>
                      </a:r>
                    </a:p>
                    <a:p>
                      <a:pPr algn="ctr" fontAlgn="ctr"/>
                      <a:r>
                        <a:rPr lang="en-US" sz="900" b="0" i="0" u="none" strike="noStrike" dirty="0">
                          <a:solidFill>
                            <a:srgbClr val="FFFFFF"/>
                          </a:solidFill>
                          <a:effectLst/>
                          <a:latin typeface="Calibri" panose="020F0502020204030204" pitchFamily="34" charset="0"/>
                        </a:rPr>
                        <a:t>26.6%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MLPs</a:t>
                      </a:r>
                    </a:p>
                    <a:p>
                      <a:pPr algn="ctr" fontAlgn="ctr"/>
                      <a:r>
                        <a:rPr lang="en-US" sz="900" b="0" i="0" u="none" strike="noStrike" dirty="0">
                          <a:solidFill>
                            <a:srgbClr val="FFFFFF"/>
                          </a:solidFill>
                          <a:effectLst/>
                          <a:latin typeface="Calibri" panose="020F0502020204030204" pitchFamily="34" charset="0"/>
                        </a:rPr>
                        <a:t>17.7%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Large Cap                15.0%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Large Cap                12.9%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1554355801"/>
                  </a:ext>
                </a:extLst>
              </a:tr>
              <a:tr h="569454">
                <a:tc>
                  <a:txBody>
                    <a:bodyPr/>
                    <a:lstStyle/>
                    <a:p>
                      <a:pPr algn="ctr" fontAlgn="ctr"/>
                      <a:r>
                        <a:rPr lang="en-US" sz="900" b="0" i="0" u="none" strike="noStrike" dirty="0">
                          <a:solidFill>
                            <a:srgbClr val="FFFFFF"/>
                          </a:solidFill>
                          <a:effectLst/>
                          <a:latin typeface="Calibri" panose="020F0502020204030204" pitchFamily="34" charset="0"/>
                        </a:rPr>
                        <a:t>Bonds                0.5%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MLPs                18.3%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Int'l                25.0%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-2.1%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Small Cap                25.5%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Large Cap                18.4%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Large Cap                28.7%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-5.2%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Large Cap</a:t>
                      </a:r>
                    </a:p>
                    <a:p>
                      <a:pPr algn="ctr" fontAlgn="ctr"/>
                      <a:r>
                        <a:rPr lang="en-US" sz="900" b="0" i="0" u="none" strike="noStrike" dirty="0">
                          <a:solidFill>
                            <a:srgbClr val="FFFFFF"/>
                          </a:solidFill>
                          <a:effectLst/>
                          <a:latin typeface="Calibri" panose="020F0502020204030204" pitchFamily="34" charset="0"/>
                        </a:rPr>
                        <a:t>26.3%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Large Cap</a:t>
                      </a:r>
                    </a:p>
                    <a:p>
                      <a:pPr algn="ctr" fontAlgn="ctr"/>
                      <a:r>
                        <a:rPr lang="en-US" sz="900" b="0" i="0" u="none" strike="noStrike" dirty="0">
                          <a:solidFill>
                            <a:srgbClr val="FFFFFF"/>
                          </a:solidFill>
                          <a:effectLst/>
                          <a:latin typeface="Calibri" panose="020F0502020204030204" pitchFamily="34" charset="0"/>
                        </a:rPr>
                        <a:t>15.3%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MLPs                12.2%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Small Cap                7.0%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extLst>
                  <a:ext uri="{0D108BD9-81ED-4DB2-BD59-A6C34878D82A}">
                    <a16:rowId xmlns:a16="http://schemas.microsoft.com/office/drawing/2014/main" val="3802755995"/>
                  </a:ext>
                </a:extLst>
              </a:tr>
              <a:tr h="569454">
                <a:tc>
                  <a:txBody>
                    <a:bodyPr/>
                    <a:lstStyle/>
                    <a:p>
                      <a:pPr algn="ctr" fontAlgn="ctr"/>
                      <a:r>
                        <a:rPr lang="en-US" sz="900" b="0" i="0" u="none" strike="noStrike" dirty="0">
                          <a:solidFill>
                            <a:srgbClr val="FFFFFF"/>
                          </a:solidFill>
                          <a:effectLst/>
                          <a:latin typeface="Calibri" panose="020F0502020204030204" pitchFamily="34" charset="0"/>
                        </a:rPr>
                        <a:t>Hedge Funds                -0.3%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17.1%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Large Cap                21.8%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-4.0%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Int'l                22.0%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18.3%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25.7%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-11.2%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Int’l</a:t>
                      </a:r>
                    </a:p>
                    <a:p>
                      <a:pPr algn="ctr" fontAlgn="ctr"/>
                      <a:r>
                        <a:rPr lang="en-US" sz="900" b="0" i="0" u="none" strike="noStrike" dirty="0">
                          <a:solidFill>
                            <a:srgbClr val="FFFFFF"/>
                          </a:solidFill>
                          <a:effectLst/>
                          <a:latin typeface="Calibri" panose="020F0502020204030204" pitchFamily="34" charset="0"/>
                        </a:rPr>
                        <a:t>18.2%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a:t>
                      </a:r>
                    </a:p>
                    <a:p>
                      <a:pPr algn="ctr" fontAlgn="ctr"/>
                      <a:r>
                        <a:rPr lang="en-US" sz="900" b="0" i="0" u="none" strike="noStrike" dirty="0">
                          <a:solidFill>
                            <a:srgbClr val="FFFFFF"/>
                          </a:solidFill>
                          <a:effectLst/>
                          <a:latin typeface="Calibri" panose="020F0502020204030204" pitchFamily="34" charset="0"/>
                        </a:rPr>
                        <a:t>7.5%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Small Cap</a:t>
                      </a:r>
                    </a:p>
                    <a:p>
                      <a:pPr algn="ctr" fontAlgn="ctr"/>
                      <a:r>
                        <a:rPr lang="en-US" sz="900" b="0" i="0" u="none" strike="noStrike" dirty="0">
                          <a:solidFill>
                            <a:srgbClr val="FFFFFF"/>
                          </a:solidFill>
                          <a:effectLst/>
                          <a:latin typeface="Calibri" panose="020F0502020204030204" pitchFamily="34" charset="0"/>
                        </a:rPr>
                        <a:t>6.9%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Int’l</a:t>
                      </a:r>
                    </a:p>
                    <a:p>
                      <a:pPr algn="ctr" fontAlgn="ctr"/>
                      <a:r>
                        <a:rPr lang="en-US" sz="900" b="0" i="0" u="none" strike="noStrike" dirty="0">
                          <a:solidFill>
                            <a:srgbClr val="FFFFFF"/>
                          </a:solidFill>
                          <a:effectLst/>
                          <a:latin typeface="Calibri" panose="020F0502020204030204" pitchFamily="34" charset="0"/>
                        </a:rPr>
                        <a:t>4.3%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extLst>
                  <a:ext uri="{0D108BD9-81ED-4DB2-BD59-A6C34878D82A}">
                    <a16:rowId xmlns:a16="http://schemas.microsoft.com/office/drawing/2014/main" val="748988344"/>
                  </a:ext>
                </a:extLst>
              </a:tr>
              <a:tr h="569454">
                <a:tc>
                  <a:txBody>
                    <a:bodyPr/>
                    <a:lstStyle/>
                    <a:p>
                      <a:pPr algn="ctr" fontAlgn="ctr"/>
                      <a:r>
                        <a:rPr lang="en-US" sz="900" b="0" i="0" u="none" strike="noStrike" dirty="0">
                          <a:solidFill>
                            <a:srgbClr val="FFFFFF"/>
                          </a:solidFill>
                          <a:effectLst/>
                          <a:latin typeface="Calibri" panose="020F0502020204030204" pitchFamily="34" charset="0"/>
                        </a:rPr>
                        <a:t>Global REIT                -0.8%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Large Cap                11.9%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Small Cap                14.6%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Large Cap                -4.4%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21.9%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10.9%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Small Cap                14.8%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Bonds              -13.0%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Small Cap 16.9%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Int’l</a:t>
                      </a:r>
                    </a:p>
                    <a:p>
                      <a:pPr algn="ctr" fontAlgn="ctr"/>
                      <a:r>
                        <a:rPr lang="en-US" sz="900" b="0" i="0" u="none" strike="noStrike" dirty="0">
                          <a:solidFill>
                            <a:srgbClr val="FFFFFF"/>
                          </a:solidFill>
                          <a:effectLst/>
                          <a:latin typeface="Calibri" panose="020F0502020204030204" pitchFamily="34" charset="0"/>
                        </a:rPr>
                        <a:t>5.3%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Int’l</a:t>
                      </a:r>
                    </a:p>
                    <a:p>
                      <a:pPr algn="ctr" fontAlgn="ctr"/>
                      <a:r>
                        <a:rPr lang="en-US" sz="900" b="0" i="0" u="none" strike="noStrike" dirty="0">
                          <a:solidFill>
                            <a:srgbClr val="FFFFFF"/>
                          </a:solidFill>
                          <a:effectLst/>
                          <a:latin typeface="Calibri" panose="020F0502020204030204" pitchFamily="34" charset="0"/>
                        </a:rPr>
                        <a:t>6.5%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4.3%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extLst>
                  <a:ext uri="{0D108BD9-81ED-4DB2-BD59-A6C34878D82A}">
                    <a16:rowId xmlns:a16="http://schemas.microsoft.com/office/drawing/2014/main" val="2013759602"/>
                  </a:ext>
                </a:extLst>
              </a:tr>
              <a:tr h="569454">
                <a:tc>
                  <a:txBody>
                    <a:bodyPr/>
                    <a:lstStyle/>
                    <a:p>
                      <a:pPr algn="ctr" fontAlgn="ctr"/>
                      <a:r>
                        <a:rPr lang="en-US" sz="900" b="0" i="0" u="none" strike="noStrike" dirty="0">
                          <a:solidFill>
                            <a:srgbClr val="FFFFFF"/>
                          </a:solidFill>
                          <a:effectLst/>
                          <a:latin typeface="Calibri" panose="020F0502020204030204" pitchFamily="34" charset="0"/>
                        </a:rPr>
                        <a:t> Int'l                -0.8%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11.2%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10.4%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-5.6%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18.4%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Int'l                    7.8%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ctr"/>
                      <a:r>
                        <a:rPr lang="en-US" sz="900" b="0" i="0" u="none" strike="noStrike" dirty="0">
                          <a:solidFill>
                            <a:srgbClr val="FFFFFF"/>
                          </a:solidFill>
                          <a:effectLst/>
                          <a:latin typeface="Calibri" panose="020F0502020204030204" pitchFamily="34" charset="0"/>
                        </a:rPr>
                        <a:t>Int'l                11.3%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ctr"/>
                      <a:r>
                        <a:rPr lang="en-US" sz="900" b="0" i="0" u="none" strike="noStrike" dirty="0">
                          <a:solidFill>
                            <a:srgbClr val="FFFFFF"/>
                          </a:solidFill>
                          <a:effectLst/>
                          <a:latin typeface="Calibri" panose="020F0502020204030204" pitchFamily="34" charset="0"/>
                        </a:rPr>
                        <a:t>Int’l                </a:t>
                      </a:r>
                    </a:p>
                    <a:p>
                      <a:pPr algn="ctr" fontAlgn="ctr"/>
                      <a:r>
                        <a:rPr lang="en-US" sz="900" b="0" i="0" u="none" strike="noStrike" dirty="0">
                          <a:solidFill>
                            <a:srgbClr val="FFFFFF"/>
                          </a:solidFill>
                          <a:effectLst/>
                          <a:latin typeface="Calibri" panose="020F0502020204030204" pitchFamily="34" charset="0"/>
                        </a:rPr>
                        <a:t>-14.5%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ctr"/>
                      <a:r>
                        <a:rPr lang="en-US" sz="900" b="0" i="0" u="none" strike="noStrike" dirty="0">
                          <a:solidFill>
                            <a:srgbClr val="FFFFFF"/>
                          </a:solidFill>
                          <a:effectLst/>
                          <a:latin typeface="Calibri" panose="020F0502020204030204" pitchFamily="34" charset="0"/>
                        </a:rPr>
                        <a:t>High Yield</a:t>
                      </a:r>
                    </a:p>
                    <a:p>
                      <a:pPr algn="ctr" fontAlgn="ctr"/>
                      <a:r>
                        <a:rPr lang="en-US" sz="900" b="0" i="0" u="none" strike="noStrike" dirty="0">
                          <a:solidFill>
                            <a:srgbClr val="FFFFFF"/>
                          </a:solidFill>
                          <a:effectLst/>
                          <a:latin typeface="Calibri" panose="020F0502020204030204" pitchFamily="34" charset="0"/>
                        </a:rPr>
                        <a:t>13.4%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a:t>
                      </a:r>
                    </a:p>
                    <a:p>
                      <a:pPr algn="ctr" fontAlgn="ctr"/>
                      <a:r>
                        <a:rPr lang="en-US" sz="900" b="0" i="0" u="none" strike="noStrike" dirty="0">
                          <a:solidFill>
                            <a:srgbClr val="FFFFFF"/>
                          </a:solidFill>
                          <a:effectLst/>
                          <a:latin typeface="Calibri" panose="020F0502020204030204" pitchFamily="34" charset="0"/>
                        </a:rPr>
                        <a:t>4.8%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a:t>
                      </a:r>
                    </a:p>
                    <a:p>
                      <a:pPr algn="ctr" fontAlgn="ctr"/>
                      <a:r>
                        <a:rPr lang="en-US" sz="900" b="0" i="0" u="none" strike="noStrike" dirty="0">
                          <a:solidFill>
                            <a:srgbClr val="FFFFFF"/>
                          </a:solidFill>
                          <a:effectLst/>
                          <a:latin typeface="Calibri" panose="020F0502020204030204" pitchFamily="34" charset="0"/>
                        </a:rPr>
                        <a:t> 4.8%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0000"/>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3.5%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00000"/>
                    </a:solidFill>
                  </a:tcPr>
                </a:tc>
                <a:extLst>
                  <a:ext uri="{0D108BD9-81ED-4DB2-BD59-A6C34878D82A}">
                    <a16:rowId xmlns:a16="http://schemas.microsoft.com/office/drawing/2014/main" val="3007063941"/>
                  </a:ext>
                </a:extLst>
              </a:tr>
              <a:tr h="569454">
                <a:tc>
                  <a:txBody>
                    <a:bodyPr/>
                    <a:lstStyle/>
                    <a:p>
                      <a:pPr algn="ctr" fontAlgn="ctr"/>
                      <a:r>
                        <a:rPr lang="en-US" sz="900" b="0" i="0" u="none" strike="noStrike" dirty="0">
                          <a:solidFill>
                            <a:srgbClr val="FFFFFF"/>
                          </a:solidFill>
                          <a:effectLst/>
                          <a:latin typeface="Calibri" panose="020F0502020204030204" pitchFamily="34" charset="0"/>
                        </a:rPr>
                        <a:t>Small Cap                -4.4%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4.1%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7.8%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Small Cap                -11.0%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14.3%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Bonds                7.5%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6.0%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Large Cap</a:t>
                      </a:r>
                    </a:p>
                    <a:p>
                      <a:pPr algn="ctr" fontAlgn="ctr"/>
                      <a:r>
                        <a:rPr lang="en-US" sz="900" b="0" i="0" u="none" strike="noStrike" dirty="0">
                          <a:solidFill>
                            <a:srgbClr val="FFFFFF"/>
                          </a:solidFill>
                          <a:effectLst/>
                          <a:latin typeface="Calibri" panose="020F0502020204030204" pitchFamily="34" charset="0"/>
                        </a:rPr>
                        <a:t>-18.1%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a:t>
                      </a:r>
                    </a:p>
                    <a:p>
                      <a:pPr algn="ctr" fontAlgn="ctr"/>
                      <a:r>
                        <a:rPr lang="en-US" sz="900" b="0" i="0" u="none" strike="noStrike" dirty="0">
                          <a:solidFill>
                            <a:srgbClr val="FFFFFF"/>
                          </a:solidFill>
                          <a:effectLst/>
                          <a:latin typeface="Calibri" panose="020F0502020204030204" pitchFamily="34" charset="0"/>
                        </a:rPr>
                        <a:t>10.4%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High Yield</a:t>
                      </a:r>
                    </a:p>
                    <a:p>
                      <a:pPr algn="ctr" fontAlgn="ctr"/>
                      <a:r>
                        <a:rPr lang="en-US" sz="900" b="0" i="0" u="none" strike="noStrike" dirty="0">
                          <a:solidFill>
                            <a:srgbClr val="FFFFFF"/>
                          </a:solidFill>
                          <a:effectLst/>
                          <a:latin typeface="Calibri" panose="020F0502020204030204" pitchFamily="34" charset="0"/>
                        </a:rPr>
                        <a:t>2.6%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High Yield</a:t>
                      </a:r>
                    </a:p>
                    <a:p>
                      <a:pPr algn="ctr" fontAlgn="ctr"/>
                      <a:r>
                        <a:rPr lang="en-US" sz="900" b="0" i="0" u="none" strike="noStrike" dirty="0">
                          <a:solidFill>
                            <a:srgbClr val="FFFFFF"/>
                          </a:solidFill>
                          <a:effectLst/>
                          <a:latin typeface="Calibri" panose="020F0502020204030204" pitchFamily="34" charset="0"/>
                        </a:rPr>
                        <a:t>3.9%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a:t>
                      </a:r>
                    </a:p>
                    <a:p>
                      <a:pPr algn="ctr" fontAlgn="ctr"/>
                      <a:r>
                        <a:rPr lang="en-US" sz="900" b="0" i="0" u="none" strike="noStrike" dirty="0">
                          <a:solidFill>
                            <a:srgbClr val="FFFFFF"/>
                          </a:solidFill>
                          <a:effectLst/>
                          <a:latin typeface="Calibri" panose="020F0502020204030204" pitchFamily="34" charset="0"/>
                        </a:rPr>
                        <a:t>2.8%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extLst>
                  <a:ext uri="{0D108BD9-81ED-4DB2-BD59-A6C34878D82A}">
                    <a16:rowId xmlns:a16="http://schemas.microsoft.com/office/drawing/2014/main" val="2976151404"/>
                  </a:ext>
                </a:extLst>
              </a:tr>
              <a:tr h="569454">
                <a:tc>
                  <a:txBody>
                    <a:bodyPr/>
                    <a:lstStyle/>
                    <a:p>
                      <a:pPr algn="ctr" fontAlgn="ctr"/>
                      <a:r>
                        <a:rPr lang="en-US" sz="900" b="0" i="0" u="none" strike="noStrike" dirty="0">
                          <a:solidFill>
                            <a:srgbClr val="FFFFFF"/>
                          </a:solidFill>
                          <a:effectLst/>
                          <a:latin typeface="Calibri" panose="020F0502020204030204" pitchFamily="34" charset="0"/>
                        </a:rPr>
                        <a:t>High Yield                -4.5%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Bonds                2.6%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7.5%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MLPs                -12.4%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Bonds                8.7%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7.1%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High yield                5.3%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717171"/>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a:t>
                      </a:r>
                    </a:p>
                    <a:p>
                      <a:pPr algn="ctr" fontAlgn="ctr"/>
                      <a:r>
                        <a:rPr lang="en-US" sz="900" b="0" i="0" u="none" strike="noStrike" dirty="0">
                          <a:solidFill>
                            <a:srgbClr val="FFFFFF"/>
                          </a:solidFill>
                          <a:effectLst/>
                          <a:latin typeface="Calibri" panose="020F0502020204030204" pitchFamily="34" charset="0"/>
                        </a:rPr>
                        <a:t>-20.1%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a:t>
                      </a:r>
                    </a:p>
                    <a:p>
                      <a:pPr algn="ctr" fontAlgn="ctr"/>
                      <a:r>
                        <a:rPr lang="en-US" sz="900" b="0" i="0" u="none" strike="noStrike" dirty="0">
                          <a:solidFill>
                            <a:srgbClr val="FFFFFF"/>
                          </a:solidFill>
                          <a:effectLst/>
                          <a:latin typeface="Calibri" panose="020F0502020204030204" pitchFamily="34" charset="0"/>
                        </a:rPr>
                        <a:t>9.8%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Small Cap</a:t>
                      </a:r>
                    </a:p>
                    <a:p>
                      <a:pPr algn="ctr" fontAlgn="ctr"/>
                      <a:r>
                        <a:rPr lang="en-US" sz="900" b="0" i="0" u="none" strike="noStrike" dirty="0">
                          <a:solidFill>
                            <a:srgbClr val="FFFFFF"/>
                          </a:solidFill>
                          <a:effectLst/>
                          <a:latin typeface="Calibri" panose="020F0502020204030204" pitchFamily="34" charset="0"/>
                        </a:rPr>
                        <a:t>1.7%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a:t>
                      </a:r>
                    </a:p>
                    <a:p>
                      <a:pPr algn="ctr" fontAlgn="ctr"/>
                      <a:r>
                        <a:rPr lang="en-US" sz="900" b="0" i="0" u="none" strike="noStrike" dirty="0">
                          <a:solidFill>
                            <a:srgbClr val="FFFFFF"/>
                          </a:solidFill>
                          <a:effectLst/>
                          <a:latin typeface="Calibri" panose="020F0502020204030204" pitchFamily="34" charset="0"/>
                        </a:rPr>
                        <a:t>3.1%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2.4%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extLst>
                  <a:ext uri="{0D108BD9-81ED-4DB2-BD59-A6C34878D82A}">
                    <a16:rowId xmlns:a16="http://schemas.microsoft.com/office/drawing/2014/main" val="1005535543"/>
                  </a:ext>
                </a:extLst>
              </a:tr>
              <a:tr h="569454">
                <a:tc>
                  <a:txBody>
                    <a:bodyPr/>
                    <a:lstStyle/>
                    <a:p>
                      <a:pPr algn="ctr" fontAlgn="ctr"/>
                      <a:r>
                        <a:rPr lang="en-US" sz="900" b="0" i="0" u="none" strike="noStrike" dirty="0">
                          <a:solidFill>
                            <a:srgbClr val="FFFFFF"/>
                          </a:solidFill>
                          <a:effectLst/>
                          <a:latin typeface="Calibri" panose="020F0502020204030204" pitchFamily="34" charset="0"/>
                        </a:rPr>
                        <a:t>Emerging Markets                -14.9%</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Int'l                    1.0%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ctr"/>
                      <a:r>
                        <a:rPr lang="en-US" sz="900" b="0" i="0" u="none" strike="noStrike" dirty="0">
                          <a:solidFill>
                            <a:srgbClr val="FFFFFF"/>
                          </a:solidFill>
                          <a:effectLst/>
                          <a:latin typeface="Calibri" panose="020F0502020204030204" pitchFamily="34" charset="0"/>
                        </a:rPr>
                        <a:t>Bonds                3.5%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 Int'l                -13.8%</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AEEF"/>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8.4%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-9.0%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Bonds </a:t>
                      </a:r>
                    </a:p>
                    <a:p>
                      <a:pPr algn="ctr" fontAlgn="ctr"/>
                      <a:r>
                        <a:rPr lang="en-US" sz="900" b="0" i="0" u="none" strike="noStrike" dirty="0">
                          <a:solidFill>
                            <a:srgbClr val="FFFFFF"/>
                          </a:solidFill>
                          <a:effectLst/>
                          <a:latin typeface="Calibri" panose="020F0502020204030204" pitchFamily="34" charset="0"/>
                        </a:rPr>
                        <a:t>-1.5%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Small Cap</a:t>
                      </a:r>
                    </a:p>
                    <a:p>
                      <a:pPr algn="ctr" fontAlgn="ctr"/>
                      <a:r>
                        <a:rPr lang="en-US" sz="900" b="0" i="0" u="none" strike="noStrike" dirty="0">
                          <a:solidFill>
                            <a:srgbClr val="FFFFFF"/>
                          </a:solidFill>
                          <a:effectLst/>
                          <a:latin typeface="Calibri" panose="020F0502020204030204" pitchFamily="34" charset="0"/>
                        </a:rPr>
                        <a:t>-20.4%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B8BFF"/>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a:t>
                      </a:r>
                    </a:p>
                    <a:p>
                      <a:pPr algn="ctr" fontAlgn="ctr"/>
                      <a:r>
                        <a:rPr lang="en-US" sz="900" b="0" i="0" u="none" strike="noStrike" dirty="0">
                          <a:solidFill>
                            <a:srgbClr val="FFFFFF"/>
                          </a:solidFill>
                          <a:effectLst/>
                          <a:latin typeface="Calibri" panose="020F0502020204030204" pitchFamily="34" charset="0"/>
                        </a:rPr>
                        <a:t>6.3%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Bonds</a:t>
                      </a:r>
                    </a:p>
                    <a:p>
                      <a:pPr algn="ctr" fontAlgn="ctr"/>
                      <a:r>
                        <a:rPr lang="en-US" sz="900" b="0" i="0" u="none" strike="noStrike" dirty="0">
                          <a:solidFill>
                            <a:srgbClr val="FFFFFF"/>
                          </a:solidFill>
                          <a:effectLst/>
                          <a:latin typeface="Calibri" panose="020F0502020204030204" pitchFamily="34" charset="0"/>
                        </a:rPr>
                        <a:t>-0.7%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-0.1%</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MLPs</a:t>
                      </a:r>
                    </a:p>
                    <a:p>
                      <a:pPr algn="ctr" fontAlgn="ctr"/>
                      <a:r>
                        <a:rPr lang="en-US" sz="900" b="0" i="0" u="none" strike="noStrike" dirty="0">
                          <a:solidFill>
                            <a:srgbClr val="FFFFFF"/>
                          </a:solidFill>
                          <a:effectLst/>
                          <a:latin typeface="Calibri" panose="020F0502020204030204" pitchFamily="34" charset="0"/>
                        </a:rPr>
                        <a:t>2.0%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extLst>
                  <a:ext uri="{0D108BD9-81ED-4DB2-BD59-A6C34878D82A}">
                    <a16:rowId xmlns:a16="http://schemas.microsoft.com/office/drawing/2014/main" val="1966686312"/>
                  </a:ext>
                </a:extLst>
              </a:tr>
              <a:tr h="569454">
                <a:tc>
                  <a:txBody>
                    <a:bodyPr/>
                    <a:lstStyle/>
                    <a:p>
                      <a:pPr algn="ctr" fontAlgn="ctr"/>
                      <a:r>
                        <a:rPr lang="en-US" sz="900" b="0" i="0" u="none" strike="noStrike" dirty="0">
                          <a:solidFill>
                            <a:srgbClr val="FFFFFF"/>
                          </a:solidFill>
                          <a:effectLst/>
                          <a:latin typeface="Calibri" panose="020F0502020204030204" pitchFamily="34" charset="0"/>
                        </a:rPr>
                        <a:t>MLPs                -32.6%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Hedge Funds                0.5%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5121B"/>
                    </a:solidFill>
                  </a:tcPr>
                </a:tc>
                <a:tc>
                  <a:txBody>
                    <a:bodyPr/>
                    <a:lstStyle/>
                    <a:p>
                      <a:pPr algn="ctr" fontAlgn="ctr"/>
                      <a:r>
                        <a:rPr lang="en-US" sz="900" b="0" i="0" u="none" strike="noStrike" dirty="0">
                          <a:solidFill>
                            <a:srgbClr val="FFFFFF"/>
                          </a:solidFill>
                          <a:effectLst/>
                          <a:latin typeface="Calibri" panose="020F0502020204030204" pitchFamily="34" charset="0"/>
                        </a:rPr>
                        <a:t>MLPs                -6.5%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-14.6%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MLPs                    6.6%</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MLPs                  -28.7%</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56961"/>
                    </a:solidFill>
                  </a:tcPr>
                </a:tc>
                <a:tc>
                  <a:txBody>
                    <a:bodyPr/>
                    <a:lstStyle/>
                    <a:p>
                      <a:pPr algn="ctr" fontAlgn="ctr"/>
                      <a:r>
                        <a:rPr lang="en-US" sz="900" b="0" i="0" u="none" strike="noStrike" dirty="0">
                          <a:solidFill>
                            <a:srgbClr val="FFFFFF"/>
                          </a:solidFill>
                          <a:effectLst/>
                          <a:latin typeface="Calibri" panose="020F0502020204030204" pitchFamily="34" charset="0"/>
                        </a:rPr>
                        <a:t>Emerging Markets                -2.5%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6BAC"/>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               -25.0%</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ctr" fontAlgn="ctr"/>
                      <a:r>
                        <a:rPr lang="en-US" sz="900" b="0" i="0" u="none" strike="noStrike" dirty="0">
                          <a:solidFill>
                            <a:srgbClr val="FFFFFF"/>
                          </a:solidFill>
                          <a:effectLst/>
                          <a:latin typeface="Calibri" panose="020F0502020204030204" pitchFamily="34" charset="0"/>
                        </a:rPr>
                        <a:t>Bonds</a:t>
                      </a:r>
                    </a:p>
                    <a:p>
                      <a:pPr algn="ctr" fontAlgn="ctr"/>
                      <a:r>
                        <a:rPr lang="en-US" sz="900" b="0" i="0" u="none" strike="noStrike" dirty="0">
                          <a:solidFill>
                            <a:srgbClr val="FFFFFF"/>
                          </a:solidFill>
                          <a:effectLst/>
                          <a:latin typeface="Calibri" panose="020F0502020204030204" pitchFamily="34" charset="0"/>
                        </a:rPr>
                        <a:t> 5.5%</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Global REIT</a:t>
                      </a:r>
                    </a:p>
                    <a:p>
                      <a:pPr algn="ctr" fontAlgn="ctr"/>
                      <a:r>
                        <a:rPr lang="en-US" sz="900" b="0" i="0" u="none" strike="noStrike" dirty="0">
                          <a:solidFill>
                            <a:srgbClr val="FFFFFF"/>
                          </a:solidFill>
                          <a:effectLst/>
                          <a:latin typeface="Calibri" panose="020F0502020204030204" pitchFamily="34" charset="0"/>
                        </a:rPr>
                        <a:t>-3.4%</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927E"/>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19050" cap="flat" cmpd="sng" algn="ctr">
                      <a:solidFill>
                        <a:srgbClr val="FFFFFF"/>
                      </a:solidFill>
                      <a:prstDash val="solid"/>
                      <a:round/>
                      <a:headEnd type="none" w="med" len="med"/>
                      <a:tailEnd type="none" w="med" len="med"/>
                    </a:lnL>
                    <a:lnR w="6350" cap="flat" cmpd="sng" algn="ctr">
                      <a:solidFill>
                        <a:srgbClr val="000000"/>
                      </a:solidFill>
                      <a:prstDash val="dash"/>
                      <a:round/>
                      <a:headEnd type="none" w="med" len="med"/>
                      <a:tailEnd type="none" w="med" len="med"/>
                    </a:lnR>
                    <a:lnT>
                      <a:noFill/>
                    </a:lnT>
                    <a:lnB>
                      <a:noFill/>
                    </a:lnB>
                    <a:solidFill>
                      <a:srgbClr val="FFFFFF"/>
                    </a:solidFill>
                  </a:tcPr>
                </a:tc>
                <a:tc>
                  <a:txBody>
                    <a:bodyPr/>
                    <a:lstStyle/>
                    <a:p>
                      <a:pPr algn="l" fontAlgn="b"/>
                      <a:r>
                        <a:rPr lang="en-US" sz="900" b="0" i="0" u="none" strike="noStrike" dirty="0">
                          <a:effectLst/>
                          <a:latin typeface="Calibri" panose="020F0502020204030204" pitchFamily="34" charset="0"/>
                        </a:rPr>
                        <a:t> </a:t>
                      </a:r>
                    </a:p>
                  </a:txBody>
                  <a:tcPr marL="0" marR="0" marT="0" marB="0" anchor="b">
                    <a:lnL w="6350" cap="flat" cmpd="sng" algn="ctr">
                      <a:solidFill>
                        <a:srgbClr val="000000"/>
                      </a:solidFill>
                      <a:prstDash val="dash"/>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900" b="0" i="0" u="none" strike="noStrike" dirty="0">
                          <a:solidFill>
                            <a:srgbClr val="FFFFFF"/>
                          </a:solidFill>
                          <a:effectLst/>
                          <a:latin typeface="Calibri" panose="020F0502020204030204" pitchFamily="34" charset="0"/>
                        </a:rPr>
                        <a:t>Bonds                -0.2%</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tc>
                  <a:txBody>
                    <a:bodyPr/>
                    <a:lstStyle/>
                    <a:p>
                      <a:pPr algn="ctr" fontAlgn="ctr"/>
                      <a:r>
                        <a:rPr lang="en-US" sz="900" b="0" i="0" u="none" strike="noStrike" dirty="0">
                          <a:solidFill>
                            <a:srgbClr val="FFFFFF"/>
                          </a:solidFill>
                          <a:effectLst/>
                          <a:latin typeface="Calibri" panose="020F0502020204030204" pitchFamily="34" charset="0"/>
                        </a:rPr>
                        <a:t>Bonds                1.3%</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19191"/>
                    </a:solidFill>
                  </a:tcPr>
                </a:tc>
                <a:extLst>
                  <a:ext uri="{0D108BD9-81ED-4DB2-BD59-A6C34878D82A}">
                    <a16:rowId xmlns:a16="http://schemas.microsoft.com/office/drawing/2014/main" val="2391668382"/>
                  </a:ext>
                </a:extLst>
              </a:tr>
            </a:tbl>
          </a:graphicData>
        </a:graphic>
      </p:graphicFrame>
    </p:spTree>
    <p:extLst>
      <p:ext uri="{BB962C8B-B14F-4D97-AF65-F5344CB8AC3E}">
        <p14:creationId xmlns:p14="http://schemas.microsoft.com/office/powerpoint/2010/main" val="526307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5093E0-372F-4236-B80E-16448AA32E0E}"/>
              </a:ext>
            </a:extLst>
          </p:cNvPr>
          <p:cNvSpPr>
            <a:spLocks noGrp="1"/>
          </p:cNvSpPr>
          <p:nvPr>
            <p:ph type="title"/>
          </p:nvPr>
        </p:nvSpPr>
        <p:spPr/>
        <p:txBody>
          <a:bodyPr/>
          <a:lstStyle/>
          <a:p>
            <a:r>
              <a:rPr lang="en-US" dirty="0"/>
              <a:t>Global Equity, U.S.</a:t>
            </a:r>
          </a:p>
        </p:txBody>
      </p:sp>
      <p:sp>
        <p:nvSpPr>
          <p:cNvPr id="192" name="Rectangle 128">
            <a:extLst>
              <a:ext uri="{FF2B5EF4-FFF2-40B4-BE49-F238E27FC236}">
                <a16:creationId xmlns:a16="http://schemas.microsoft.com/office/drawing/2014/main" id="{1428AFFC-F3B5-F783-3242-12896A62D55C}"/>
              </a:ext>
              <a:ext uri="{C183D7F6-B498-43B3-948B-1728B52AA6E4}">
                <adec:decorative xmlns:adec="http://schemas.microsoft.com/office/drawing/2017/decorative" val="1"/>
              </a:ext>
            </a:extLst>
          </p:cNvPr>
          <p:cNvSpPr>
            <a:spLocks noChangeArrowheads="1"/>
          </p:cNvSpPr>
          <p:nvPr/>
        </p:nvSpPr>
        <p:spPr bwMode="auto">
          <a:xfrm>
            <a:off x="7562850" y="6627813"/>
            <a:ext cx="1174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7F7F7F"/>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5" name="Line 131">
            <a:extLst>
              <a:ext uri="{FF2B5EF4-FFF2-40B4-BE49-F238E27FC236}">
                <a16:creationId xmlns:a16="http://schemas.microsoft.com/office/drawing/2014/main" id="{D70624FC-6EB0-CBDC-0422-8B66C32B5230}"/>
              </a:ext>
              <a:ext uri="{C183D7F6-B498-43B3-948B-1728B52AA6E4}">
                <adec:decorative xmlns:adec="http://schemas.microsoft.com/office/drawing/2017/decorative" val="1"/>
              </a:ext>
            </a:extLst>
          </p:cNvPr>
          <p:cNvSpPr>
            <a:spLocks noChangeShapeType="1"/>
          </p:cNvSpPr>
          <p:nvPr/>
        </p:nvSpPr>
        <p:spPr bwMode="auto">
          <a:xfrm>
            <a:off x="434975" y="542925"/>
            <a:ext cx="8275638" cy="0"/>
          </a:xfrm>
          <a:prstGeom prst="line">
            <a:avLst/>
          </a:prstGeom>
          <a:noFill/>
          <a:ln w="12700" cap="flat">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Rectangle 195">
            <a:extLst>
              <a:ext uri="{FF2B5EF4-FFF2-40B4-BE49-F238E27FC236}">
                <a16:creationId xmlns:a16="http://schemas.microsoft.com/office/drawing/2014/main" id="{0F2EFE04-2078-D055-2048-6489579597C3}"/>
              </a:ext>
              <a:ext uri="{C183D7F6-B498-43B3-948B-1728B52AA6E4}">
                <adec:decorative xmlns:adec="http://schemas.microsoft.com/office/drawing/2017/decorative" val="1"/>
              </a:ext>
            </a:extLst>
          </p:cNvPr>
          <p:cNvSpPr>
            <a:spLocks noChangeArrowheads="1"/>
          </p:cNvSpPr>
          <p:nvPr/>
        </p:nvSpPr>
        <p:spPr bwMode="auto">
          <a:xfrm>
            <a:off x="4578350" y="6365875"/>
            <a:ext cx="99853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202020"/>
                </a:solidFill>
                <a:effectLst/>
                <a:latin typeface="Calibri" panose="020F0502020204030204" pitchFamily="34" charset="0"/>
              </a:rPr>
              <a:t>Data source: Factset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0" name="Rectangle 196">
            <a:extLst>
              <a:ext uri="{FF2B5EF4-FFF2-40B4-BE49-F238E27FC236}">
                <a16:creationId xmlns:a16="http://schemas.microsoft.com/office/drawing/2014/main" id="{5A492256-4ECE-7173-9445-7ABEBAAA4470}"/>
              </a:ext>
              <a:ext uri="{C183D7F6-B498-43B3-948B-1728B52AA6E4}">
                <adec:decorative xmlns:adec="http://schemas.microsoft.com/office/drawing/2017/decorative" val="1"/>
              </a:ext>
            </a:extLst>
          </p:cNvPr>
          <p:cNvSpPr>
            <a:spLocks noChangeArrowheads="1"/>
          </p:cNvSpPr>
          <p:nvPr/>
        </p:nvSpPr>
        <p:spPr bwMode="auto">
          <a:xfrm>
            <a:off x="334963" y="6369050"/>
            <a:ext cx="98742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202020"/>
                </a:solidFill>
                <a:effectLst/>
                <a:latin typeface="Calibri" panose="020F0502020204030204" pitchFamily="34" charset="0"/>
              </a:rPr>
              <a:t>Data source: Russell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descr="Global Equity, U.S.">
            <a:extLst>
              <a:ext uri="{FF2B5EF4-FFF2-40B4-BE49-F238E27FC236}">
                <a16:creationId xmlns:a16="http://schemas.microsoft.com/office/drawing/2014/main" id="{379FA283-E81B-499B-09A7-62F29E945567}"/>
              </a:ext>
            </a:extLst>
          </p:cNvPr>
          <p:cNvPicPr>
            <a:picLocks noChangeArrowheads="1"/>
          </p:cNvPicPr>
          <p:nvPr/>
        </p:nvPicPr>
        <p:blipFill rotWithShape="1">
          <a:blip r:embed="rId2">
            <a:extLst>
              <a:ext uri="{28A0092B-C50C-407E-A947-70E740481C1C}">
                <a14:useLocalDpi xmlns:a14="http://schemas.microsoft.com/office/drawing/2010/main" val="0"/>
              </a:ext>
            </a:extLst>
          </a:blip>
          <a:srcRect l="2688" t="9175" r="2044" b="5376"/>
          <a:stretch/>
        </p:blipFill>
        <p:spPr bwMode="auto">
          <a:xfrm>
            <a:off x="245806" y="629265"/>
            <a:ext cx="8711381" cy="586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8950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5093E0-372F-4236-B80E-16448AA32E0E}"/>
              </a:ext>
            </a:extLst>
          </p:cNvPr>
          <p:cNvSpPr>
            <a:spLocks noGrp="1"/>
          </p:cNvSpPr>
          <p:nvPr>
            <p:ph type="title"/>
          </p:nvPr>
        </p:nvSpPr>
        <p:spPr/>
        <p:txBody>
          <a:bodyPr/>
          <a:lstStyle/>
          <a:p>
            <a:r>
              <a:rPr lang="en-US" dirty="0"/>
              <a:t>Global Equity, Non-U.S.</a:t>
            </a:r>
          </a:p>
        </p:txBody>
      </p:sp>
      <p:pic>
        <p:nvPicPr>
          <p:cNvPr id="3" name="Picture 2" descr="Global Equity, Non-U.S.">
            <a:extLst>
              <a:ext uri="{FF2B5EF4-FFF2-40B4-BE49-F238E27FC236}">
                <a16:creationId xmlns:a16="http://schemas.microsoft.com/office/drawing/2014/main" id="{9B32309F-B452-777C-5AA8-602BF78C6779}"/>
              </a:ext>
            </a:extLst>
          </p:cNvPr>
          <p:cNvPicPr>
            <a:picLocks noChangeArrowheads="1"/>
          </p:cNvPicPr>
          <p:nvPr/>
        </p:nvPicPr>
        <p:blipFill rotWithShape="1">
          <a:blip r:embed="rId2">
            <a:extLst>
              <a:ext uri="{28A0092B-C50C-407E-A947-70E740481C1C}">
                <a14:useLocalDpi xmlns:a14="http://schemas.microsoft.com/office/drawing/2010/main" val="0"/>
              </a:ext>
            </a:extLst>
          </a:blip>
          <a:srcRect l="1398" t="9033" r="2366" b="8818"/>
          <a:stretch/>
        </p:blipFill>
        <p:spPr bwMode="auto">
          <a:xfrm>
            <a:off x="127819" y="619432"/>
            <a:ext cx="8799872" cy="5633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433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9EFDDD-F746-4AF2-99DA-4919DB7C738B}"/>
              </a:ext>
            </a:extLst>
          </p:cNvPr>
          <p:cNvSpPr>
            <a:spLocks noGrp="1"/>
          </p:cNvSpPr>
          <p:nvPr>
            <p:ph type="title"/>
          </p:nvPr>
        </p:nvSpPr>
        <p:spPr/>
        <p:txBody>
          <a:bodyPr/>
          <a:lstStyle/>
          <a:p>
            <a:r>
              <a:rPr lang="en-US" dirty="0"/>
              <a:t>Fixed Income</a:t>
            </a:r>
          </a:p>
        </p:txBody>
      </p:sp>
      <p:sp>
        <p:nvSpPr>
          <p:cNvPr id="2" name="TextBox 1">
            <a:extLst>
              <a:ext uri="{FF2B5EF4-FFF2-40B4-BE49-F238E27FC236}">
                <a16:creationId xmlns:a16="http://schemas.microsoft.com/office/drawing/2014/main" id="{1BE95A7A-C88D-F720-89E7-CC4E6DD883E2}"/>
              </a:ext>
            </a:extLst>
          </p:cNvPr>
          <p:cNvSpPr txBox="1"/>
          <p:nvPr/>
        </p:nvSpPr>
        <p:spPr>
          <a:xfrm>
            <a:off x="7511145" y="596150"/>
            <a:ext cx="1382485" cy="307777"/>
          </a:xfrm>
          <a:prstGeom prst="rect">
            <a:avLst/>
          </a:prstGeom>
          <a:noFill/>
        </p:spPr>
        <p:txBody>
          <a:bodyPr wrap="square" rtlCol="0">
            <a:spAutoFit/>
          </a:bodyPr>
          <a:lstStyle/>
          <a:p>
            <a:pPr algn="ctr"/>
            <a:r>
              <a:rPr lang="en-US" sz="1400" b="1" dirty="0"/>
              <a:t>(1st </a:t>
            </a:r>
            <a:r>
              <a:rPr lang="en-US" sz="1400" b="1" dirty="0" err="1"/>
              <a:t>Qtr</a:t>
            </a:r>
            <a:r>
              <a:rPr lang="en-US" sz="1400" b="1" dirty="0"/>
              <a:t> 2023)</a:t>
            </a:r>
          </a:p>
        </p:txBody>
      </p:sp>
      <p:sp>
        <p:nvSpPr>
          <p:cNvPr id="3" name="TextBox 2">
            <a:extLst>
              <a:ext uri="{FF2B5EF4-FFF2-40B4-BE49-F238E27FC236}">
                <a16:creationId xmlns:a16="http://schemas.microsoft.com/office/drawing/2014/main" id="{42D7688C-9F42-06D9-6D2C-D7F0A133A3C4}"/>
              </a:ext>
            </a:extLst>
          </p:cNvPr>
          <p:cNvSpPr txBox="1"/>
          <p:nvPr/>
        </p:nvSpPr>
        <p:spPr>
          <a:xfrm>
            <a:off x="7547760" y="562965"/>
            <a:ext cx="1309254" cy="307777"/>
          </a:xfrm>
          <a:prstGeom prst="rect">
            <a:avLst/>
          </a:prstGeom>
          <a:noFill/>
        </p:spPr>
        <p:txBody>
          <a:bodyPr wrap="square" rtlCol="0">
            <a:spAutoFit/>
          </a:bodyPr>
          <a:lstStyle/>
          <a:p>
            <a:r>
              <a:rPr lang="en-US" sz="1400" b="1" dirty="0">
                <a:latin typeface="+mj-lt"/>
                <a:cs typeface="Arial" panose="020B0604020202020204" pitchFamily="34" charset="0"/>
              </a:rPr>
              <a:t>(2</a:t>
            </a:r>
            <a:r>
              <a:rPr lang="en-US" sz="1400" b="1" baseline="30000" dirty="0">
                <a:latin typeface="+mj-lt"/>
                <a:cs typeface="Arial" panose="020B0604020202020204" pitchFamily="34" charset="0"/>
              </a:rPr>
              <a:t>nd</a:t>
            </a:r>
            <a:r>
              <a:rPr lang="en-US" sz="1400" b="1" dirty="0">
                <a:latin typeface="+mj-lt"/>
                <a:cs typeface="Arial" panose="020B0604020202020204" pitchFamily="34" charset="0"/>
              </a:rPr>
              <a:t> Quarter)</a:t>
            </a:r>
          </a:p>
        </p:txBody>
      </p:sp>
      <p:pic>
        <p:nvPicPr>
          <p:cNvPr id="4" name="Picture 2" descr="Fixed Income">
            <a:extLst>
              <a:ext uri="{FF2B5EF4-FFF2-40B4-BE49-F238E27FC236}">
                <a16:creationId xmlns:a16="http://schemas.microsoft.com/office/drawing/2014/main" id="{B769590F-BCB1-48BD-06EB-E02897EDA2D9}"/>
              </a:ext>
            </a:extLst>
          </p:cNvPr>
          <p:cNvPicPr>
            <a:picLocks noChangeArrowheads="1"/>
          </p:cNvPicPr>
          <p:nvPr/>
        </p:nvPicPr>
        <p:blipFill rotWithShape="1">
          <a:blip r:embed="rId2">
            <a:extLst>
              <a:ext uri="{28A0092B-C50C-407E-A947-70E740481C1C}">
                <a14:useLocalDpi xmlns:a14="http://schemas.microsoft.com/office/drawing/2010/main" val="0"/>
              </a:ext>
            </a:extLst>
          </a:blip>
          <a:srcRect l="4195" t="8746" r="4301" b="4086"/>
          <a:stretch/>
        </p:blipFill>
        <p:spPr bwMode="auto">
          <a:xfrm>
            <a:off x="383458" y="599768"/>
            <a:ext cx="8367252" cy="59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36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0CF2C6C-77B4-24AA-32B8-A56F168067FA}"/>
              </a:ext>
              <a:ext uri="{C183D7F6-B498-43B3-948B-1728B52AA6E4}">
                <adec:decorative xmlns:adec="http://schemas.microsoft.com/office/drawing/2017/decorative" val="1"/>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7ED080AC-2F81-40CD-9789-7831B5F70BB6}"/>
              </a:ext>
            </a:extLst>
          </p:cNvPr>
          <p:cNvSpPr>
            <a:spLocks noGrp="1"/>
          </p:cNvSpPr>
          <p:nvPr>
            <p:ph type="title"/>
          </p:nvPr>
        </p:nvSpPr>
        <p:spPr/>
        <p:txBody>
          <a:bodyPr/>
          <a:lstStyle/>
          <a:p>
            <a:r>
              <a:rPr lang="en-US" dirty="0"/>
              <a:t>Real Assets</a:t>
            </a:r>
          </a:p>
        </p:txBody>
      </p:sp>
      <p:sp>
        <p:nvSpPr>
          <p:cNvPr id="9" name="Rectangle 7">
            <a:extLst>
              <a:ext uri="{FF2B5EF4-FFF2-40B4-BE49-F238E27FC236}">
                <a16:creationId xmlns:a16="http://schemas.microsoft.com/office/drawing/2014/main" id="{1200F822-ABB7-15FA-EEE3-D86173FF88FF}"/>
              </a:ext>
              <a:ext uri="{C183D7F6-B498-43B3-948B-1728B52AA6E4}">
                <adec:decorative xmlns:adec="http://schemas.microsoft.com/office/drawing/2017/decorative" val="1"/>
              </a:ext>
            </a:extLst>
          </p:cNvPr>
          <p:cNvSpPr>
            <a:spLocks noChangeArrowheads="1"/>
          </p:cNvSpPr>
          <p:nvPr/>
        </p:nvSpPr>
        <p:spPr bwMode="auto">
          <a:xfrm>
            <a:off x="7562850" y="6627813"/>
            <a:ext cx="1174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7F7F7F"/>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0">
            <a:extLst>
              <a:ext uri="{FF2B5EF4-FFF2-40B4-BE49-F238E27FC236}">
                <a16:creationId xmlns:a16="http://schemas.microsoft.com/office/drawing/2014/main" id="{CC2A42E4-BAB8-B0DF-C8A4-3E503D92DA86}"/>
              </a:ext>
              <a:ext uri="{C183D7F6-B498-43B3-948B-1728B52AA6E4}">
                <adec:decorative xmlns:adec="http://schemas.microsoft.com/office/drawing/2017/decorative" val="1"/>
              </a:ext>
            </a:extLst>
          </p:cNvPr>
          <p:cNvSpPr>
            <a:spLocks noChangeShapeType="1"/>
          </p:cNvSpPr>
          <p:nvPr/>
        </p:nvSpPr>
        <p:spPr bwMode="auto">
          <a:xfrm>
            <a:off x="434975" y="542925"/>
            <a:ext cx="8275638" cy="0"/>
          </a:xfrm>
          <a:prstGeom prst="line">
            <a:avLst/>
          </a:prstGeom>
          <a:noFill/>
          <a:ln w="12700" cap="flat">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descr="Real Assets">
            <a:extLst>
              <a:ext uri="{FF2B5EF4-FFF2-40B4-BE49-F238E27FC236}">
                <a16:creationId xmlns:a16="http://schemas.microsoft.com/office/drawing/2014/main" id="{355D2936-6F5A-C962-7D9F-6157B768AA71}"/>
              </a:ext>
            </a:extLst>
          </p:cNvPr>
          <p:cNvPicPr>
            <a:picLocks noChangeArrowheads="1"/>
          </p:cNvPicPr>
          <p:nvPr/>
        </p:nvPicPr>
        <p:blipFill rotWithShape="1">
          <a:blip r:embed="rId2">
            <a:extLst>
              <a:ext uri="{28A0092B-C50C-407E-A947-70E740481C1C}">
                <a14:useLocalDpi xmlns:a14="http://schemas.microsoft.com/office/drawing/2010/main" val="0"/>
              </a:ext>
            </a:extLst>
          </a:blip>
          <a:srcRect l="4731" t="9319" r="6022" b="4230"/>
          <a:stretch/>
        </p:blipFill>
        <p:spPr bwMode="auto">
          <a:xfrm>
            <a:off x="432619" y="639097"/>
            <a:ext cx="8160776" cy="5928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464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4B59E80-DA78-7E68-97DF-9C5922B471DC}"/>
              </a:ext>
              <a:ext uri="{C183D7F6-B498-43B3-948B-1728B52AA6E4}">
                <adec:decorative xmlns:adec="http://schemas.microsoft.com/office/drawing/2017/decorative" val="1"/>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43F03AF0-43EE-412D-8A5B-8FBFE0C4E2DB}"/>
              </a:ext>
            </a:extLst>
          </p:cNvPr>
          <p:cNvSpPr>
            <a:spLocks noGrp="1"/>
          </p:cNvSpPr>
          <p:nvPr>
            <p:ph type="title"/>
          </p:nvPr>
        </p:nvSpPr>
        <p:spPr/>
        <p:txBody>
          <a:bodyPr/>
          <a:lstStyle/>
          <a:p>
            <a:r>
              <a:rPr lang="en-US" dirty="0"/>
              <a:t>Diversifying Strategies</a:t>
            </a:r>
          </a:p>
        </p:txBody>
      </p:sp>
      <p:pic>
        <p:nvPicPr>
          <p:cNvPr id="2" name="Picture 2" descr="Diversifying Strategies">
            <a:extLst>
              <a:ext uri="{FF2B5EF4-FFF2-40B4-BE49-F238E27FC236}">
                <a16:creationId xmlns:a16="http://schemas.microsoft.com/office/drawing/2014/main" id="{19CE2BF3-A8D9-81D8-4B4A-CD26C34D9538}"/>
              </a:ext>
            </a:extLst>
          </p:cNvPr>
          <p:cNvPicPr>
            <a:picLocks noChangeArrowheads="1"/>
          </p:cNvPicPr>
          <p:nvPr/>
        </p:nvPicPr>
        <p:blipFill rotWithShape="1">
          <a:blip r:embed="rId2">
            <a:extLst>
              <a:ext uri="{28A0092B-C50C-407E-A947-70E740481C1C}">
                <a14:useLocalDpi xmlns:a14="http://schemas.microsoft.com/office/drawing/2010/main" val="0"/>
              </a:ext>
            </a:extLst>
          </a:blip>
          <a:srcRect l="5055" t="9605" r="5268" b="6237"/>
          <a:stretch/>
        </p:blipFill>
        <p:spPr bwMode="auto">
          <a:xfrm>
            <a:off x="462116" y="658760"/>
            <a:ext cx="8200103" cy="57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157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Table of contents</a:t>
            </a:r>
          </a:p>
        </p:txBody>
      </p:sp>
      <p:sp>
        <p:nvSpPr>
          <p:cNvPr id="2" name="Content Placeholder 1"/>
          <p:cNvSpPr>
            <a:spLocks noGrp="1"/>
          </p:cNvSpPr>
          <p:nvPr>
            <p:ph idx="1"/>
          </p:nvPr>
        </p:nvSpPr>
        <p:spPr>
          <a:prstGeom prst="rect">
            <a:avLst/>
          </a:prstGeom>
        </p:spPr>
        <p:txBody>
          <a:bodyPr>
            <a:normAutofit/>
          </a:bodyPr>
          <a:lstStyle/>
          <a:p>
            <a:pPr marL="0" indent="0">
              <a:buNone/>
            </a:pPr>
            <a:r>
              <a:rPr lang="en-US" sz="2000" b="1" dirty="0"/>
              <a:t>Section                                                                                                   Page Number</a:t>
            </a:r>
          </a:p>
          <a:p>
            <a:pPr marL="0" indent="0">
              <a:buNone/>
            </a:pPr>
            <a:endParaRPr lang="en-US" sz="2000" dirty="0"/>
          </a:p>
          <a:p>
            <a:pPr marL="0" indent="0">
              <a:buNone/>
            </a:pPr>
            <a:r>
              <a:rPr lang="en-US" sz="2000" dirty="0"/>
              <a:t>Market Overview and System Assets				 		  3</a:t>
            </a:r>
          </a:p>
          <a:p>
            <a:pPr marL="0" indent="0">
              <a:buNone/>
            </a:pPr>
            <a:r>
              <a:rPr lang="en-US" sz="2000" dirty="0"/>
              <a:t>Endowment Pool Update: June 30, 2024		  			  6</a:t>
            </a:r>
          </a:p>
          <a:p>
            <a:pPr marL="0" indent="0">
              <a:buNone/>
            </a:pPr>
            <a:r>
              <a:rPr lang="en-US" sz="2000" dirty="0"/>
              <a:t>Operating Pool Update: June 30, 2024						10</a:t>
            </a:r>
          </a:p>
          <a:p>
            <a:pPr marL="0" indent="0">
              <a:buNone/>
            </a:pPr>
            <a:endParaRPr lang="en-US" sz="2000" dirty="0"/>
          </a:p>
          <a:p>
            <a:pPr marL="0" indent="0">
              <a:buNone/>
            </a:pPr>
            <a:r>
              <a:rPr lang="en-US" sz="2000" dirty="0"/>
              <a:t>Appendix:</a:t>
            </a:r>
          </a:p>
          <a:p>
            <a:pPr marL="0" indent="0">
              <a:buNone/>
            </a:pPr>
            <a:r>
              <a:rPr lang="en-US" sz="2000" dirty="0"/>
              <a:t>Market Environment								13</a:t>
            </a:r>
          </a:p>
          <a:p>
            <a:pPr marL="0" indent="0">
              <a:buNone/>
            </a:pPr>
            <a:r>
              <a:rPr lang="en-US" sz="2000" dirty="0"/>
              <a:t>Disclosures										20</a:t>
            </a:r>
          </a:p>
        </p:txBody>
      </p:sp>
    </p:spTree>
    <p:extLst>
      <p:ext uri="{BB962C8B-B14F-4D97-AF65-F5344CB8AC3E}">
        <p14:creationId xmlns:p14="http://schemas.microsoft.com/office/powerpoint/2010/main" val="4037343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bwMode="gray">
          <a:xfrm>
            <a:off x="2896421" y="1357783"/>
            <a:ext cx="5855701" cy="3831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90000"/>
              </a:lnSpc>
              <a:spcBef>
                <a:spcPts val="451"/>
              </a:spcBef>
              <a:spcAft>
                <a:spcPct val="0"/>
              </a:spcAft>
              <a:buClrTx/>
              <a:buSzTx/>
              <a:buFont typeface="Arial" charset="0"/>
              <a:buNone/>
              <a:tabLst/>
              <a:defRPr/>
            </a:pPr>
            <a:r>
              <a:rPr kumimoji="0" lang="en-US" sz="2100" b="0" i="0" u="none" strike="noStrike" kern="1200" cap="all"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disclosures</a:t>
            </a:r>
          </a:p>
        </p:txBody>
      </p:sp>
    </p:spTree>
    <p:extLst>
      <p:ext uri="{BB962C8B-B14F-4D97-AF65-F5344CB8AC3E}">
        <p14:creationId xmlns:p14="http://schemas.microsoft.com/office/powerpoint/2010/main" val="1556693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Disclosures</a:t>
            </a:r>
          </a:p>
        </p:txBody>
      </p:sp>
      <p:sp>
        <p:nvSpPr>
          <p:cNvPr id="4" name="Content Placeholder 3"/>
          <p:cNvSpPr>
            <a:spLocks noGrp="1"/>
          </p:cNvSpPr>
          <p:nvPr>
            <p:ph idx="4294967295"/>
          </p:nvPr>
        </p:nvSpPr>
        <p:spPr>
          <a:xfrm>
            <a:off x="735016" y="693739"/>
            <a:ext cx="8408987" cy="5715000"/>
          </a:xfrm>
          <a:prstGeom prst="rect">
            <a:avLst/>
          </a:prstGeom>
        </p:spPr>
        <p:txBody>
          <a:bodyPr/>
          <a:lstStyle/>
          <a:p>
            <a:pPr marL="236533" indent="-236533">
              <a:spcBef>
                <a:spcPct val="25000"/>
              </a:spcBef>
              <a:buClr>
                <a:srgbClr val="FCAB4F"/>
              </a:buClr>
            </a:pPr>
            <a:r>
              <a:rPr lang="en-US" sz="1200" dirty="0"/>
              <a:t>This presentation was prepared by Fund Evaluation Group, LLC (FEG), a federally registered investment adviser under the Investment Advisers Act of 1940, as amended, providing non-discretionary and discretionary investment advice to its clients on an individual basis. Registration as an investment adviser does not imply a certain level of skill or training. The oral and written communications of an adviser provide you with information about which you determine to hire or retain an adviser.   Fund Evaluation Group, LLC, Form ADV Part 2A &amp; 2B can be obtained by written request directed to: Fund Evaluation Group, LLC, 201 East Fifth Street, Suite 1600, Cincinnati, OH 45202 Attention: Compliance Department.</a:t>
            </a:r>
          </a:p>
          <a:p>
            <a:pPr marL="236533" indent="-236533">
              <a:spcBef>
                <a:spcPct val="25000"/>
              </a:spcBef>
              <a:buClr>
                <a:srgbClr val="FCAB4F"/>
              </a:buClr>
            </a:pPr>
            <a:r>
              <a:rPr lang="en-US" sz="1200" dirty="0"/>
              <a:t>The information herein was obtained from various sources.  FEG does not guarantee the accuracy or completeness of such information provided by third parties.  The information in this report is given as of the date indicated and believed to be reliable.  FEG assumes no obligation to update this information, or to advise on further developments relating to it.  </a:t>
            </a:r>
          </a:p>
          <a:p>
            <a:pPr marL="236533" indent="-236533">
              <a:spcBef>
                <a:spcPct val="25000"/>
              </a:spcBef>
              <a:buClr>
                <a:srgbClr val="FCAB4F"/>
              </a:buClr>
            </a:pPr>
            <a:r>
              <a:rPr lang="en-US" sz="1200" dirty="0"/>
              <a:t>FEG, its affiliates, directors, officers, employees, employee benefit programs and client accounts may have a long position in any securities of issuers discussed in this report. </a:t>
            </a:r>
          </a:p>
          <a:p>
            <a:pPr marL="236533" indent="-236533">
              <a:spcBef>
                <a:spcPct val="25000"/>
              </a:spcBef>
              <a:buClr>
                <a:srgbClr val="FCAB4F"/>
              </a:buClr>
            </a:pPr>
            <a:r>
              <a:rPr lang="en-US" sz="1200" dirty="0"/>
              <a:t>Index performance results do not represent any managed portfolio returns.  An investor cannot invest directly in a presented index, as an investment vehicle replicating an index would be required.  An index does not charge management fees or brokerage expenses, and no such fees or expenses were deducted from the performance shown. </a:t>
            </a:r>
          </a:p>
          <a:p>
            <a:pPr marL="236533" indent="-236533">
              <a:spcBef>
                <a:spcPct val="25000"/>
              </a:spcBef>
              <a:buClr>
                <a:srgbClr val="FCAB4F"/>
              </a:buClr>
            </a:pPr>
            <a:r>
              <a:rPr lang="en-US" sz="1200" dirty="0"/>
              <a:t>Neither the information nor any opinion expressed in this report constitutes an offer, or an invitation to make an offer, to buy or sell any securities.  </a:t>
            </a:r>
          </a:p>
          <a:p>
            <a:pPr marL="236533" indent="-236533">
              <a:spcBef>
                <a:spcPct val="25000"/>
              </a:spcBef>
              <a:buClr>
                <a:srgbClr val="FCAB4F"/>
              </a:buClr>
            </a:pPr>
            <a:r>
              <a:rPr lang="en-US" sz="1200" dirty="0"/>
              <a:t>Any return expectations provided are not intended as, and must not be regarded as, a representation, warranty or predication that the investment will achieve any particular rate of return over any particular time period or that investors will not incur losses. </a:t>
            </a:r>
          </a:p>
          <a:p>
            <a:pPr marL="236533" indent="-236533">
              <a:spcBef>
                <a:spcPct val="25000"/>
              </a:spcBef>
              <a:buClr>
                <a:srgbClr val="FCAB4F"/>
              </a:buClr>
            </a:pPr>
            <a:r>
              <a:rPr lang="en-US" sz="1200" dirty="0"/>
              <a:t>Past performance is not indicative of future results. </a:t>
            </a:r>
          </a:p>
          <a:p>
            <a:pPr marL="236533" indent="-236533">
              <a:spcBef>
                <a:spcPct val="25000"/>
              </a:spcBef>
              <a:buClr>
                <a:srgbClr val="FCAB4F"/>
              </a:buClr>
            </a:pPr>
            <a:r>
              <a:rPr lang="en-US" sz="1200" dirty="0"/>
              <a:t>This report is prepared for informational purposes only.  It does not address specific investment objectives, or the financial situation and the particular needs of any person who may receive this report.</a:t>
            </a:r>
          </a:p>
          <a:p>
            <a:endParaRPr lang="en-US" sz="1200" dirty="0"/>
          </a:p>
        </p:txBody>
      </p:sp>
    </p:spTree>
    <p:extLst>
      <p:ext uri="{BB962C8B-B14F-4D97-AF65-F5344CB8AC3E}">
        <p14:creationId xmlns:p14="http://schemas.microsoft.com/office/powerpoint/2010/main" val="242849774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Disclosures</a:t>
            </a:r>
          </a:p>
        </p:txBody>
      </p:sp>
      <p:sp>
        <p:nvSpPr>
          <p:cNvPr id="6" name="Text Box 1">
            <a:extLst>
              <a:ext uri="{FF2B5EF4-FFF2-40B4-BE49-F238E27FC236}">
                <a16:creationId xmlns:a16="http://schemas.microsoft.com/office/drawing/2014/main" id="{45308E95-E725-4FAB-A591-F706829F195B}"/>
              </a:ext>
            </a:extLst>
          </p:cNvPr>
          <p:cNvSpPr txBox="1">
            <a:spLocks noChangeArrowheads="1"/>
          </p:cNvSpPr>
          <p:nvPr/>
        </p:nvSpPr>
        <p:spPr bwMode="auto">
          <a:xfrm>
            <a:off x="335657" y="529858"/>
            <a:ext cx="8276716" cy="5605131"/>
          </a:xfrm>
          <a:prstGeom prst="rect">
            <a:avLst/>
          </a:prstGeom>
          <a:noFill/>
          <a:ln w="9525">
            <a:noFill/>
            <a:miter lim="800000"/>
            <a:headEnd/>
            <a:tailEnd/>
          </a:ln>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sz="1200" b="1" kern="0" dirty="0">
                <a:latin typeface="Calibri"/>
                <a:cs typeface="Arial"/>
              </a:rPr>
              <a:t>Large Cap </a:t>
            </a:r>
            <a:r>
              <a:rPr lang="en-US" sz="1200" kern="0" dirty="0">
                <a:latin typeface="Calibri"/>
                <a:cs typeface="Arial"/>
              </a:rPr>
              <a:t>is represented by the S&amp;P 500 Index which measures the performance of large capitalization U.S. stocks.  The S&amp;P 500 is a market-weighted index of 500 stocks that are traded on the NYSE, AMEX, and NASDAQ.  www.standardandpoors.com</a:t>
            </a:r>
          </a:p>
          <a:p>
            <a:pPr>
              <a:defRPr sz="1000"/>
            </a:pPr>
            <a:endParaRPr lang="en-US" sz="1200" kern="0" dirty="0">
              <a:latin typeface="Calibri"/>
              <a:cs typeface="Arial"/>
            </a:endParaRPr>
          </a:p>
          <a:p>
            <a:pPr>
              <a:defRPr/>
            </a:pPr>
            <a:r>
              <a:rPr lang="en-US" sz="1200" b="1" kern="0" dirty="0">
                <a:latin typeface="Calibri"/>
              </a:rPr>
              <a:t>Mid Cap </a:t>
            </a:r>
            <a:r>
              <a:rPr lang="en-US" sz="1200" kern="0" dirty="0">
                <a:latin typeface="Calibri"/>
              </a:rPr>
              <a:t>is represented by the Russell Mid Cap Index which measures performance of U.S. mid capitalization stocks.  The Russell Mid Cap Index is a capitalization-weighted index  of the 800 smallest companies in the Russell 1000 Index.  The stocks are traded on the NYSE, AMEX, and NASDAQ.  www.russell.com</a:t>
            </a:r>
          </a:p>
          <a:p>
            <a:pPr>
              <a:defRPr/>
            </a:pPr>
            <a:endParaRPr lang="en-US" sz="1200" kern="0" dirty="0">
              <a:latin typeface="Calibri"/>
            </a:endParaRPr>
          </a:p>
          <a:p>
            <a:pPr>
              <a:defRPr/>
            </a:pPr>
            <a:r>
              <a:rPr lang="en-US" sz="1200" b="1" kern="0" dirty="0">
                <a:latin typeface="Calibri"/>
              </a:rPr>
              <a:t>Small Cap </a:t>
            </a:r>
            <a:r>
              <a:rPr lang="en-US" sz="1200" kern="0" dirty="0">
                <a:latin typeface="Calibri"/>
              </a:rPr>
              <a:t>is represented by the Russell 2000 Index which measures the performance of U.S. small capitalization stocks.  The Russell 2000  is a capitalization-weighted index of the 2,000 smallest stocks in the broad U.S. equity market, as defined by the Russell 3000 Index.  These stocks are traded on the NYSE, AMEX, and NASDAQ.  www.russell.com</a:t>
            </a:r>
          </a:p>
          <a:p>
            <a:pPr>
              <a:defRPr/>
            </a:pPr>
            <a:endParaRPr lang="en-US" sz="1200" kern="0" dirty="0">
              <a:latin typeface="Calibri"/>
            </a:endParaRPr>
          </a:p>
          <a:p>
            <a:pPr>
              <a:defRPr/>
            </a:pPr>
            <a:r>
              <a:rPr lang="en-US" sz="1200" b="1" kern="0" dirty="0">
                <a:latin typeface="Calibri"/>
              </a:rPr>
              <a:t>International </a:t>
            </a:r>
            <a:r>
              <a:rPr lang="en-US" sz="1200" kern="0" dirty="0">
                <a:latin typeface="Calibri"/>
              </a:rPr>
              <a:t>is represented by the MSCI EAFE Index which is a Morgan Stanley Capital International index that is designed to measure the performance of the developed stock markets of Europe, Australasia, and the Far East.  www.mscibarra.com</a:t>
            </a:r>
          </a:p>
          <a:p>
            <a:pPr>
              <a:defRPr/>
            </a:pPr>
            <a:endParaRPr lang="en-US" sz="1200" kern="0" dirty="0">
              <a:latin typeface="Calibri"/>
            </a:endParaRPr>
          </a:p>
          <a:p>
            <a:pPr>
              <a:defRPr/>
            </a:pPr>
            <a:r>
              <a:rPr lang="en-US" sz="1200" b="1" kern="0" dirty="0">
                <a:latin typeface="Calibri"/>
              </a:rPr>
              <a:t>Emerging Markets </a:t>
            </a:r>
            <a:r>
              <a:rPr lang="en-US" sz="1200" kern="0" dirty="0">
                <a:latin typeface="Calibri"/>
              </a:rPr>
              <a:t>are represented by the MSCI Emerging Markets Index which is a Morgan Stanley Capital International index that is designed to measure the performance of emerging market stock markets.  www.mscibarra.com</a:t>
            </a:r>
          </a:p>
          <a:p>
            <a:pPr>
              <a:defRPr/>
            </a:pPr>
            <a:endParaRPr lang="en-US" sz="1200" kern="0" dirty="0">
              <a:latin typeface="Calibri"/>
            </a:endParaRPr>
          </a:p>
          <a:p>
            <a:pPr>
              <a:defRPr/>
            </a:pPr>
            <a:r>
              <a:rPr lang="en-US" sz="1200" b="1" kern="0" dirty="0">
                <a:latin typeface="Calibri"/>
              </a:rPr>
              <a:t>Hedged Equity </a:t>
            </a:r>
            <a:r>
              <a:rPr lang="en-US" sz="1200" kern="0" dirty="0">
                <a:latin typeface="Calibri"/>
              </a:rPr>
              <a:t>is represented by the Hedge Fund Research, Inc. Fund Weighted Composite Index, an equal weighted index that includes over 2,000 constituent funds, both domestic and offshore with no Fund of Funds included in the index.  www.hfri.com</a:t>
            </a:r>
          </a:p>
          <a:p>
            <a:pPr>
              <a:defRPr/>
            </a:pPr>
            <a:endParaRPr lang="en-US" sz="1200" kern="0" dirty="0">
              <a:latin typeface="Calibri"/>
            </a:endParaRPr>
          </a:p>
          <a:p>
            <a:pPr>
              <a:defRPr/>
            </a:pPr>
            <a:r>
              <a:rPr lang="en-US" sz="1200" b="1" kern="0" dirty="0">
                <a:latin typeface="Calibri"/>
              </a:rPr>
              <a:t>Bonds </a:t>
            </a:r>
            <a:r>
              <a:rPr lang="en-US" sz="1200" kern="0" dirty="0">
                <a:latin typeface="Calibri"/>
              </a:rPr>
              <a:t>are represented by the Barclays U.S. Aggregate Bond Index which includes U.S. government, corporate, and mortgage-backed securities with maturities up to 30 years.  www.barclays.com</a:t>
            </a:r>
          </a:p>
          <a:p>
            <a:pPr>
              <a:defRPr/>
            </a:pPr>
            <a:endParaRPr lang="en-US" sz="1200" kern="0" dirty="0">
              <a:latin typeface="Calibri"/>
            </a:endParaRPr>
          </a:p>
          <a:p>
            <a:pPr>
              <a:defRPr/>
            </a:pPr>
            <a:r>
              <a:rPr lang="en-US" sz="1200" b="1" kern="0" dirty="0">
                <a:latin typeface="Calibri"/>
              </a:rPr>
              <a:t>High Yield </a:t>
            </a:r>
            <a:r>
              <a:rPr lang="en-US" sz="1200" kern="0" dirty="0">
                <a:latin typeface="Calibri"/>
              </a:rPr>
              <a:t>is represented by the Barclays U.S. Corporate High Yield Index.  www.barclays.com</a:t>
            </a:r>
          </a:p>
          <a:p>
            <a:pPr>
              <a:defRPr/>
            </a:pPr>
            <a:endParaRPr lang="en-US" sz="1200" kern="0" dirty="0">
              <a:latin typeface="Calibri"/>
            </a:endParaRPr>
          </a:p>
          <a:p>
            <a:pPr>
              <a:defRPr/>
            </a:pPr>
            <a:r>
              <a:rPr lang="en-US" sz="1200" b="1" kern="0" dirty="0">
                <a:latin typeface="Calibri"/>
              </a:rPr>
              <a:t>Global REIT </a:t>
            </a:r>
            <a:r>
              <a:rPr lang="en-US" sz="1200" kern="0" dirty="0">
                <a:latin typeface="Calibri"/>
              </a:rPr>
              <a:t>is represented by the FTSE EPRA/NAREIT Developed Index which is designed to track the performance of listed real estate companies and REITS worldwide.  www.ftse.com</a:t>
            </a:r>
          </a:p>
          <a:p>
            <a:pPr>
              <a:defRPr/>
            </a:pPr>
            <a:endParaRPr lang="en-US" sz="1200" kern="0" dirty="0">
              <a:latin typeface="Calibri"/>
            </a:endParaRPr>
          </a:p>
          <a:p>
            <a:pPr>
              <a:defRPr/>
            </a:pPr>
            <a:r>
              <a:rPr lang="en-US" sz="1200" b="1" kern="0" dirty="0">
                <a:latin typeface="Calibri"/>
              </a:rPr>
              <a:t>MLPs</a:t>
            </a:r>
            <a:r>
              <a:rPr lang="en-US" sz="1200" kern="0" dirty="0">
                <a:latin typeface="Calibri"/>
              </a:rPr>
              <a:t> are represented by the Alerian MLP Index.  www.alerian.com</a:t>
            </a:r>
          </a:p>
          <a:p>
            <a:pPr>
              <a:defRPr/>
            </a:pPr>
            <a:endParaRPr lang="en-US" sz="1200" kern="0" dirty="0">
              <a:latin typeface="Calibri"/>
            </a:endParaRPr>
          </a:p>
          <a:p>
            <a:pPr>
              <a:defRPr/>
            </a:pPr>
            <a:r>
              <a:rPr lang="en-US" sz="1200" b="1" kern="0" dirty="0">
                <a:latin typeface="Calibri"/>
              </a:rPr>
              <a:t>Hedge Funds </a:t>
            </a:r>
            <a:r>
              <a:rPr lang="en-US" sz="1200" kern="0" dirty="0">
                <a:latin typeface="Calibri"/>
              </a:rPr>
              <a:t>are represented by the Hedge Fund Research, Inc. Fund of Funds Composite Index.  www.hfri.com</a:t>
            </a:r>
          </a:p>
          <a:p>
            <a:pPr>
              <a:lnSpc>
                <a:spcPts val="1100"/>
              </a:lnSpc>
              <a:defRPr sz="1000"/>
            </a:pPr>
            <a:endParaRPr lang="en-US" sz="1200" kern="0" dirty="0">
              <a:latin typeface="Calibri"/>
              <a:cs typeface="Arial"/>
            </a:endParaRPr>
          </a:p>
        </p:txBody>
      </p:sp>
    </p:spTree>
    <p:extLst>
      <p:ext uri="{BB962C8B-B14F-4D97-AF65-F5344CB8AC3E}">
        <p14:creationId xmlns:p14="http://schemas.microsoft.com/office/powerpoint/2010/main" val="236687149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061DB-60A9-F62F-24E7-701735B38997}"/>
              </a:ext>
            </a:extLst>
          </p:cNvPr>
          <p:cNvSpPr>
            <a:spLocks noGrp="1"/>
          </p:cNvSpPr>
          <p:nvPr>
            <p:ph type="title" idx="4294967295"/>
          </p:nvPr>
        </p:nvSpPr>
        <p:spPr>
          <a:xfrm>
            <a:off x="628650" y="-1325563"/>
            <a:ext cx="7886700" cy="1325563"/>
          </a:xfrm>
          <a:prstGeom prst="rect">
            <a:avLst/>
          </a:prstGeom>
        </p:spPr>
        <p:txBody>
          <a:bodyPr anchor="b"/>
          <a:lstStyle/>
          <a:p>
            <a:r>
              <a:rPr lang="en-US" dirty="0"/>
              <a:t>Second Quarter 2024 Investment Update Report</a:t>
            </a:r>
          </a:p>
        </p:txBody>
      </p:sp>
    </p:spTree>
    <p:extLst>
      <p:ext uri="{BB962C8B-B14F-4D97-AF65-F5344CB8AC3E}">
        <p14:creationId xmlns:p14="http://schemas.microsoft.com/office/powerpoint/2010/main" val="4045525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bwMode="gray">
          <a:xfrm>
            <a:off x="2897188" y="1357313"/>
            <a:ext cx="5854700" cy="3841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77" rtl="0" eaLnBrk="1" fontAlgn="auto" latinLnBrk="0" hangingPunct="1">
              <a:lnSpc>
                <a:spcPct val="90000"/>
              </a:lnSpc>
              <a:spcBef>
                <a:spcPts val="450"/>
              </a:spcBef>
              <a:spcAft>
                <a:spcPts val="0"/>
              </a:spcAft>
              <a:buClrTx/>
              <a:buSzTx/>
              <a:buFont typeface="Arial" panose="020B0604020202020204" pitchFamily="34" charset="0"/>
              <a:buNone/>
              <a:tabLst/>
              <a:defRPr/>
            </a:pPr>
            <a:r>
              <a:rPr kumimoji="0" lang="en-US" sz="2100" b="0" i="0" u="none" strike="noStrike" kern="1200" cap="all"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MARKET OVERVIEW AND SYSTEM ASSETS</a:t>
            </a:r>
          </a:p>
        </p:txBody>
      </p:sp>
    </p:spTree>
    <p:extLst>
      <p:ext uri="{BB962C8B-B14F-4D97-AF65-F5344CB8AC3E}">
        <p14:creationId xmlns:p14="http://schemas.microsoft.com/office/powerpoint/2010/main" val="3970698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A58D-6A7F-49DE-A0DA-A712E8EEA89B}"/>
              </a:ext>
            </a:extLst>
          </p:cNvPr>
          <p:cNvSpPr>
            <a:spLocks noGrp="1"/>
          </p:cNvSpPr>
          <p:nvPr>
            <p:ph type="title"/>
          </p:nvPr>
        </p:nvSpPr>
        <p:spPr/>
        <p:txBody>
          <a:bodyPr/>
          <a:lstStyle/>
          <a:p>
            <a:r>
              <a:rPr lang="en-US" dirty="0"/>
              <a:t>Market Returns</a:t>
            </a:r>
          </a:p>
        </p:txBody>
      </p:sp>
      <p:graphicFrame>
        <p:nvGraphicFramePr>
          <p:cNvPr id="3" name="Chart 2" descr="Second Quarter 2024 - Market Returns">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1977202412"/>
              </p:ext>
            </p:extLst>
          </p:nvPr>
        </p:nvGraphicFramePr>
        <p:xfrm>
          <a:off x="542925" y="587783"/>
          <a:ext cx="8058150" cy="568243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100" dirty="0"/>
              <a:t>University Operating and Endowment Funds: June 30, 2024</a:t>
            </a:r>
          </a:p>
        </p:txBody>
      </p:sp>
      <p:sp>
        <p:nvSpPr>
          <p:cNvPr id="5" name="object 6">
            <a:extLst>
              <a:ext uri="{FF2B5EF4-FFF2-40B4-BE49-F238E27FC236}">
                <a16:creationId xmlns:a16="http://schemas.microsoft.com/office/drawing/2014/main" id="{27543B2B-10FB-42E4-A33F-6CD365C762DC}"/>
              </a:ext>
              <a:ext uri="{C183D7F6-B498-43B3-948B-1728B52AA6E4}">
                <adec:decorative xmlns:adec="http://schemas.microsoft.com/office/drawing/2017/decorative" val="0"/>
              </a:ext>
            </a:extLst>
          </p:cNvPr>
          <p:cNvSpPr txBox="1"/>
          <p:nvPr/>
        </p:nvSpPr>
        <p:spPr>
          <a:xfrm>
            <a:off x="545452" y="5306319"/>
            <a:ext cx="7942580" cy="1077218"/>
          </a:xfrm>
          <a:prstGeom prst="rect">
            <a:avLst/>
          </a:prstGeom>
        </p:spPr>
        <p:txBody>
          <a:bodyPr vert="horz" wrap="square" lIns="0" tIns="0" rIns="0" bIns="0" rtlCol="0">
            <a:spAutoFit/>
          </a:bodyPr>
          <a:lstStyle/>
          <a:p>
            <a:pPr marL="354965" indent="-342265">
              <a:lnSpc>
                <a:spcPct val="100000"/>
              </a:lnSpc>
              <a:buClr>
                <a:srgbClr val="FFC000"/>
              </a:buClr>
              <a:buFont typeface="Arial"/>
              <a:buChar char="•"/>
              <a:tabLst>
                <a:tab pos="355600" algn="l"/>
              </a:tabLst>
            </a:pPr>
            <a:r>
              <a:rPr lang="en-US" sz="1300" spc="-5" dirty="0">
                <a:solidFill>
                  <a:srgbClr val="3E3E3E"/>
                </a:solidFill>
                <a:latin typeface="Calibri"/>
                <a:cs typeface="Calibri"/>
              </a:rPr>
              <a:t>The System’s financial assets were valued at $4.90 billion as of June 30, 2024.</a:t>
            </a:r>
            <a:endParaRPr lang="en-US" sz="1300" dirty="0">
              <a:latin typeface="Calibri"/>
              <a:cs typeface="Calibri"/>
            </a:endParaRPr>
          </a:p>
          <a:p>
            <a:pPr marL="354965" marR="5080" indent="-342265">
              <a:lnSpc>
                <a:spcPct val="100000"/>
              </a:lnSpc>
              <a:spcBef>
                <a:spcPts val="310"/>
              </a:spcBef>
              <a:buClr>
                <a:srgbClr val="FFC000"/>
              </a:buClr>
              <a:buFont typeface="Arial"/>
              <a:buChar char="•"/>
              <a:tabLst>
                <a:tab pos="355600" algn="l"/>
              </a:tabLst>
            </a:pPr>
            <a:r>
              <a:rPr lang="en-US" sz="1300" spc="-5" dirty="0">
                <a:solidFill>
                  <a:srgbClr val="3E3E3E"/>
                </a:solidFill>
                <a:latin typeface="Calibri"/>
                <a:cs typeface="Calibri"/>
              </a:rPr>
              <a:t>The Operating Pool was valued at $3.66 billion </a:t>
            </a:r>
            <a:r>
              <a:rPr lang="en-US" sz="1300" spc="-5" dirty="0">
                <a:solidFill>
                  <a:srgbClr val="3E3E3E"/>
                </a:solidFill>
                <a:cs typeface="Calibri"/>
              </a:rPr>
              <a:t>(ex-Permanent Core) </a:t>
            </a:r>
            <a:r>
              <a:rPr lang="en-US" sz="1300" spc="-5" dirty="0">
                <a:solidFill>
                  <a:srgbClr val="3E3E3E"/>
                </a:solidFill>
                <a:latin typeface="Calibri"/>
                <a:cs typeface="Calibri"/>
              </a:rPr>
              <a:t>. The permanent core investment (gray slice) is a long-term investment of operating cash in the Endowment Pool to enhance distributions to invested units.</a:t>
            </a:r>
            <a:endParaRPr lang="en-US" sz="1300" dirty="0">
              <a:latin typeface="Calibri"/>
              <a:cs typeface="Calibri"/>
            </a:endParaRPr>
          </a:p>
          <a:p>
            <a:pPr marL="354965" marR="15875" indent="-342265">
              <a:lnSpc>
                <a:spcPct val="100000"/>
              </a:lnSpc>
              <a:spcBef>
                <a:spcPts val="310"/>
              </a:spcBef>
              <a:buClr>
                <a:srgbClr val="FFC000"/>
              </a:buClr>
              <a:buFont typeface="Arial"/>
              <a:buChar char="•"/>
              <a:tabLst>
                <a:tab pos="355600" algn="l"/>
              </a:tabLst>
            </a:pPr>
            <a:r>
              <a:rPr lang="en-US" sz="1300" spc="-5" dirty="0">
                <a:solidFill>
                  <a:srgbClr val="3E3E3E"/>
                </a:solidFill>
                <a:latin typeface="Calibri"/>
                <a:cs typeface="Calibri"/>
              </a:rPr>
              <a:t>The combined Endowment Pool is valued at $1.12 billion (gray and blue slices) and is discussed further on  the following</a:t>
            </a:r>
            <a:r>
              <a:rPr lang="en-US" sz="1300" dirty="0">
                <a:solidFill>
                  <a:srgbClr val="3E3E3E"/>
                </a:solidFill>
                <a:latin typeface="Calibri"/>
                <a:cs typeface="Calibri"/>
              </a:rPr>
              <a:t> </a:t>
            </a:r>
            <a:r>
              <a:rPr lang="en-US" sz="1300" spc="-5" dirty="0">
                <a:solidFill>
                  <a:srgbClr val="3E3E3E"/>
                </a:solidFill>
                <a:latin typeface="Calibri"/>
                <a:cs typeface="Calibri"/>
              </a:rPr>
              <a:t>slides.</a:t>
            </a:r>
            <a:endParaRPr lang="en-US" sz="1300" dirty="0">
              <a:latin typeface="Calibri"/>
              <a:cs typeface="Calibri"/>
            </a:endParaRPr>
          </a:p>
        </p:txBody>
      </p:sp>
      <p:graphicFrame>
        <p:nvGraphicFramePr>
          <p:cNvPr id="2" name="Chart 1" descr="System Financial Assets ">
            <a:extLst>
              <a:ext uri="{FF2B5EF4-FFF2-40B4-BE49-F238E27FC236}">
                <a16:creationId xmlns:a16="http://schemas.microsoft.com/office/drawing/2014/main" id="{7D78144E-B1AA-4786-9F81-38435212554C}"/>
              </a:ext>
            </a:extLst>
          </p:cNvPr>
          <p:cNvGraphicFramePr>
            <a:graphicFrameLocks/>
          </p:cNvGraphicFramePr>
          <p:nvPr>
            <p:extLst>
              <p:ext uri="{D42A27DB-BD31-4B8C-83A1-F6EECF244321}">
                <p14:modId xmlns:p14="http://schemas.microsoft.com/office/powerpoint/2010/main" val="4057307610"/>
              </p:ext>
            </p:extLst>
          </p:nvPr>
        </p:nvGraphicFramePr>
        <p:xfrm>
          <a:off x="1252310" y="639233"/>
          <a:ext cx="6639379" cy="45205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8850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bwMode="gray">
          <a:xfrm>
            <a:off x="2896421" y="1357785"/>
            <a:ext cx="5855701" cy="7561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90000"/>
              </a:lnSpc>
              <a:spcBef>
                <a:spcPts val="451"/>
              </a:spcBef>
              <a:spcAft>
                <a:spcPct val="0"/>
              </a:spcAft>
              <a:buClrTx/>
              <a:buSzTx/>
              <a:buFont typeface="Arial" charset="0"/>
              <a:buNone/>
              <a:tabLst/>
              <a:defRPr/>
            </a:pPr>
            <a:r>
              <a:rPr kumimoji="0" lang="en-US" sz="2100" b="0" i="0" u="none" strike="noStrike" kern="1200" cap="all"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ENDOWMENT POOL UPDATE: </a:t>
            </a:r>
          </a:p>
          <a:p>
            <a:pPr marL="0" marR="0" lvl="0" indent="0" algn="l" defTabSz="914400" rtl="0" eaLnBrk="1" fontAlgn="base" latinLnBrk="0" hangingPunct="1">
              <a:lnSpc>
                <a:spcPct val="90000"/>
              </a:lnSpc>
              <a:spcBef>
                <a:spcPts val="451"/>
              </a:spcBef>
              <a:spcAft>
                <a:spcPct val="0"/>
              </a:spcAft>
              <a:buClrTx/>
              <a:buSzTx/>
              <a:buFont typeface="Arial" charset="0"/>
              <a:buNone/>
              <a:tabLst/>
              <a:defRPr/>
            </a:pPr>
            <a:r>
              <a:rPr kumimoji="0" lang="en-US" sz="2100" b="0" i="0" u="none" strike="noStrike" kern="1200" cap="all" spc="0" normalizeH="0" baseline="0" noProof="0" dirty="0">
                <a:ln>
                  <a:noFill/>
                </a:ln>
                <a:solidFill>
                  <a:schemeClr val="bg1"/>
                </a:solidFill>
                <a:effectLst/>
                <a:uLnTx/>
                <a:uFillTx/>
                <a:latin typeface="Calibri Light" panose="020F0302020204030204" pitchFamily="34" charset="0"/>
                <a:ea typeface="Calibri Light" panose="020F0302020204030204" pitchFamily="34" charset="0"/>
                <a:cs typeface="Calibri Light" panose="020F0302020204030204" pitchFamily="34" charset="0"/>
              </a:rPr>
              <a:t>June 30, 2024</a:t>
            </a:r>
          </a:p>
        </p:txBody>
      </p:sp>
    </p:spTree>
    <p:extLst>
      <p:ext uri="{BB962C8B-B14F-4D97-AF65-F5344CB8AC3E}">
        <p14:creationId xmlns:p14="http://schemas.microsoft.com/office/powerpoint/2010/main" val="779164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Market Value and Asset Allocation: Endowment Pool</a:t>
            </a:r>
          </a:p>
        </p:txBody>
      </p:sp>
      <p:graphicFrame>
        <p:nvGraphicFramePr>
          <p:cNvPr id="5" name="Chart 4" descr="Total Pool: $1.12 Billion as of 6/30/2024">
            <a:extLst>
              <a:ext uri="{FF2B5EF4-FFF2-40B4-BE49-F238E27FC236}">
                <a16:creationId xmlns:a16="http://schemas.microsoft.com/office/drawing/2014/main" id="{0F60BD35-1395-4A66-BF52-62460479C2A9}"/>
              </a:ext>
            </a:extLst>
          </p:cNvPr>
          <p:cNvGraphicFramePr>
            <a:graphicFrameLocks/>
          </p:cNvGraphicFramePr>
          <p:nvPr>
            <p:extLst>
              <p:ext uri="{D42A27DB-BD31-4B8C-83A1-F6EECF244321}">
                <p14:modId xmlns:p14="http://schemas.microsoft.com/office/powerpoint/2010/main" val="1505346949"/>
              </p:ext>
            </p:extLst>
          </p:nvPr>
        </p:nvGraphicFramePr>
        <p:xfrm>
          <a:off x="59807" y="970249"/>
          <a:ext cx="5774934" cy="4461721"/>
        </p:xfrm>
        <a:graphic>
          <a:graphicData uri="http://schemas.openxmlformats.org/drawingml/2006/chart">
            <c:chart xmlns:c="http://schemas.openxmlformats.org/drawingml/2006/chart" xmlns:r="http://schemas.openxmlformats.org/officeDocument/2006/relationships" r:id="rId3"/>
          </a:graphicData>
        </a:graphic>
      </p:graphicFrame>
      <p:sp>
        <p:nvSpPr>
          <p:cNvPr id="9" name="object 7">
            <a:extLst>
              <a:ext uri="{FF2B5EF4-FFF2-40B4-BE49-F238E27FC236}">
                <a16:creationId xmlns:a16="http://schemas.microsoft.com/office/drawing/2014/main" id="{1EF347EB-22DC-26F2-8599-C1BFB04B980D}"/>
              </a:ext>
            </a:extLst>
          </p:cNvPr>
          <p:cNvSpPr txBox="1"/>
          <p:nvPr/>
        </p:nvSpPr>
        <p:spPr>
          <a:xfrm>
            <a:off x="6408218" y="1228044"/>
            <a:ext cx="2182092" cy="430887"/>
          </a:xfrm>
          <a:prstGeom prst="rect">
            <a:avLst/>
          </a:prstGeom>
        </p:spPr>
        <p:txBody>
          <a:bodyPr vert="horz" wrap="square" lIns="0" tIns="0" rIns="0" bIns="0" rtlCol="0">
            <a:spAutoFit/>
          </a:bodyPr>
          <a:lstStyle/>
          <a:p>
            <a:pPr marL="12700" marR="5080" indent="164461" algn="ctr"/>
            <a:r>
              <a:rPr sz="1400" b="1" spc="-5" dirty="0">
                <a:solidFill>
                  <a:srgbClr val="595958"/>
                </a:solidFill>
                <a:latin typeface="Calibri"/>
                <a:cs typeface="Calibri"/>
              </a:rPr>
              <a:t>Over/Under Allocation </a:t>
            </a:r>
            <a:endParaRPr lang="en-US" sz="1400" b="1" spc="-5" dirty="0">
              <a:solidFill>
                <a:srgbClr val="595958"/>
              </a:solidFill>
              <a:latin typeface="Calibri"/>
              <a:cs typeface="Calibri"/>
            </a:endParaRPr>
          </a:p>
          <a:p>
            <a:pPr marL="12700" marR="5080" indent="164461" algn="ctr"/>
            <a:r>
              <a:rPr sz="1400" b="1" spc="-5" dirty="0">
                <a:solidFill>
                  <a:srgbClr val="595958"/>
                </a:solidFill>
                <a:latin typeface="Calibri"/>
                <a:cs typeface="Calibri"/>
              </a:rPr>
              <a:t> to </a:t>
            </a:r>
            <a:r>
              <a:rPr sz="1400" b="1" spc="-15" dirty="0">
                <a:solidFill>
                  <a:srgbClr val="595958"/>
                </a:solidFill>
                <a:latin typeface="Calibri"/>
                <a:cs typeface="Calibri"/>
              </a:rPr>
              <a:t>Long-Term </a:t>
            </a:r>
            <a:r>
              <a:rPr sz="1400" b="1" spc="-5" dirty="0">
                <a:solidFill>
                  <a:srgbClr val="595958"/>
                </a:solidFill>
                <a:latin typeface="Calibri"/>
                <a:cs typeface="Calibri"/>
              </a:rPr>
              <a:t>Policy</a:t>
            </a:r>
            <a:r>
              <a:rPr sz="1400" b="1" spc="-120" dirty="0">
                <a:solidFill>
                  <a:srgbClr val="595958"/>
                </a:solidFill>
                <a:latin typeface="Calibri"/>
                <a:cs typeface="Calibri"/>
              </a:rPr>
              <a:t> </a:t>
            </a:r>
            <a:r>
              <a:rPr sz="1400" b="1" spc="-20" dirty="0">
                <a:solidFill>
                  <a:srgbClr val="595958"/>
                </a:solidFill>
                <a:latin typeface="Calibri"/>
                <a:cs typeface="Calibri"/>
              </a:rPr>
              <a:t>Targets</a:t>
            </a:r>
            <a:endParaRPr sz="1400" dirty="0">
              <a:latin typeface="Calibri"/>
              <a:cs typeface="Calibri"/>
            </a:endParaRPr>
          </a:p>
        </p:txBody>
      </p:sp>
      <p:graphicFrame>
        <p:nvGraphicFramePr>
          <p:cNvPr id="4" name="Chart 3" descr="Over/Under Allocation to Long-Term Policy Targets">
            <a:extLst>
              <a:ext uri="{FF2B5EF4-FFF2-40B4-BE49-F238E27FC236}">
                <a16:creationId xmlns:a16="http://schemas.microsoft.com/office/drawing/2014/main" id="{399FED98-C9AA-4A21-ADD2-549F3ADA3262}"/>
              </a:ext>
            </a:extLst>
          </p:cNvPr>
          <p:cNvGraphicFramePr>
            <a:graphicFrameLocks/>
          </p:cNvGraphicFramePr>
          <p:nvPr>
            <p:extLst>
              <p:ext uri="{D42A27DB-BD31-4B8C-83A1-F6EECF244321}">
                <p14:modId xmlns:p14="http://schemas.microsoft.com/office/powerpoint/2010/main" val="2940740612"/>
              </p:ext>
            </p:extLst>
          </p:nvPr>
        </p:nvGraphicFramePr>
        <p:xfrm>
          <a:off x="5735348" y="1801522"/>
          <a:ext cx="3283529" cy="40862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47039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Total Endowment Pool Performance (June 30, 2024)</a:t>
            </a:r>
          </a:p>
        </p:txBody>
      </p:sp>
      <p:graphicFrame>
        <p:nvGraphicFramePr>
          <p:cNvPr id="2" name="Chart 1" descr="Total Pool: $1.12 Billion">
            <a:extLst>
              <a:ext uri="{FF2B5EF4-FFF2-40B4-BE49-F238E27FC236}">
                <a16:creationId xmlns:a16="http://schemas.microsoft.com/office/drawing/2014/main" id="{AFDEB8EA-0E14-4DEB-8718-B470BCF61D2E}"/>
              </a:ext>
            </a:extLst>
          </p:cNvPr>
          <p:cNvGraphicFramePr>
            <a:graphicFrameLocks/>
          </p:cNvGraphicFramePr>
          <p:nvPr>
            <p:extLst>
              <p:ext uri="{D42A27DB-BD31-4B8C-83A1-F6EECF244321}">
                <p14:modId xmlns:p14="http://schemas.microsoft.com/office/powerpoint/2010/main" val="1200216956"/>
              </p:ext>
            </p:extLst>
          </p:nvPr>
        </p:nvGraphicFramePr>
        <p:xfrm>
          <a:off x="375977" y="715564"/>
          <a:ext cx="8454391" cy="2948940"/>
        </p:xfrm>
        <a:graphic>
          <a:graphicData uri="http://schemas.openxmlformats.org/drawingml/2006/chart">
            <c:chart xmlns:c="http://schemas.openxmlformats.org/drawingml/2006/chart" xmlns:r="http://schemas.openxmlformats.org/officeDocument/2006/relationships" r:id="rId3"/>
          </a:graphicData>
        </a:graphic>
      </p:graphicFrame>
      <p:sp>
        <p:nvSpPr>
          <p:cNvPr id="5" name="object 6">
            <a:extLst>
              <a:ext uri="{FF2B5EF4-FFF2-40B4-BE49-F238E27FC236}">
                <a16:creationId xmlns:a16="http://schemas.microsoft.com/office/drawing/2014/main" id="{869C440C-A1DF-4C75-A96F-5E346E92DC4C}"/>
              </a:ext>
            </a:extLst>
          </p:cNvPr>
          <p:cNvSpPr txBox="1"/>
          <p:nvPr/>
        </p:nvSpPr>
        <p:spPr>
          <a:xfrm>
            <a:off x="334857" y="3838103"/>
            <a:ext cx="8279765" cy="1277273"/>
          </a:xfrm>
          <a:prstGeom prst="rect">
            <a:avLst/>
          </a:prstGeom>
        </p:spPr>
        <p:txBody>
          <a:bodyPr vert="horz" wrap="square" lIns="0" tIns="0" rIns="0" bIns="0" rtlCol="0">
            <a:spAutoFit/>
          </a:bodyPr>
          <a:lstStyle/>
          <a:p>
            <a:pPr marL="303523" marR="5080" indent="-290823">
              <a:buClr>
                <a:srgbClr val="FBB161"/>
              </a:buClr>
              <a:buFont typeface="Arial"/>
              <a:buChar char="•"/>
              <a:tabLst>
                <a:tab pos="304158" algn="l"/>
              </a:tabLst>
            </a:pPr>
            <a:r>
              <a:rPr sz="1300" spc="-5" dirty="0">
                <a:solidFill>
                  <a:srgbClr val="3E3E3E"/>
                </a:solidFill>
                <a:latin typeface="Calibri"/>
                <a:cs typeface="Calibri"/>
              </a:rPr>
              <a:t>Over the one-year period, the endowment </a:t>
            </a:r>
            <a:r>
              <a:rPr sz="1300" spc="-11" dirty="0">
                <a:solidFill>
                  <a:srgbClr val="3E3E3E"/>
                </a:solidFill>
                <a:latin typeface="Calibri"/>
                <a:cs typeface="Calibri"/>
              </a:rPr>
              <a:t>returned </a:t>
            </a:r>
            <a:r>
              <a:rPr lang="en-US" sz="1300" spc="-11" dirty="0">
                <a:solidFill>
                  <a:srgbClr val="3E3E3E"/>
                </a:solidFill>
                <a:latin typeface="Calibri"/>
                <a:cs typeface="Calibri"/>
              </a:rPr>
              <a:t>9.4</a:t>
            </a:r>
            <a:r>
              <a:rPr sz="1300" dirty="0">
                <a:solidFill>
                  <a:srgbClr val="3E3E3E"/>
                </a:solidFill>
                <a:latin typeface="Calibri"/>
                <a:cs typeface="Calibri"/>
              </a:rPr>
              <a:t>%</a:t>
            </a:r>
            <a:r>
              <a:rPr lang="en-US" sz="1300" dirty="0">
                <a:solidFill>
                  <a:srgbClr val="3E3E3E"/>
                </a:solidFill>
                <a:latin typeface="Calibri"/>
                <a:cs typeface="Calibri"/>
              </a:rPr>
              <a:t>,</a:t>
            </a:r>
            <a:r>
              <a:rPr sz="1300" dirty="0">
                <a:solidFill>
                  <a:srgbClr val="3E3E3E"/>
                </a:solidFill>
                <a:latin typeface="Calibri"/>
                <a:cs typeface="Calibri"/>
              </a:rPr>
              <a:t> </a:t>
            </a:r>
            <a:r>
              <a:rPr lang="en-US" sz="1300" dirty="0">
                <a:solidFill>
                  <a:srgbClr val="3E3E3E"/>
                </a:solidFill>
                <a:latin typeface="Calibri"/>
                <a:cs typeface="Calibri"/>
              </a:rPr>
              <a:t>exceeding the benchmark. </a:t>
            </a:r>
            <a:r>
              <a:rPr sz="1300" spc="-5" dirty="0">
                <a:solidFill>
                  <a:srgbClr val="3E3E3E"/>
                </a:solidFill>
                <a:latin typeface="Calibri"/>
                <a:cs typeface="Calibri"/>
              </a:rPr>
              <a:t> </a:t>
            </a:r>
            <a:r>
              <a:rPr lang="en-US" sz="1300" spc="-5" dirty="0">
                <a:solidFill>
                  <a:srgbClr val="3E3E3E"/>
                </a:solidFill>
                <a:latin typeface="Calibri"/>
                <a:cs typeface="Calibri"/>
              </a:rPr>
              <a:t>Contributing to relative performance was real estate (-3.6%) </a:t>
            </a:r>
            <a:r>
              <a:rPr lang="en-US" sz="1300" spc="-5" dirty="0">
                <a:solidFill>
                  <a:srgbClr val="3E3E3E"/>
                </a:solidFill>
                <a:cs typeface="Calibri"/>
              </a:rPr>
              <a:t>and fixed Income (+5.8%), while</a:t>
            </a:r>
            <a:r>
              <a:rPr lang="en-US" sz="1300" spc="-5" dirty="0">
                <a:solidFill>
                  <a:srgbClr val="3E3E3E"/>
                </a:solidFill>
                <a:latin typeface="Calibri"/>
                <a:cs typeface="Calibri"/>
              </a:rPr>
              <a:t> </a:t>
            </a:r>
            <a:r>
              <a:rPr lang="en-US" sz="1300" spc="-5" dirty="0">
                <a:solidFill>
                  <a:srgbClr val="3E3E3E"/>
                </a:solidFill>
                <a:cs typeface="Calibri"/>
              </a:rPr>
              <a:t>private equity (0.0%) and farmland (+1.6%) detracted from relative performance</a:t>
            </a:r>
            <a:r>
              <a:rPr sz="1300" spc="-5" dirty="0">
                <a:solidFill>
                  <a:srgbClr val="3E3E3E"/>
                </a:solidFill>
                <a:latin typeface="Calibri"/>
                <a:cs typeface="Calibri"/>
              </a:rPr>
              <a:t>.</a:t>
            </a:r>
            <a:endParaRPr sz="1300" dirty="0">
              <a:latin typeface="Calibri"/>
              <a:cs typeface="Calibri"/>
            </a:endParaRPr>
          </a:p>
          <a:p>
            <a:pPr marL="303523" marR="228594" indent="-290823">
              <a:spcBef>
                <a:spcPts val="600"/>
              </a:spcBef>
              <a:buClr>
                <a:srgbClr val="FBB161"/>
              </a:buClr>
              <a:buFont typeface="Arial"/>
              <a:buChar char="•"/>
              <a:tabLst>
                <a:tab pos="304158" algn="l"/>
              </a:tabLst>
            </a:pPr>
            <a:r>
              <a:rPr sz="1300" spc="-5" dirty="0">
                <a:solidFill>
                  <a:srgbClr val="3E3E3E"/>
                </a:solidFill>
                <a:latin typeface="Calibri"/>
                <a:cs typeface="Calibri"/>
              </a:rPr>
              <a:t>O</a:t>
            </a:r>
            <a:r>
              <a:rPr lang="en-US" sz="1300" spc="-5" dirty="0">
                <a:solidFill>
                  <a:srgbClr val="3E3E3E"/>
                </a:solidFill>
                <a:latin typeface="Calibri"/>
                <a:cs typeface="Calibri"/>
              </a:rPr>
              <a:t>ver</a:t>
            </a:r>
            <a:r>
              <a:rPr sz="1300" spc="-5" dirty="0">
                <a:solidFill>
                  <a:srgbClr val="3E3E3E"/>
                </a:solidFill>
                <a:latin typeface="Calibri"/>
                <a:cs typeface="Calibri"/>
              </a:rPr>
              <a:t> the </a:t>
            </a:r>
            <a:r>
              <a:rPr sz="1300" spc="-11" dirty="0">
                <a:solidFill>
                  <a:srgbClr val="3E3E3E"/>
                </a:solidFill>
                <a:latin typeface="Calibri"/>
                <a:cs typeface="Calibri"/>
              </a:rPr>
              <a:t>ten-year </a:t>
            </a:r>
            <a:r>
              <a:rPr sz="1300" spc="-5" dirty="0">
                <a:solidFill>
                  <a:srgbClr val="3E3E3E"/>
                </a:solidFill>
                <a:latin typeface="Calibri"/>
                <a:cs typeface="Calibri"/>
              </a:rPr>
              <a:t>period, the endowment posted a</a:t>
            </a:r>
            <a:r>
              <a:rPr lang="en-US" sz="1300" spc="-5" dirty="0">
                <a:solidFill>
                  <a:srgbClr val="3E3E3E"/>
                </a:solidFill>
                <a:latin typeface="Calibri"/>
                <a:cs typeface="Calibri"/>
              </a:rPr>
              <a:t> 6.3</a:t>
            </a:r>
            <a:r>
              <a:rPr sz="1300" dirty="0">
                <a:solidFill>
                  <a:srgbClr val="3E3E3E"/>
                </a:solidFill>
                <a:latin typeface="Calibri"/>
                <a:cs typeface="Calibri"/>
              </a:rPr>
              <a:t>% </a:t>
            </a:r>
            <a:r>
              <a:rPr sz="1300" spc="-11" dirty="0">
                <a:solidFill>
                  <a:srgbClr val="3E3E3E"/>
                </a:solidFill>
                <a:latin typeface="Calibri"/>
                <a:cs typeface="Calibri"/>
              </a:rPr>
              <a:t>return</a:t>
            </a:r>
            <a:r>
              <a:rPr lang="en-US" sz="1300" spc="-11" dirty="0">
                <a:solidFill>
                  <a:srgbClr val="3E3E3E"/>
                </a:solidFill>
                <a:latin typeface="Calibri"/>
                <a:cs typeface="Calibri"/>
              </a:rPr>
              <a:t>, trailing the benchmark.</a:t>
            </a:r>
            <a:r>
              <a:rPr sz="1300" spc="-11" dirty="0">
                <a:solidFill>
                  <a:srgbClr val="3E3E3E"/>
                </a:solidFill>
                <a:latin typeface="Calibri"/>
                <a:cs typeface="Calibri"/>
              </a:rPr>
              <a:t> </a:t>
            </a:r>
            <a:r>
              <a:rPr lang="en-US" sz="1300" spc="-5" dirty="0">
                <a:solidFill>
                  <a:srgbClr val="3E3E3E"/>
                </a:solidFill>
                <a:latin typeface="Calibri"/>
                <a:cs typeface="Calibri"/>
              </a:rPr>
              <a:t> Contributing to relative  performance was fixed income (+2.4%) and private equity (+13.3%),</a:t>
            </a:r>
            <a:r>
              <a:rPr sz="1300" spc="-5" dirty="0">
                <a:solidFill>
                  <a:srgbClr val="3E3E3E"/>
                </a:solidFill>
                <a:latin typeface="Calibri"/>
                <a:cs typeface="Calibri"/>
              </a:rPr>
              <a:t> </a:t>
            </a:r>
            <a:r>
              <a:rPr lang="en-US" sz="1300" spc="-5" dirty="0">
                <a:solidFill>
                  <a:srgbClr val="3E3E3E"/>
                </a:solidFill>
                <a:latin typeface="Calibri"/>
                <a:cs typeface="Calibri"/>
              </a:rPr>
              <a:t>while detracting from relative performance was U.S. equity</a:t>
            </a:r>
            <a:r>
              <a:rPr sz="1300" spc="-5" dirty="0">
                <a:solidFill>
                  <a:srgbClr val="3E3E3E"/>
                </a:solidFill>
                <a:latin typeface="Calibri"/>
                <a:cs typeface="Calibri"/>
              </a:rPr>
              <a:t> (+1</a:t>
            </a:r>
            <a:r>
              <a:rPr lang="en-US" sz="1300" spc="-5" dirty="0">
                <a:solidFill>
                  <a:srgbClr val="3E3E3E"/>
                </a:solidFill>
                <a:latin typeface="Calibri"/>
                <a:cs typeface="Calibri"/>
              </a:rPr>
              <a:t>1.4</a:t>
            </a:r>
            <a:r>
              <a:rPr sz="1300" spc="-5" dirty="0">
                <a:solidFill>
                  <a:srgbClr val="3E3E3E"/>
                </a:solidFill>
                <a:latin typeface="Calibri"/>
                <a:cs typeface="Calibri"/>
              </a:rPr>
              <a:t>%)</a:t>
            </a:r>
            <a:r>
              <a:rPr lang="en-US" sz="1300" spc="-5" dirty="0">
                <a:solidFill>
                  <a:srgbClr val="3E3E3E"/>
                </a:solidFill>
                <a:latin typeface="Calibri"/>
                <a:cs typeface="Calibri"/>
              </a:rPr>
              <a:t> and diversifying strategies (-0.5%).</a:t>
            </a:r>
            <a:endParaRPr sz="1300" dirty="0">
              <a:latin typeface="Calibri"/>
              <a:cs typeface="Calibri"/>
            </a:endParaRPr>
          </a:p>
        </p:txBody>
      </p:sp>
      <p:graphicFrame>
        <p:nvGraphicFramePr>
          <p:cNvPr id="7" name="Table 6">
            <a:extLst>
              <a:ext uri="{FF2B5EF4-FFF2-40B4-BE49-F238E27FC236}">
                <a16:creationId xmlns:a16="http://schemas.microsoft.com/office/drawing/2014/main" id="{424A91C1-08E6-7BE1-41E1-3B0A0BB6341B}"/>
              </a:ext>
            </a:extLst>
          </p:cNvPr>
          <p:cNvGraphicFramePr>
            <a:graphicFrameLocks noGrp="1"/>
          </p:cNvGraphicFramePr>
          <p:nvPr>
            <p:extLst>
              <p:ext uri="{D42A27DB-BD31-4B8C-83A1-F6EECF244321}">
                <p14:modId xmlns:p14="http://schemas.microsoft.com/office/powerpoint/2010/main" val="2917046372"/>
              </p:ext>
            </p:extLst>
          </p:nvPr>
        </p:nvGraphicFramePr>
        <p:xfrm>
          <a:off x="5429250" y="5136158"/>
          <a:ext cx="3086100" cy="1143000"/>
        </p:xfrm>
        <a:graphic>
          <a:graphicData uri="http://schemas.openxmlformats.org/drawingml/2006/table">
            <a:tbl>
              <a:tblPr firstRow="1"/>
              <a:tblGrid>
                <a:gridCol w="1703223">
                  <a:extLst>
                    <a:ext uri="{9D8B030D-6E8A-4147-A177-3AD203B41FA5}">
                      <a16:colId xmlns:a16="http://schemas.microsoft.com/office/drawing/2014/main" val="1424954498"/>
                    </a:ext>
                  </a:extLst>
                </a:gridCol>
                <a:gridCol w="1382877">
                  <a:extLst>
                    <a:ext uri="{9D8B030D-6E8A-4147-A177-3AD203B41FA5}">
                      <a16:colId xmlns:a16="http://schemas.microsoft.com/office/drawing/2014/main" val="3709842642"/>
                    </a:ext>
                  </a:extLst>
                </a:gridCol>
              </a:tblGrid>
              <a:tr h="190500">
                <a:tc>
                  <a:txBody>
                    <a:bodyPr/>
                    <a:lstStyle/>
                    <a:p>
                      <a:pPr algn="l" fontAlgn="b"/>
                      <a:r>
                        <a:rPr lang="en-US" sz="1100" b="1" i="0" u="none" strike="noStrike">
                          <a:solidFill>
                            <a:srgbClr val="404040"/>
                          </a:solidFill>
                          <a:effectLst/>
                          <a:latin typeface="Calibri" panose="020F0502020204030204" pitchFamily="34" charset="0"/>
                        </a:rPr>
                        <a:t>Endowment Pool</a:t>
                      </a:r>
                    </a:p>
                  </a:txBody>
                  <a:tcPr marL="0" marR="0" marT="0" marB="0" anchor="b">
                    <a:lnL w="6350" cap="flat" cmpd="sng" algn="ctr">
                      <a:solidFill>
                        <a:srgbClr val="D0CECE"/>
                      </a:solidFill>
                      <a:prstDash val="solid"/>
                      <a:round/>
                      <a:headEnd type="none" w="med" len="med"/>
                      <a:tailEnd type="none" w="med" len="med"/>
                    </a:lnL>
                    <a:lnR>
                      <a:noFill/>
                    </a:lnR>
                    <a:lnT w="6350" cap="flat" cmpd="sng" algn="ctr">
                      <a:noFill/>
                      <a:prstDash val="solid"/>
                      <a:round/>
                      <a:headEnd type="none" w="med" len="med"/>
                      <a:tailEnd type="none" w="med" len="med"/>
                    </a:lnT>
                    <a:lnB>
                      <a:noFill/>
                    </a:lnB>
                    <a:noFill/>
                  </a:tcPr>
                </a:tc>
                <a:tc>
                  <a:txBody>
                    <a:bodyPr/>
                    <a:lstStyle/>
                    <a:p>
                      <a:pPr algn="r" fontAlgn="b"/>
                      <a:r>
                        <a:rPr lang="en-US" sz="1100" b="1" i="0" u="none" strike="noStrike" dirty="0">
                          <a:solidFill>
                            <a:srgbClr val="404040"/>
                          </a:solidFill>
                          <a:effectLst/>
                          <a:latin typeface="Calibri" panose="020F0502020204030204" pitchFamily="34" charset="0"/>
                        </a:rPr>
                        <a:t>Quarter Ending</a:t>
                      </a:r>
                    </a:p>
                  </a:txBody>
                  <a:tcPr marL="0" marR="0" marT="0" marB="0" anchor="b">
                    <a:lnL>
                      <a:noFill/>
                    </a:lnL>
                    <a:lnR w="6350" cap="flat" cmpd="sng" algn="ctr">
                      <a:solidFill>
                        <a:srgbClr val="D0CECE"/>
                      </a:solidFill>
                      <a:prstDash val="solid"/>
                      <a:round/>
                      <a:headEnd type="none" w="med" len="med"/>
                      <a:tailEnd type="none" w="med" len="med"/>
                    </a:lnR>
                    <a:lnT w="6350" cap="flat" cmpd="sng" algn="ctr">
                      <a:noFill/>
                      <a:prstDash val="solid"/>
                      <a:round/>
                      <a:headEnd type="none" w="med" len="med"/>
                      <a:tailEnd type="none" w="med" len="med"/>
                    </a:lnT>
                    <a:lnB>
                      <a:noFill/>
                    </a:lnB>
                    <a:noFill/>
                  </a:tcPr>
                </a:tc>
                <a:extLst>
                  <a:ext uri="{0D108BD9-81ED-4DB2-BD59-A6C34878D82A}">
                    <a16:rowId xmlns:a16="http://schemas.microsoft.com/office/drawing/2014/main" val="2129364660"/>
                  </a:ext>
                </a:extLst>
              </a:tr>
              <a:tr h="190500">
                <a:tc>
                  <a:txBody>
                    <a:bodyPr/>
                    <a:lstStyle/>
                    <a:p>
                      <a:pPr algn="l" fontAlgn="b"/>
                      <a:r>
                        <a:rPr lang="en-US" sz="1100" b="1" i="0" u="none" strike="noStrike">
                          <a:solidFill>
                            <a:srgbClr val="404040"/>
                          </a:solidFill>
                          <a:effectLst/>
                          <a:latin typeface="Calibri" panose="020F0502020204030204" pitchFamily="34" charset="0"/>
                        </a:rPr>
                        <a:t>Market Value Change</a:t>
                      </a:r>
                    </a:p>
                  </a:txBody>
                  <a:tcPr marL="0" marR="0" marT="0" marB="0" anchor="b">
                    <a:lnL w="6350" cap="flat" cmpd="sng" algn="ctr">
                      <a:solidFill>
                        <a:srgbClr val="D0CECE"/>
                      </a:solidFill>
                      <a:prstDash val="solid"/>
                      <a:round/>
                      <a:headEnd type="none" w="med" len="med"/>
                      <a:tailEnd type="none" w="med" len="med"/>
                    </a:lnL>
                    <a:lnR>
                      <a:noFill/>
                    </a:lnR>
                    <a:lnT>
                      <a:noFill/>
                    </a:lnT>
                    <a:lnB w="6350" cap="flat" cmpd="sng" algn="ctr">
                      <a:solidFill>
                        <a:srgbClr val="FBB161"/>
                      </a:solidFill>
                      <a:prstDash val="solid"/>
                      <a:round/>
                      <a:headEnd type="none" w="med" len="med"/>
                      <a:tailEnd type="none" w="med" len="med"/>
                    </a:lnB>
                    <a:noFill/>
                  </a:tcPr>
                </a:tc>
                <a:tc>
                  <a:txBody>
                    <a:bodyPr/>
                    <a:lstStyle/>
                    <a:p>
                      <a:pPr algn="r" fontAlgn="b"/>
                      <a:r>
                        <a:rPr lang="en-US" sz="1100" b="1" i="0" u="none" strike="noStrike" dirty="0">
                          <a:solidFill>
                            <a:srgbClr val="404040"/>
                          </a:solidFill>
                          <a:effectLst/>
                          <a:latin typeface="Calibri" panose="020F0502020204030204" pitchFamily="34" charset="0"/>
                        </a:rPr>
                        <a:t>June-2024</a:t>
                      </a:r>
                    </a:p>
                  </a:txBody>
                  <a:tcPr marL="0" marR="0" marT="0" marB="0" anchor="b">
                    <a:lnL>
                      <a:noFill/>
                    </a:lnL>
                    <a:lnR w="6350" cap="flat" cmpd="sng" algn="ctr">
                      <a:solidFill>
                        <a:srgbClr val="D0CECE"/>
                      </a:solidFill>
                      <a:prstDash val="solid"/>
                      <a:round/>
                      <a:headEnd type="none" w="med" len="med"/>
                      <a:tailEnd type="none" w="med" len="med"/>
                    </a:lnR>
                    <a:lnT>
                      <a:noFill/>
                    </a:lnT>
                    <a:lnB w="6350" cap="flat" cmpd="sng" algn="ctr">
                      <a:solidFill>
                        <a:srgbClr val="FBB161"/>
                      </a:solidFill>
                      <a:prstDash val="solid"/>
                      <a:round/>
                      <a:headEnd type="none" w="med" len="med"/>
                      <a:tailEnd type="none" w="med" len="med"/>
                    </a:lnB>
                    <a:noFill/>
                  </a:tcPr>
                </a:tc>
                <a:extLst>
                  <a:ext uri="{0D108BD9-81ED-4DB2-BD59-A6C34878D82A}">
                    <a16:rowId xmlns:a16="http://schemas.microsoft.com/office/drawing/2014/main" val="3056811249"/>
                  </a:ext>
                </a:extLst>
              </a:tr>
              <a:tr h="190500">
                <a:tc>
                  <a:txBody>
                    <a:bodyPr/>
                    <a:lstStyle/>
                    <a:p>
                      <a:pPr algn="l" fontAlgn="b"/>
                      <a:r>
                        <a:rPr lang="en-US" sz="1100" b="0" i="0" u="none" strike="noStrike">
                          <a:solidFill>
                            <a:srgbClr val="404040"/>
                          </a:solidFill>
                          <a:effectLst/>
                          <a:latin typeface="Calibri" panose="020F0502020204030204" pitchFamily="34" charset="0"/>
                        </a:rPr>
                        <a:t>Beginning Market Value</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noFill/>
                  </a:tcPr>
                </a:tc>
                <a:tc>
                  <a:txBody>
                    <a:bodyPr/>
                    <a:lstStyle/>
                    <a:p>
                      <a:pPr algn="r" fontAlgn="b"/>
                      <a:r>
                        <a:rPr lang="en-US" sz="1100" b="0" i="0" u="none" strike="noStrike">
                          <a:solidFill>
                            <a:srgbClr val="404040"/>
                          </a:solidFill>
                          <a:effectLst/>
                          <a:latin typeface="Calibri" panose="020F0502020204030204" pitchFamily="34" charset="0"/>
                        </a:rPr>
                        <a:t>$1,113.0 M </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noFill/>
                  </a:tcPr>
                </a:tc>
                <a:extLst>
                  <a:ext uri="{0D108BD9-81ED-4DB2-BD59-A6C34878D82A}">
                    <a16:rowId xmlns:a16="http://schemas.microsoft.com/office/drawing/2014/main" val="701533709"/>
                  </a:ext>
                </a:extLst>
              </a:tr>
              <a:tr h="190500">
                <a:tc>
                  <a:txBody>
                    <a:bodyPr/>
                    <a:lstStyle/>
                    <a:p>
                      <a:pPr algn="l" fontAlgn="b"/>
                      <a:r>
                        <a:rPr lang="en-US" sz="1100" b="0" i="0" u="none" strike="noStrike">
                          <a:solidFill>
                            <a:srgbClr val="404040"/>
                          </a:solidFill>
                          <a:effectLst/>
                          <a:latin typeface="Calibri" panose="020F0502020204030204" pitchFamily="34" charset="0"/>
                        </a:rPr>
                        <a:t>Net Contributions</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noFill/>
                  </a:tcPr>
                </a:tc>
                <a:tc>
                  <a:txBody>
                    <a:bodyPr/>
                    <a:lstStyle/>
                    <a:p>
                      <a:pPr algn="r" fontAlgn="b"/>
                      <a:r>
                        <a:rPr lang="en-US" sz="1100" b="0" i="0" u="none" strike="noStrike" dirty="0">
                          <a:solidFill>
                            <a:srgbClr val="FF0000"/>
                          </a:solidFill>
                          <a:effectLst/>
                          <a:latin typeface="Calibri" panose="020F0502020204030204" pitchFamily="34" charset="0"/>
                        </a:rPr>
                        <a:t>($7.0 M)</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a:noFill/>
                    </a:lnB>
                    <a:noFill/>
                  </a:tcPr>
                </a:tc>
                <a:extLst>
                  <a:ext uri="{0D108BD9-81ED-4DB2-BD59-A6C34878D82A}">
                    <a16:rowId xmlns:a16="http://schemas.microsoft.com/office/drawing/2014/main" val="3152155930"/>
                  </a:ext>
                </a:extLst>
              </a:tr>
              <a:tr h="190500">
                <a:tc>
                  <a:txBody>
                    <a:bodyPr/>
                    <a:lstStyle/>
                    <a:p>
                      <a:pPr algn="l" fontAlgn="b"/>
                      <a:r>
                        <a:rPr lang="en-US" sz="1100" b="0" i="0" u="none" strike="noStrike">
                          <a:solidFill>
                            <a:srgbClr val="404040"/>
                          </a:solidFill>
                          <a:effectLst/>
                          <a:latin typeface="Calibri" panose="020F0502020204030204" pitchFamily="34" charset="0"/>
                        </a:rPr>
                        <a:t>Gain/Loss</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noFill/>
                  </a:tcPr>
                </a:tc>
                <a:tc>
                  <a:txBody>
                    <a:bodyPr/>
                    <a:lstStyle/>
                    <a:p>
                      <a:pPr algn="r" fontAlgn="b"/>
                      <a:r>
                        <a:rPr lang="en-US" sz="1100" b="0" i="0" u="none" strike="noStrike">
                          <a:solidFill>
                            <a:srgbClr val="404040"/>
                          </a:solidFill>
                          <a:effectLst/>
                          <a:latin typeface="Calibri" panose="020F0502020204030204" pitchFamily="34" charset="0"/>
                        </a:rPr>
                        <a:t>$14.5 M </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a:noFill/>
                    </a:lnT>
                    <a:lnB w="6350" cap="flat" cmpd="sng" algn="ctr">
                      <a:solidFill>
                        <a:srgbClr val="D0CECE"/>
                      </a:solidFill>
                      <a:prstDash val="solid"/>
                      <a:round/>
                      <a:headEnd type="none" w="med" len="med"/>
                      <a:tailEnd type="none" w="med" len="med"/>
                    </a:lnB>
                    <a:noFill/>
                  </a:tcPr>
                </a:tc>
                <a:extLst>
                  <a:ext uri="{0D108BD9-81ED-4DB2-BD59-A6C34878D82A}">
                    <a16:rowId xmlns:a16="http://schemas.microsoft.com/office/drawing/2014/main" val="3970935804"/>
                  </a:ext>
                </a:extLst>
              </a:tr>
              <a:tr h="190500">
                <a:tc>
                  <a:txBody>
                    <a:bodyPr/>
                    <a:lstStyle/>
                    <a:p>
                      <a:pPr algn="l" fontAlgn="b"/>
                      <a:r>
                        <a:rPr lang="en-US" sz="1100" b="0" i="0" u="none" strike="noStrike">
                          <a:solidFill>
                            <a:srgbClr val="404040"/>
                          </a:solidFill>
                          <a:effectLst/>
                          <a:latin typeface="Calibri" panose="020F0502020204030204" pitchFamily="34" charset="0"/>
                        </a:rPr>
                        <a:t>Ending Market Value</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noFill/>
                  </a:tcPr>
                </a:tc>
                <a:tc>
                  <a:txBody>
                    <a:bodyPr/>
                    <a:lstStyle/>
                    <a:p>
                      <a:pPr algn="r" fontAlgn="b"/>
                      <a:r>
                        <a:rPr lang="en-US" sz="1100" b="0" i="0" u="none" strike="noStrike" dirty="0">
                          <a:solidFill>
                            <a:srgbClr val="404040"/>
                          </a:solidFill>
                          <a:effectLst/>
                          <a:latin typeface="Calibri" panose="020F0502020204030204" pitchFamily="34" charset="0"/>
                        </a:rPr>
                        <a:t>$1,120.5 M </a:t>
                      </a:r>
                    </a:p>
                  </a:txBody>
                  <a:tcPr marL="0" marR="0" marT="0" marB="0" anchor="b">
                    <a:lnL w="6350" cap="flat" cmpd="sng" algn="ctr">
                      <a:solidFill>
                        <a:srgbClr val="D0CECE"/>
                      </a:solidFill>
                      <a:prstDash val="solid"/>
                      <a:round/>
                      <a:headEnd type="none" w="med" len="med"/>
                      <a:tailEnd type="none" w="med" len="med"/>
                    </a:lnL>
                    <a:lnR w="6350" cap="flat" cmpd="sng" algn="ctr">
                      <a:solidFill>
                        <a:srgbClr val="D0CECE"/>
                      </a:solidFill>
                      <a:prstDash val="solid"/>
                      <a:round/>
                      <a:headEnd type="none" w="med" len="med"/>
                      <a:tailEnd type="none" w="med" len="med"/>
                    </a:lnR>
                    <a:lnT w="6350" cap="flat" cmpd="sng" algn="ctr">
                      <a:solidFill>
                        <a:srgbClr val="D0CECE"/>
                      </a:solidFill>
                      <a:prstDash val="solid"/>
                      <a:round/>
                      <a:headEnd type="none" w="med" len="med"/>
                      <a:tailEnd type="none" w="med" len="med"/>
                    </a:lnT>
                    <a:lnB w="6350" cap="flat" cmpd="sng" algn="ctr">
                      <a:solidFill>
                        <a:srgbClr val="D0CECE"/>
                      </a:solidFill>
                      <a:prstDash val="solid"/>
                      <a:round/>
                      <a:headEnd type="none" w="med" len="med"/>
                      <a:tailEnd type="none" w="med" len="med"/>
                    </a:lnB>
                    <a:noFill/>
                  </a:tcPr>
                </a:tc>
                <a:extLst>
                  <a:ext uri="{0D108BD9-81ED-4DB2-BD59-A6C34878D82A}">
                    <a16:rowId xmlns:a16="http://schemas.microsoft.com/office/drawing/2014/main" val="646972997"/>
                  </a:ext>
                </a:extLst>
              </a:tr>
            </a:tbl>
          </a:graphicData>
        </a:graphic>
      </p:graphicFrame>
      <p:sp>
        <p:nvSpPr>
          <p:cNvPr id="8" name="Content Placeholder 1">
            <a:extLst>
              <a:ext uri="{C183D7F6-B498-43B3-948B-1728B52AA6E4}">
                <adec:decorative xmlns:adec="http://schemas.microsoft.com/office/drawing/2017/decorative" val="0"/>
              </a:ext>
            </a:extLst>
          </p:cNvPr>
          <p:cNvSpPr txBox="1">
            <a:spLocks/>
          </p:cNvSpPr>
          <p:nvPr/>
        </p:nvSpPr>
        <p:spPr>
          <a:xfrm>
            <a:off x="256118" y="6400802"/>
            <a:ext cx="8677275" cy="290947"/>
          </a:xfrm>
          <a:prstGeom prst="rect">
            <a:avLst/>
          </a:prstGeom>
        </p:spPr>
        <p:txBody>
          <a:bodyPr vert="horz" lIns="91440" tIns="45720" rIns="91440" bIns="45720" rtlCol="0">
            <a:normAutofit/>
          </a:bodyPr>
          <a:lstStyle>
            <a:lvl1pPr marL="228600" indent="-228600" algn="just"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457200" indent="-228600" algn="just" defTabSz="914400" rtl="0" eaLnBrk="1" latinLnBrk="0" hangingPunct="1">
              <a:lnSpc>
                <a:spcPct val="100000"/>
              </a:lnSpc>
              <a:spcBef>
                <a:spcPts val="600"/>
              </a:spcBef>
              <a:buClr>
                <a:schemeClr val="accent1"/>
              </a:buClr>
              <a:buFont typeface="Wingdings" panose="05000000000000000000" pitchFamily="2" charset="2"/>
              <a:buChar char="§"/>
              <a:defRPr sz="1100" kern="1200">
                <a:solidFill>
                  <a:schemeClr val="tx1"/>
                </a:solidFill>
                <a:latin typeface="+mn-lt"/>
                <a:ea typeface="+mn-ea"/>
                <a:cs typeface="+mn-cs"/>
              </a:defRPr>
            </a:lvl2pPr>
            <a:lvl3pPr marL="685800" indent="-228600" algn="just" defTabSz="914400" rtl="0" eaLnBrk="1" latinLnBrk="0" hangingPunct="1">
              <a:lnSpc>
                <a:spcPct val="100000"/>
              </a:lnSpc>
              <a:spcBef>
                <a:spcPts val="600"/>
              </a:spcBef>
              <a:buClr>
                <a:schemeClr val="accent1"/>
              </a:buClr>
              <a:buFont typeface="Arial" panose="020B0604020202020204" pitchFamily="34" charset="0"/>
              <a:buChar char="•"/>
              <a:defRPr sz="105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000" dirty="0"/>
              <a:t>Note: The beginning market value + net contributions + net investment gains referenced in the table may not equal the ending market value due to rounding.</a:t>
            </a:r>
          </a:p>
        </p:txBody>
      </p:sp>
    </p:spTree>
    <p:extLst>
      <p:ext uri="{BB962C8B-B14F-4D97-AF65-F5344CB8AC3E}">
        <p14:creationId xmlns:p14="http://schemas.microsoft.com/office/powerpoint/2010/main" val="4206891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Asset Class Performance: Endowment Pool (June 30, 2024)</a:t>
            </a:r>
          </a:p>
        </p:txBody>
      </p:sp>
      <p:sp>
        <p:nvSpPr>
          <p:cNvPr id="2" name="Content Placeholder 1">
            <a:extLst>
              <a:ext uri="{C183D7F6-B498-43B3-948B-1728B52AA6E4}">
                <adec:decorative xmlns:adec="http://schemas.microsoft.com/office/drawing/2017/decorative" val="1"/>
              </a:ext>
            </a:extLst>
          </p:cNvPr>
          <p:cNvSpPr>
            <a:spLocks noGrp="1"/>
          </p:cNvSpPr>
          <p:nvPr>
            <p:ph idx="4294967295"/>
          </p:nvPr>
        </p:nvSpPr>
        <p:spPr>
          <a:xfrm>
            <a:off x="466728" y="6207126"/>
            <a:ext cx="8677275" cy="571500"/>
          </a:xfrm>
          <a:prstGeom prst="rect">
            <a:avLst/>
          </a:prstGeom>
        </p:spPr>
        <p:txBody>
          <a:bodyPr>
            <a:normAutofit/>
          </a:bodyPr>
          <a:lstStyle/>
          <a:p>
            <a:pPr marL="0" indent="0">
              <a:spcBef>
                <a:spcPts val="0"/>
              </a:spcBef>
              <a:buNone/>
            </a:pPr>
            <a:r>
              <a:rPr lang="en-US" sz="1000" baseline="30000" dirty="0"/>
              <a:t>1</a:t>
            </a:r>
            <a:r>
              <a:rPr lang="en-US" sz="1000" dirty="0"/>
              <a:t>Global Fixed Income, Real Assets and Diversifying Strategies include allocations and performance of private investments.</a:t>
            </a:r>
            <a:endParaRPr lang="en-US" sz="1000" baseline="30000" dirty="0"/>
          </a:p>
          <a:p>
            <a:pPr marL="0" indent="0">
              <a:spcBef>
                <a:spcPts val="0"/>
              </a:spcBef>
              <a:buNone/>
            </a:pPr>
            <a:r>
              <a:rPr lang="en-US" sz="1000" baseline="30000" dirty="0"/>
              <a:t>2</a:t>
            </a:r>
            <a:r>
              <a:rPr lang="en-US" sz="1000" dirty="0"/>
              <a:t>Farmland directly owned by the Endowment is valued annually on June 30.</a:t>
            </a:r>
          </a:p>
        </p:txBody>
      </p:sp>
      <p:graphicFrame>
        <p:nvGraphicFramePr>
          <p:cNvPr id="4" name="Table 3">
            <a:extLst>
              <a:ext uri="{FF2B5EF4-FFF2-40B4-BE49-F238E27FC236}">
                <a16:creationId xmlns:a16="http://schemas.microsoft.com/office/drawing/2014/main" id="{9744D655-A820-16BB-AA33-612C78F8BDA8}"/>
              </a:ext>
            </a:extLst>
          </p:cNvPr>
          <p:cNvGraphicFramePr>
            <a:graphicFrameLocks noGrp="1"/>
          </p:cNvGraphicFramePr>
          <p:nvPr>
            <p:extLst>
              <p:ext uri="{D42A27DB-BD31-4B8C-83A1-F6EECF244321}">
                <p14:modId xmlns:p14="http://schemas.microsoft.com/office/powerpoint/2010/main" val="1079528791"/>
              </p:ext>
            </p:extLst>
          </p:nvPr>
        </p:nvGraphicFramePr>
        <p:xfrm>
          <a:off x="457200" y="824142"/>
          <a:ext cx="8273143" cy="5130334"/>
        </p:xfrm>
        <a:graphic>
          <a:graphicData uri="http://schemas.openxmlformats.org/drawingml/2006/table">
            <a:tbl>
              <a:tblPr firstRow="1"/>
              <a:tblGrid>
                <a:gridCol w="1911872">
                  <a:extLst>
                    <a:ext uri="{9D8B030D-6E8A-4147-A177-3AD203B41FA5}">
                      <a16:colId xmlns:a16="http://schemas.microsoft.com/office/drawing/2014/main" val="2465112958"/>
                    </a:ext>
                  </a:extLst>
                </a:gridCol>
                <a:gridCol w="864272">
                  <a:extLst>
                    <a:ext uri="{9D8B030D-6E8A-4147-A177-3AD203B41FA5}">
                      <a16:colId xmlns:a16="http://schemas.microsoft.com/office/drawing/2014/main" val="4048285893"/>
                    </a:ext>
                  </a:extLst>
                </a:gridCol>
                <a:gridCol w="864272">
                  <a:extLst>
                    <a:ext uri="{9D8B030D-6E8A-4147-A177-3AD203B41FA5}">
                      <a16:colId xmlns:a16="http://schemas.microsoft.com/office/drawing/2014/main" val="3046800862"/>
                    </a:ext>
                  </a:extLst>
                </a:gridCol>
                <a:gridCol w="605281">
                  <a:extLst>
                    <a:ext uri="{9D8B030D-6E8A-4147-A177-3AD203B41FA5}">
                      <a16:colId xmlns:a16="http://schemas.microsoft.com/office/drawing/2014/main" val="3459235697"/>
                    </a:ext>
                  </a:extLst>
                </a:gridCol>
                <a:gridCol w="605281">
                  <a:extLst>
                    <a:ext uri="{9D8B030D-6E8A-4147-A177-3AD203B41FA5}">
                      <a16:colId xmlns:a16="http://schemas.microsoft.com/office/drawing/2014/main" val="278432715"/>
                    </a:ext>
                  </a:extLst>
                </a:gridCol>
                <a:gridCol w="605281">
                  <a:extLst>
                    <a:ext uri="{9D8B030D-6E8A-4147-A177-3AD203B41FA5}">
                      <a16:colId xmlns:a16="http://schemas.microsoft.com/office/drawing/2014/main" val="73462781"/>
                    </a:ext>
                  </a:extLst>
                </a:gridCol>
                <a:gridCol w="605281">
                  <a:extLst>
                    <a:ext uri="{9D8B030D-6E8A-4147-A177-3AD203B41FA5}">
                      <a16:colId xmlns:a16="http://schemas.microsoft.com/office/drawing/2014/main" val="3061285438"/>
                    </a:ext>
                  </a:extLst>
                </a:gridCol>
                <a:gridCol w="605281">
                  <a:extLst>
                    <a:ext uri="{9D8B030D-6E8A-4147-A177-3AD203B41FA5}">
                      <a16:colId xmlns:a16="http://schemas.microsoft.com/office/drawing/2014/main" val="2746659673"/>
                    </a:ext>
                  </a:extLst>
                </a:gridCol>
                <a:gridCol w="605281">
                  <a:extLst>
                    <a:ext uri="{9D8B030D-6E8A-4147-A177-3AD203B41FA5}">
                      <a16:colId xmlns:a16="http://schemas.microsoft.com/office/drawing/2014/main" val="4114831519"/>
                    </a:ext>
                  </a:extLst>
                </a:gridCol>
                <a:gridCol w="1001041">
                  <a:extLst>
                    <a:ext uri="{9D8B030D-6E8A-4147-A177-3AD203B41FA5}">
                      <a16:colId xmlns:a16="http://schemas.microsoft.com/office/drawing/2014/main" val="167052642"/>
                    </a:ext>
                  </a:extLst>
                </a:gridCol>
              </a:tblGrid>
              <a:tr h="545782">
                <a:tc>
                  <a:txBody>
                    <a:bodyPr/>
                    <a:lstStyle/>
                    <a:p>
                      <a:pPr algn="l" fontAlgn="b"/>
                      <a:r>
                        <a:rPr lang="en-US" sz="1000" b="0" i="0" u="none" strike="noStrike">
                          <a:solidFill>
                            <a:srgbClr val="404040"/>
                          </a:solidFill>
                          <a:effectLst/>
                          <a:latin typeface="Calibri" panose="020F0502020204030204" pitchFamily="34" charset="0"/>
                        </a:rPr>
                        <a:t>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FBB161"/>
                      </a:solidFill>
                      <a:prstDash val="solid"/>
                      <a:round/>
                      <a:headEnd type="none" w="med" len="med"/>
                      <a:tailEnd type="none" w="med" len="med"/>
                    </a:lnB>
                    <a:noFill/>
                  </a:tcPr>
                </a:tc>
                <a:tc>
                  <a:txBody>
                    <a:bodyPr/>
                    <a:lstStyle/>
                    <a:p>
                      <a:pPr algn="ctr" fontAlgn="b"/>
                      <a:r>
                        <a:rPr lang="en-US" sz="1000" b="1" i="0" u="none" strike="noStrike">
                          <a:solidFill>
                            <a:srgbClr val="404040"/>
                          </a:solidFill>
                          <a:effectLst/>
                          <a:latin typeface="Calibri" panose="020F0502020204030204" pitchFamily="34" charset="0"/>
                        </a:rPr>
                        <a:t>Current Allocation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FBB161"/>
                      </a:solidFill>
                      <a:prstDash val="solid"/>
                      <a:round/>
                      <a:headEnd type="none" w="med" len="med"/>
                      <a:tailEnd type="none" w="med" len="med"/>
                    </a:lnB>
                    <a:noFill/>
                  </a:tcPr>
                </a:tc>
                <a:tc>
                  <a:txBody>
                    <a:bodyPr/>
                    <a:lstStyle/>
                    <a:p>
                      <a:pPr algn="ctr" fontAlgn="b"/>
                      <a:r>
                        <a:rPr lang="en-US" sz="1000" b="1" i="0" u="none" strike="noStrike">
                          <a:solidFill>
                            <a:srgbClr val="404040"/>
                          </a:solidFill>
                          <a:effectLst/>
                          <a:latin typeface="Calibri" panose="020F0502020204030204" pitchFamily="34" charset="0"/>
                        </a:rPr>
                        <a:t>Policy Allocation (%)</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FBB161"/>
                      </a:solidFill>
                      <a:prstDash val="solid"/>
                      <a:round/>
                      <a:headEnd type="none" w="med" len="med"/>
                      <a:tailEnd type="none" w="med" len="med"/>
                    </a:lnB>
                    <a:noFill/>
                  </a:tcPr>
                </a:tc>
                <a:tc>
                  <a:txBody>
                    <a:bodyPr/>
                    <a:lstStyle/>
                    <a:p>
                      <a:pPr algn="ctr" fontAlgn="b"/>
                      <a:r>
                        <a:rPr lang="en-US" sz="1000" b="1" i="0" u="none" strike="noStrike">
                          <a:solidFill>
                            <a:srgbClr val="404040"/>
                          </a:solidFill>
                          <a:effectLst/>
                          <a:latin typeface="Calibri" panose="020F0502020204030204" pitchFamily="34" charset="0"/>
                        </a:rPr>
                        <a:t>Quarter ending Jun-2024</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FBB161"/>
                      </a:solidFill>
                      <a:prstDash val="solid"/>
                      <a:round/>
                      <a:headEnd type="none" w="med" len="med"/>
                      <a:tailEnd type="none" w="med" len="med"/>
                    </a:lnB>
                    <a:noFill/>
                  </a:tcPr>
                </a:tc>
                <a:tc>
                  <a:txBody>
                    <a:bodyPr/>
                    <a:lstStyle/>
                    <a:p>
                      <a:pPr algn="ctr" fontAlgn="b"/>
                      <a:r>
                        <a:rPr lang="en-US" sz="1000" b="1" i="0" u="none" strike="noStrike">
                          <a:solidFill>
                            <a:srgbClr val="404040"/>
                          </a:solidFill>
                          <a:effectLst/>
                          <a:latin typeface="Calibri" panose="020F0502020204030204" pitchFamily="34" charset="0"/>
                        </a:rPr>
                        <a:t>1 Year</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FBB161"/>
                      </a:solidFill>
                      <a:prstDash val="solid"/>
                      <a:round/>
                      <a:headEnd type="none" w="med" len="med"/>
                      <a:tailEnd type="none" w="med" len="med"/>
                    </a:lnB>
                    <a:noFill/>
                  </a:tcPr>
                </a:tc>
                <a:tc>
                  <a:txBody>
                    <a:bodyPr/>
                    <a:lstStyle/>
                    <a:p>
                      <a:pPr algn="ctr" fontAlgn="b"/>
                      <a:r>
                        <a:rPr lang="en-US" sz="1000" b="1" i="0" u="none" strike="noStrike">
                          <a:solidFill>
                            <a:srgbClr val="404040"/>
                          </a:solidFill>
                          <a:effectLst/>
                          <a:latin typeface="Calibri" panose="020F0502020204030204" pitchFamily="34" charset="0"/>
                        </a:rPr>
                        <a:t>3 Years</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FBB161"/>
                      </a:solidFill>
                      <a:prstDash val="solid"/>
                      <a:round/>
                      <a:headEnd type="none" w="med" len="med"/>
                      <a:tailEnd type="none" w="med" len="med"/>
                    </a:lnB>
                    <a:noFill/>
                  </a:tcPr>
                </a:tc>
                <a:tc>
                  <a:txBody>
                    <a:bodyPr/>
                    <a:lstStyle/>
                    <a:p>
                      <a:pPr algn="ctr" fontAlgn="b"/>
                      <a:r>
                        <a:rPr lang="en-US" sz="1000" b="1" i="0" u="none" strike="noStrike">
                          <a:solidFill>
                            <a:srgbClr val="404040"/>
                          </a:solidFill>
                          <a:effectLst/>
                          <a:latin typeface="Calibri" panose="020F0502020204030204" pitchFamily="34" charset="0"/>
                        </a:rPr>
                        <a:t>5 Years</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FBB161"/>
                      </a:solidFill>
                      <a:prstDash val="solid"/>
                      <a:round/>
                      <a:headEnd type="none" w="med" len="med"/>
                      <a:tailEnd type="none" w="med" len="med"/>
                    </a:lnB>
                    <a:noFill/>
                  </a:tcPr>
                </a:tc>
                <a:tc>
                  <a:txBody>
                    <a:bodyPr/>
                    <a:lstStyle/>
                    <a:p>
                      <a:pPr algn="ctr" fontAlgn="b"/>
                      <a:r>
                        <a:rPr lang="en-US" sz="1000" b="1" i="0" u="none" strike="noStrike">
                          <a:solidFill>
                            <a:srgbClr val="404040"/>
                          </a:solidFill>
                          <a:effectLst/>
                          <a:latin typeface="Calibri" panose="020F0502020204030204" pitchFamily="34" charset="0"/>
                        </a:rPr>
                        <a:t>10 Years</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FBB161"/>
                      </a:solidFill>
                      <a:prstDash val="solid"/>
                      <a:round/>
                      <a:headEnd type="none" w="med" len="med"/>
                      <a:tailEnd type="none" w="med" len="med"/>
                    </a:lnB>
                    <a:noFill/>
                  </a:tcPr>
                </a:tc>
                <a:tc>
                  <a:txBody>
                    <a:bodyPr/>
                    <a:lstStyle/>
                    <a:p>
                      <a:pPr algn="ctr" fontAlgn="b"/>
                      <a:r>
                        <a:rPr lang="en-US" sz="1000" b="1" i="0" u="none" strike="noStrike">
                          <a:solidFill>
                            <a:srgbClr val="404040"/>
                          </a:solidFill>
                          <a:effectLst/>
                          <a:latin typeface="Calibri" panose="020F0502020204030204" pitchFamily="34" charset="0"/>
                        </a:rPr>
                        <a:t>Since Inception</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FBB161"/>
                      </a:solidFill>
                      <a:prstDash val="solid"/>
                      <a:round/>
                      <a:headEnd type="none" w="med" len="med"/>
                      <a:tailEnd type="none" w="med" len="med"/>
                    </a:lnB>
                    <a:noFill/>
                  </a:tcPr>
                </a:tc>
                <a:tc>
                  <a:txBody>
                    <a:bodyPr/>
                    <a:lstStyle/>
                    <a:p>
                      <a:pPr algn="ctr" fontAlgn="b"/>
                      <a:r>
                        <a:rPr lang="en-US" sz="1000" b="1" i="0" u="none" strike="noStrike">
                          <a:solidFill>
                            <a:srgbClr val="404040"/>
                          </a:solidFill>
                          <a:effectLst/>
                          <a:latin typeface="Calibri" panose="020F0502020204030204" pitchFamily="34" charset="0"/>
                        </a:rPr>
                        <a:t>Inception Date</a:t>
                      </a:r>
                    </a:p>
                  </a:txBody>
                  <a:tcPr marL="0" marR="0" marT="0" marB="0" anchor="b">
                    <a:lnL>
                      <a:noFill/>
                    </a:lnL>
                    <a:lnR>
                      <a:noFill/>
                    </a:lnR>
                    <a:lnT w="6350" cap="flat" cmpd="sng" algn="ctr">
                      <a:solidFill>
                        <a:srgbClr val="A6A6A6"/>
                      </a:solidFill>
                      <a:prstDash val="solid"/>
                      <a:round/>
                      <a:headEnd type="none" w="med" len="med"/>
                      <a:tailEnd type="none" w="med" len="med"/>
                    </a:lnT>
                    <a:lnB w="6350" cap="flat" cmpd="sng" algn="ctr">
                      <a:solidFill>
                        <a:srgbClr val="FBB161"/>
                      </a:solidFill>
                      <a:prstDash val="solid"/>
                      <a:round/>
                      <a:headEnd type="none" w="med" len="med"/>
                      <a:tailEnd type="none" w="med" len="med"/>
                    </a:lnB>
                    <a:noFill/>
                  </a:tcPr>
                </a:tc>
                <a:extLst>
                  <a:ext uri="{0D108BD9-81ED-4DB2-BD59-A6C34878D82A}">
                    <a16:rowId xmlns:a16="http://schemas.microsoft.com/office/drawing/2014/main" val="2853432159"/>
                  </a:ext>
                </a:extLst>
              </a:tr>
              <a:tr h="218312">
                <a:tc>
                  <a:txBody>
                    <a:bodyPr/>
                    <a:lstStyle/>
                    <a:p>
                      <a:pPr algn="l" fontAlgn="b"/>
                      <a:r>
                        <a:rPr lang="en-US" sz="1000" b="1" i="0" u="none" strike="noStrike">
                          <a:solidFill>
                            <a:srgbClr val="404040"/>
                          </a:solidFill>
                          <a:effectLst/>
                          <a:highlight>
                            <a:srgbClr val="D0CECE"/>
                          </a:highlight>
                          <a:latin typeface="Calibri" panose="020F0502020204030204" pitchFamily="34" charset="0"/>
                        </a:rPr>
                        <a:t>Endowment Pool</a:t>
                      </a: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1.3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9.4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3.3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7.3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6.3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8.1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BB161"/>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Sep-87</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FBB161"/>
                      </a:solidFill>
                      <a:prstDash val="solid"/>
                      <a:round/>
                      <a:headEnd type="none" w="med" len="med"/>
                      <a:tailEnd type="none" w="med" len="med"/>
                    </a:lnT>
                    <a:lnB>
                      <a:noFill/>
                    </a:lnB>
                    <a:solidFill>
                      <a:srgbClr val="D0CECE"/>
                    </a:solidFill>
                  </a:tcPr>
                </a:tc>
                <a:extLst>
                  <a:ext uri="{0D108BD9-81ED-4DB2-BD59-A6C34878D82A}">
                    <a16:rowId xmlns:a16="http://schemas.microsoft.com/office/drawing/2014/main" val="3784575079"/>
                  </a:ext>
                </a:extLst>
              </a:tr>
              <a:tr h="218312">
                <a:tc>
                  <a:txBody>
                    <a:bodyPr/>
                    <a:lstStyle/>
                    <a:p>
                      <a:pPr algn="l" fontAlgn="b"/>
                      <a:r>
                        <a:rPr lang="en-US" sz="1000" b="0" i="0" u="none" strike="noStrike">
                          <a:solidFill>
                            <a:srgbClr val="404040"/>
                          </a:solidFill>
                          <a:effectLst/>
                          <a:latin typeface="Calibri" panose="020F0502020204030204" pitchFamily="34" charset="0"/>
                        </a:rPr>
                        <a:t>Endowment Benchmark</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1.6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9.2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3.5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7.9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6.8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8.3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noFill/>
                  </a:tcPr>
                </a:tc>
                <a:extLst>
                  <a:ext uri="{0D108BD9-81ED-4DB2-BD59-A6C34878D82A}">
                    <a16:rowId xmlns:a16="http://schemas.microsoft.com/office/drawing/2014/main" val="4099719047"/>
                  </a:ext>
                </a:extLst>
              </a:tr>
              <a:tr h="218312">
                <a:tc>
                  <a:txBody>
                    <a:bodyPr/>
                    <a:lstStyle/>
                    <a:p>
                      <a:pPr algn="l" fontAlgn="ctr"/>
                      <a:r>
                        <a:rPr lang="en-US" sz="1000" b="1" i="0" u="none" strike="noStrike" dirty="0">
                          <a:solidFill>
                            <a:srgbClr val="FFFFFF"/>
                          </a:solidFill>
                          <a:effectLst/>
                          <a:highlight>
                            <a:srgbClr val="00AEEF"/>
                          </a:highlight>
                          <a:latin typeface="Calibri" panose="020F0502020204030204" pitchFamily="34" charset="0"/>
                        </a:rPr>
                        <a:t>GLOBAL EQUITY  </a:t>
                      </a:r>
                    </a:p>
                  </a:txBody>
                  <a:tcPr marL="0" marR="0" marT="0" marB="0" anchor="ctr">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ctr"/>
                      <a:r>
                        <a:rPr lang="en-US" sz="1000" b="1" i="0" u="none" strike="noStrike">
                          <a:solidFill>
                            <a:srgbClr val="FFFFFF"/>
                          </a:solidFill>
                          <a:effectLst/>
                          <a:highlight>
                            <a:srgbClr val="00AEEF"/>
                          </a:highlight>
                          <a:latin typeface="Calibri" panose="020F0502020204030204" pitchFamily="34" charset="0"/>
                        </a:rPr>
                        <a:t>58.0</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ctr"/>
                      <a:r>
                        <a:rPr lang="en-US" sz="1000" b="1" i="0" u="none" strike="noStrike">
                          <a:solidFill>
                            <a:srgbClr val="FFFFFF"/>
                          </a:solidFill>
                          <a:effectLst/>
                          <a:highlight>
                            <a:srgbClr val="00AEEF"/>
                          </a:highlight>
                          <a:latin typeface="Calibri" panose="020F0502020204030204" pitchFamily="34" charset="0"/>
                        </a:rPr>
                        <a:t>58.0</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ctr"/>
                      <a:r>
                        <a:rPr lang="en-US" sz="1000" b="1" i="0" u="none" strike="noStrike">
                          <a:solidFill>
                            <a:srgbClr val="FFFFFF"/>
                          </a:solidFill>
                          <a:effectLst/>
                          <a:highlight>
                            <a:srgbClr val="00AEEF"/>
                          </a:highlight>
                          <a:latin typeface="Calibri" panose="020F0502020204030204" pitchFamily="34" charset="0"/>
                        </a:rPr>
                        <a:t>1.9</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ctr"/>
                      <a:r>
                        <a:rPr lang="en-US" sz="1000" b="1" i="0" u="none" strike="noStrike">
                          <a:solidFill>
                            <a:srgbClr val="FFFFFF"/>
                          </a:solidFill>
                          <a:effectLst/>
                          <a:highlight>
                            <a:srgbClr val="00AEEF"/>
                          </a:highlight>
                          <a:latin typeface="Calibri" panose="020F0502020204030204" pitchFamily="34" charset="0"/>
                        </a:rPr>
                        <a:t>13.6</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ctr"/>
                      <a:r>
                        <a:rPr lang="en-US" sz="1000" b="1" i="0" u="none" strike="noStrike">
                          <a:solidFill>
                            <a:srgbClr val="FFFFFF"/>
                          </a:solidFill>
                          <a:effectLst/>
                          <a:highlight>
                            <a:srgbClr val="00AEEF"/>
                          </a:highlight>
                          <a:latin typeface="Calibri" panose="020F0502020204030204" pitchFamily="34" charset="0"/>
                        </a:rPr>
                        <a:t>3.6</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ctr"/>
                      <a:r>
                        <a:rPr lang="en-US" sz="1000" b="1" i="0" u="none" strike="noStrike">
                          <a:solidFill>
                            <a:srgbClr val="FFFFFF"/>
                          </a:solidFill>
                          <a:effectLst/>
                          <a:highlight>
                            <a:srgbClr val="00AEEF"/>
                          </a:highlight>
                          <a:latin typeface="Calibri" panose="020F0502020204030204" pitchFamily="34" charset="0"/>
                        </a:rPr>
                        <a:t>10.3</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ctr"/>
                      <a:r>
                        <a:rPr lang="en-US" sz="1000" b="1" i="0" u="none" strike="noStrike">
                          <a:solidFill>
                            <a:srgbClr val="FFFFFF"/>
                          </a:solidFill>
                          <a:effectLst/>
                          <a:highlight>
                            <a:srgbClr val="00AEEF"/>
                          </a:highlight>
                          <a:latin typeface="Calibri" panose="020F0502020204030204" pitchFamily="34" charset="0"/>
                        </a:rPr>
                        <a:t>8.5</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ctr"/>
                      <a:r>
                        <a:rPr lang="en-US" sz="1000" b="1" i="0" u="none" strike="noStrike">
                          <a:solidFill>
                            <a:srgbClr val="FFFFFF"/>
                          </a:solidFill>
                          <a:effectLst/>
                          <a:highlight>
                            <a:srgbClr val="00AEEF"/>
                          </a:highlight>
                          <a:latin typeface="Calibri" panose="020F0502020204030204" pitchFamily="34" charset="0"/>
                        </a:rPr>
                        <a:t>8.3</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00AEEF"/>
                    </a:solidFill>
                  </a:tcPr>
                </a:tc>
                <a:tc>
                  <a:txBody>
                    <a:bodyPr/>
                    <a:lstStyle/>
                    <a:p>
                      <a:pPr algn="ctr" fontAlgn="ctr"/>
                      <a:r>
                        <a:rPr lang="en-US" sz="1000" b="1" i="0" u="none" strike="noStrike">
                          <a:solidFill>
                            <a:srgbClr val="FFFFFF"/>
                          </a:solidFill>
                          <a:effectLst/>
                          <a:highlight>
                            <a:srgbClr val="00AEEF"/>
                          </a:highlight>
                          <a:latin typeface="Calibri" panose="020F0502020204030204" pitchFamily="34" charset="0"/>
                        </a:rPr>
                        <a:t>Sep-87</a:t>
                      </a:r>
                    </a:p>
                  </a:txBody>
                  <a:tcPr marL="0" marR="0" marT="0" marB="0" anchor="ctr">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a:noFill/>
                    </a:lnB>
                    <a:solidFill>
                      <a:srgbClr val="00AEEF"/>
                    </a:solidFill>
                  </a:tcPr>
                </a:tc>
                <a:extLst>
                  <a:ext uri="{0D108BD9-81ED-4DB2-BD59-A6C34878D82A}">
                    <a16:rowId xmlns:a16="http://schemas.microsoft.com/office/drawing/2014/main" val="3948477497"/>
                  </a:ext>
                </a:extLst>
              </a:tr>
              <a:tr h="218312">
                <a:tc>
                  <a:txBody>
                    <a:bodyPr/>
                    <a:lstStyle/>
                    <a:p>
                      <a:pPr algn="l" fontAlgn="b"/>
                      <a:r>
                        <a:rPr lang="en-US" sz="1000" b="1" i="0" u="none" strike="noStrike">
                          <a:solidFill>
                            <a:srgbClr val="404040"/>
                          </a:solidFill>
                          <a:effectLst/>
                          <a:highlight>
                            <a:srgbClr val="D0CECE"/>
                          </a:highlight>
                          <a:latin typeface="Calibri" panose="020F0502020204030204" pitchFamily="34" charset="0"/>
                        </a:rPr>
                        <a:t>U.S. Equity</a:t>
                      </a:r>
                    </a:p>
                  </a:txBody>
                  <a:tcPr marL="0" marR="0" marT="0" marB="0" anchor="b">
                    <a:lnL>
                      <a:noFill/>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3.3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22.6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7.4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13.8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11.4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9.9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Sep-87</a:t>
                      </a:r>
                    </a:p>
                  </a:txBody>
                  <a:tcPr marL="0" marR="0" marT="0" marB="0" anchor="b">
                    <a:lnL w="6350" cap="flat" cmpd="sng" algn="ctr">
                      <a:solidFill>
                        <a:srgbClr val="A5A5A5"/>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200866140"/>
                  </a:ext>
                </a:extLst>
              </a:tr>
              <a:tr h="218312">
                <a:tc>
                  <a:txBody>
                    <a:bodyPr/>
                    <a:lstStyle/>
                    <a:p>
                      <a:pPr algn="l" fontAlgn="b"/>
                      <a:r>
                        <a:rPr lang="en-US" sz="1000" b="0" i="0" u="none" strike="noStrike">
                          <a:solidFill>
                            <a:srgbClr val="404040"/>
                          </a:solidFill>
                          <a:effectLst/>
                          <a:latin typeface="Calibri" panose="020F0502020204030204" pitchFamily="34" charset="0"/>
                        </a:rPr>
                        <a:t>U.S. Equity Benchmark</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3.2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23.1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8.1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14.1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12.1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10.2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noFill/>
                  </a:tcPr>
                </a:tc>
                <a:extLst>
                  <a:ext uri="{0D108BD9-81ED-4DB2-BD59-A6C34878D82A}">
                    <a16:rowId xmlns:a16="http://schemas.microsoft.com/office/drawing/2014/main" val="2642267217"/>
                  </a:ext>
                </a:extLst>
              </a:tr>
              <a:tr h="218312">
                <a:tc>
                  <a:txBody>
                    <a:bodyPr/>
                    <a:lstStyle/>
                    <a:p>
                      <a:pPr algn="l" fontAlgn="b"/>
                      <a:r>
                        <a:rPr lang="en-US" sz="1000" b="1" i="0" u="none" strike="noStrike">
                          <a:solidFill>
                            <a:srgbClr val="404040"/>
                          </a:solidFill>
                          <a:effectLst/>
                          <a:highlight>
                            <a:srgbClr val="D0CECE"/>
                          </a:highlight>
                          <a:latin typeface="Calibri" panose="020F0502020204030204" pitchFamily="34" charset="0"/>
                        </a:rPr>
                        <a:t>Non-U.S. Equity</a:t>
                      </a: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1.3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11.0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0.1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5.5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3.9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5.4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Sep-93</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a:noFill/>
                    </a:lnB>
                    <a:solidFill>
                      <a:srgbClr val="D0CECE"/>
                    </a:solidFill>
                  </a:tcPr>
                </a:tc>
                <a:extLst>
                  <a:ext uri="{0D108BD9-81ED-4DB2-BD59-A6C34878D82A}">
                    <a16:rowId xmlns:a16="http://schemas.microsoft.com/office/drawing/2014/main" val="2925638007"/>
                  </a:ext>
                </a:extLst>
              </a:tr>
              <a:tr h="218312">
                <a:tc>
                  <a:txBody>
                    <a:bodyPr/>
                    <a:lstStyle/>
                    <a:p>
                      <a:pPr algn="l" fontAlgn="b"/>
                      <a:r>
                        <a:rPr lang="en-US" sz="1000" b="0" i="0" u="none" strike="noStrike">
                          <a:solidFill>
                            <a:srgbClr val="404040"/>
                          </a:solidFill>
                          <a:effectLst/>
                          <a:latin typeface="Calibri" panose="020F0502020204030204" pitchFamily="34" charset="0"/>
                        </a:rPr>
                        <a:t>Non-U.S. Equity Benchmark</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1.1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11.6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0.2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5.6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3.9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5.5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noFill/>
                  </a:tcPr>
                </a:tc>
                <a:extLst>
                  <a:ext uri="{0D108BD9-81ED-4DB2-BD59-A6C34878D82A}">
                    <a16:rowId xmlns:a16="http://schemas.microsoft.com/office/drawing/2014/main" val="2357810662"/>
                  </a:ext>
                </a:extLst>
              </a:tr>
              <a:tr h="218312">
                <a:tc>
                  <a:txBody>
                    <a:bodyPr/>
                    <a:lstStyle/>
                    <a:p>
                      <a:pPr algn="l" fontAlgn="b"/>
                      <a:r>
                        <a:rPr lang="en-US" sz="1000" b="1" i="0" u="none" strike="noStrike">
                          <a:solidFill>
                            <a:srgbClr val="404040"/>
                          </a:solidFill>
                          <a:effectLst/>
                          <a:highlight>
                            <a:srgbClr val="D0CECE"/>
                          </a:highlight>
                          <a:latin typeface="Calibri" panose="020F0502020204030204" pitchFamily="34" charset="0"/>
                        </a:rPr>
                        <a:t>Private Equity</a:t>
                      </a: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2.6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13.6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13.3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6.5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Jan-04</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a:noFill/>
                    </a:lnB>
                    <a:solidFill>
                      <a:srgbClr val="D0CECE"/>
                    </a:solidFill>
                  </a:tcPr>
                </a:tc>
                <a:extLst>
                  <a:ext uri="{0D108BD9-81ED-4DB2-BD59-A6C34878D82A}">
                    <a16:rowId xmlns:a16="http://schemas.microsoft.com/office/drawing/2014/main" val="3479813832"/>
                  </a:ext>
                </a:extLst>
              </a:tr>
              <a:tr h="218312">
                <a:tc>
                  <a:txBody>
                    <a:bodyPr/>
                    <a:lstStyle/>
                    <a:p>
                      <a:pPr algn="l" fontAlgn="b"/>
                      <a:r>
                        <a:rPr lang="en-US" sz="1000" b="0" i="0" u="none" strike="noStrike">
                          <a:solidFill>
                            <a:srgbClr val="404040"/>
                          </a:solidFill>
                          <a:effectLst/>
                          <a:latin typeface="Calibri" panose="020F0502020204030204" pitchFamily="34" charset="0"/>
                        </a:rPr>
                        <a:t>Private Equity Benchmark</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3.3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2.7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12.1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12.8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12.2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noFill/>
                  </a:tcPr>
                </a:tc>
                <a:extLst>
                  <a:ext uri="{0D108BD9-81ED-4DB2-BD59-A6C34878D82A}">
                    <a16:rowId xmlns:a16="http://schemas.microsoft.com/office/drawing/2014/main" val="1600886276"/>
                  </a:ext>
                </a:extLst>
              </a:tr>
              <a:tr h="218312">
                <a:tc>
                  <a:txBody>
                    <a:bodyPr/>
                    <a:lstStyle/>
                    <a:p>
                      <a:pPr algn="l" fontAlgn="ctr"/>
                      <a:r>
                        <a:rPr lang="en-US" sz="1000" b="1" i="0" u="none" strike="noStrike">
                          <a:solidFill>
                            <a:srgbClr val="FFFFFF"/>
                          </a:solidFill>
                          <a:effectLst/>
                          <a:highlight>
                            <a:srgbClr val="72A492"/>
                          </a:highlight>
                          <a:latin typeface="Calibri" panose="020F0502020204030204" pitchFamily="34" charset="0"/>
                        </a:rPr>
                        <a:t>GLOBAL FIXED INCOME </a:t>
                      </a:r>
                      <a:r>
                        <a:rPr lang="en-US" sz="1000" b="1" i="0" u="none" strike="noStrike" baseline="30000">
                          <a:solidFill>
                            <a:srgbClr val="FFFFFF"/>
                          </a:solidFill>
                          <a:effectLst/>
                          <a:highlight>
                            <a:srgbClr val="72A492"/>
                          </a:highlight>
                          <a:latin typeface="Calibri" panose="020F0502020204030204" pitchFamily="34" charset="0"/>
                        </a:rPr>
                        <a:t>1</a:t>
                      </a:r>
                      <a:r>
                        <a:rPr lang="en-US" sz="1000" b="1" i="0" u="none" strike="noStrike">
                          <a:solidFill>
                            <a:srgbClr val="FFFFFF"/>
                          </a:solidFill>
                          <a:effectLst/>
                          <a:highlight>
                            <a:srgbClr val="72A492"/>
                          </a:highlight>
                          <a:latin typeface="Calibri" panose="020F0502020204030204" pitchFamily="34" charset="0"/>
                        </a:rPr>
                        <a:t> </a:t>
                      </a:r>
                    </a:p>
                  </a:txBody>
                  <a:tcPr marL="0" marR="0" marT="0" marB="0" anchor="ctr">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ctr"/>
                      <a:r>
                        <a:rPr lang="en-US" sz="1000" b="1" i="0" u="none" strike="noStrike">
                          <a:solidFill>
                            <a:srgbClr val="FFFFFF"/>
                          </a:solidFill>
                          <a:effectLst/>
                          <a:highlight>
                            <a:srgbClr val="72A492"/>
                          </a:highlight>
                          <a:latin typeface="Calibri" panose="020F0502020204030204" pitchFamily="34" charset="0"/>
                        </a:rPr>
                        <a:t>20.9</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ctr"/>
                      <a:r>
                        <a:rPr lang="en-US" sz="1000" b="1" i="0" u="none" strike="noStrike">
                          <a:solidFill>
                            <a:srgbClr val="FFFFFF"/>
                          </a:solidFill>
                          <a:effectLst/>
                          <a:highlight>
                            <a:srgbClr val="72A492"/>
                          </a:highlight>
                          <a:latin typeface="Calibri" panose="020F0502020204030204" pitchFamily="34" charset="0"/>
                        </a:rPr>
                        <a:t>20.0</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ctr"/>
                      <a:r>
                        <a:rPr lang="en-US" sz="1000" b="1" i="0" u="none" strike="noStrike">
                          <a:solidFill>
                            <a:srgbClr val="FFFFFF"/>
                          </a:solidFill>
                          <a:effectLst/>
                          <a:highlight>
                            <a:srgbClr val="72A492"/>
                          </a:highlight>
                          <a:latin typeface="Calibri" panose="020F0502020204030204" pitchFamily="34" charset="0"/>
                        </a:rPr>
                        <a:t>0.4</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ctr"/>
                      <a:r>
                        <a:rPr lang="en-US" sz="1000" b="1" i="0" u="none" strike="noStrike">
                          <a:solidFill>
                            <a:srgbClr val="FFFFFF"/>
                          </a:solidFill>
                          <a:effectLst/>
                          <a:highlight>
                            <a:srgbClr val="72A492"/>
                          </a:highlight>
                          <a:latin typeface="Calibri" panose="020F0502020204030204" pitchFamily="34" charset="0"/>
                        </a:rPr>
                        <a:t>5.8</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ctr"/>
                      <a:r>
                        <a:rPr lang="en-US" sz="1000" b="1" i="0" u="none" strike="noStrike" dirty="0">
                          <a:solidFill>
                            <a:srgbClr val="FFFFFF"/>
                          </a:solidFill>
                          <a:effectLst/>
                          <a:highlight>
                            <a:srgbClr val="72A492"/>
                          </a:highlight>
                          <a:latin typeface="Calibri" panose="020F0502020204030204" pitchFamily="34" charset="0"/>
                        </a:rPr>
                        <a:t>-0.7</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ctr"/>
                      <a:r>
                        <a:rPr lang="en-US" sz="1000" b="1" i="0" u="none" strike="noStrike">
                          <a:solidFill>
                            <a:srgbClr val="FFFFFF"/>
                          </a:solidFill>
                          <a:effectLst/>
                          <a:highlight>
                            <a:srgbClr val="72A492"/>
                          </a:highlight>
                          <a:latin typeface="Calibri" panose="020F0502020204030204" pitchFamily="34" charset="0"/>
                        </a:rPr>
                        <a:t>1.5</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ctr"/>
                      <a:r>
                        <a:rPr lang="en-US" sz="1000" b="1" i="0" u="none" strike="noStrike">
                          <a:solidFill>
                            <a:srgbClr val="FFFFFF"/>
                          </a:solidFill>
                          <a:effectLst/>
                          <a:highlight>
                            <a:srgbClr val="72A492"/>
                          </a:highlight>
                          <a:latin typeface="Calibri" panose="020F0502020204030204" pitchFamily="34" charset="0"/>
                        </a:rPr>
                        <a:t>2.4</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ctr"/>
                      <a:r>
                        <a:rPr lang="en-US" sz="1000" b="1" i="0" u="none" strike="noStrike">
                          <a:solidFill>
                            <a:srgbClr val="FFFFFF"/>
                          </a:solidFill>
                          <a:effectLst/>
                          <a:highlight>
                            <a:srgbClr val="72A492"/>
                          </a:highlight>
                          <a:latin typeface="Calibri" panose="020F0502020204030204" pitchFamily="34" charset="0"/>
                        </a:rPr>
                        <a:t>6.1</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72A492"/>
                    </a:solidFill>
                  </a:tcPr>
                </a:tc>
                <a:tc>
                  <a:txBody>
                    <a:bodyPr/>
                    <a:lstStyle/>
                    <a:p>
                      <a:pPr algn="ctr" fontAlgn="ctr"/>
                      <a:r>
                        <a:rPr lang="en-US" sz="1000" b="1" i="0" u="none" strike="noStrike">
                          <a:solidFill>
                            <a:srgbClr val="FFFFFF"/>
                          </a:solidFill>
                          <a:effectLst/>
                          <a:highlight>
                            <a:srgbClr val="72A492"/>
                          </a:highlight>
                          <a:latin typeface="Calibri" panose="020F0502020204030204" pitchFamily="34" charset="0"/>
                        </a:rPr>
                        <a:t>Sep-87</a:t>
                      </a:r>
                    </a:p>
                  </a:txBody>
                  <a:tcPr marL="0" marR="0" marT="0" marB="0" anchor="ctr">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a:noFill/>
                    </a:lnB>
                    <a:solidFill>
                      <a:srgbClr val="72A492"/>
                    </a:solidFill>
                  </a:tcPr>
                </a:tc>
                <a:extLst>
                  <a:ext uri="{0D108BD9-81ED-4DB2-BD59-A6C34878D82A}">
                    <a16:rowId xmlns:a16="http://schemas.microsoft.com/office/drawing/2014/main" val="829597591"/>
                  </a:ext>
                </a:extLst>
              </a:tr>
              <a:tr h="218312">
                <a:tc>
                  <a:txBody>
                    <a:bodyPr/>
                    <a:lstStyle/>
                    <a:p>
                      <a:pPr algn="l" fontAlgn="b"/>
                      <a:r>
                        <a:rPr lang="en-US" sz="1000" b="1" i="0" u="none" strike="noStrike">
                          <a:solidFill>
                            <a:srgbClr val="404040"/>
                          </a:solidFill>
                          <a:effectLst/>
                          <a:highlight>
                            <a:srgbClr val="D0CECE"/>
                          </a:highlight>
                          <a:latin typeface="Calibri" panose="020F0502020204030204" pitchFamily="34" charset="0"/>
                        </a:rPr>
                        <a:t>Public Fixed Income</a:t>
                      </a:r>
                    </a:p>
                  </a:txBody>
                  <a:tcPr marL="0" marR="0" marT="0" marB="0" anchor="b">
                    <a:lnL>
                      <a:noFill/>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0.4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5.4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-1.5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0.8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2.0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6.0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Sep-87</a:t>
                      </a:r>
                    </a:p>
                  </a:txBody>
                  <a:tcPr marL="0" marR="0" marT="0" marB="0" anchor="b">
                    <a:lnL w="6350" cap="flat" cmpd="sng" algn="ctr">
                      <a:solidFill>
                        <a:srgbClr val="A5A5A5"/>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476394995"/>
                  </a:ext>
                </a:extLst>
              </a:tr>
              <a:tr h="218312">
                <a:tc>
                  <a:txBody>
                    <a:bodyPr/>
                    <a:lstStyle/>
                    <a:p>
                      <a:pPr algn="l" fontAlgn="b"/>
                      <a:r>
                        <a:rPr lang="en-US" sz="1000" b="0" i="0" u="none" strike="noStrike">
                          <a:solidFill>
                            <a:srgbClr val="404040"/>
                          </a:solidFill>
                          <a:effectLst/>
                          <a:latin typeface="Calibri" panose="020F0502020204030204" pitchFamily="34" charset="0"/>
                        </a:rPr>
                        <a:t>Fixed Income Benchmark</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0.1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2.6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-3.0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-0.2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1.3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5.5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noFill/>
                  </a:tcPr>
                </a:tc>
                <a:extLst>
                  <a:ext uri="{0D108BD9-81ED-4DB2-BD59-A6C34878D82A}">
                    <a16:rowId xmlns:a16="http://schemas.microsoft.com/office/drawing/2014/main" val="1433323540"/>
                  </a:ext>
                </a:extLst>
              </a:tr>
              <a:tr h="218312">
                <a:tc>
                  <a:txBody>
                    <a:bodyPr/>
                    <a:lstStyle/>
                    <a:p>
                      <a:pPr algn="l" fontAlgn="ctr"/>
                      <a:r>
                        <a:rPr lang="en-US" sz="1000" b="1" i="0" u="none" strike="noStrike">
                          <a:solidFill>
                            <a:srgbClr val="FFFFFF"/>
                          </a:solidFill>
                          <a:effectLst/>
                          <a:highlight>
                            <a:srgbClr val="919191"/>
                          </a:highlight>
                          <a:latin typeface="Calibri" panose="020F0502020204030204" pitchFamily="34" charset="0"/>
                        </a:rPr>
                        <a:t>REAL ASSETS </a:t>
                      </a:r>
                      <a:r>
                        <a:rPr lang="en-US" sz="1000" b="1" i="0" u="none" strike="noStrike" baseline="30000">
                          <a:solidFill>
                            <a:srgbClr val="FFFFFF"/>
                          </a:solidFill>
                          <a:effectLst/>
                          <a:highlight>
                            <a:srgbClr val="919191"/>
                          </a:highlight>
                          <a:latin typeface="Calibri" panose="020F0502020204030204" pitchFamily="34" charset="0"/>
                        </a:rPr>
                        <a:t>1</a:t>
                      </a:r>
                      <a:r>
                        <a:rPr lang="en-US" sz="1000" b="1" i="0" u="none" strike="noStrike">
                          <a:solidFill>
                            <a:srgbClr val="FFFFFF"/>
                          </a:solidFill>
                          <a:effectLst/>
                          <a:highlight>
                            <a:srgbClr val="919191"/>
                          </a:highlight>
                          <a:latin typeface="Calibri" panose="020F0502020204030204" pitchFamily="34" charset="0"/>
                        </a:rPr>
                        <a:t> </a:t>
                      </a:r>
                    </a:p>
                  </a:txBody>
                  <a:tcPr marL="0" marR="0" marT="0" marB="0" anchor="ctr">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ctr"/>
                      <a:r>
                        <a:rPr lang="en-US" sz="1000" b="1" i="0" u="none" strike="noStrike">
                          <a:solidFill>
                            <a:srgbClr val="FFFFFF"/>
                          </a:solidFill>
                          <a:effectLst/>
                          <a:highlight>
                            <a:srgbClr val="919191"/>
                          </a:highlight>
                          <a:latin typeface="Calibri" panose="020F0502020204030204" pitchFamily="34" charset="0"/>
                        </a:rPr>
                        <a:t>13.0</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ctr"/>
                      <a:r>
                        <a:rPr lang="en-US" sz="1000" b="1" i="0" u="none" strike="noStrike">
                          <a:solidFill>
                            <a:srgbClr val="FFFFFF"/>
                          </a:solidFill>
                          <a:effectLst/>
                          <a:highlight>
                            <a:srgbClr val="919191"/>
                          </a:highlight>
                          <a:latin typeface="Calibri" panose="020F0502020204030204" pitchFamily="34" charset="0"/>
                        </a:rPr>
                        <a:t>14.0</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ctr"/>
                      <a:r>
                        <a:rPr lang="en-US" sz="1000" b="1" i="0" u="none" strike="noStrike">
                          <a:solidFill>
                            <a:srgbClr val="FFFFFF"/>
                          </a:solidFill>
                          <a:effectLst/>
                          <a:highlight>
                            <a:srgbClr val="919191"/>
                          </a:highlight>
                          <a:latin typeface="Calibri" panose="020F0502020204030204" pitchFamily="34" charset="0"/>
                        </a:rPr>
                        <a:t>0.0</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ctr"/>
                      <a:r>
                        <a:rPr lang="en-US" sz="1000" b="1" i="0" u="none" strike="noStrike">
                          <a:solidFill>
                            <a:srgbClr val="FFFFFF"/>
                          </a:solidFill>
                          <a:effectLst/>
                          <a:highlight>
                            <a:srgbClr val="919191"/>
                          </a:highlight>
                          <a:latin typeface="Calibri" panose="020F0502020204030204" pitchFamily="34" charset="0"/>
                        </a:rPr>
                        <a:t>-0.6</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ctr"/>
                      <a:r>
                        <a:rPr lang="en-US" sz="1000" b="1" i="0" u="none" strike="noStrike">
                          <a:solidFill>
                            <a:srgbClr val="FFFFFF"/>
                          </a:solidFill>
                          <a:effectLst/>
                          <a:highlight>
                            <a:srgbClr val="919191"/>
                          </a:highlight>
                          <a:latin typeface="Calibri" panose="020F0502020204030204" pitchFamily="34" charset="0"/>
                        </a:rPr>
                        <a:t>6.9</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ctr"/>
                      <a:r>
                        <a:rPr lang="en-US" sz="1000" b="1" i="0" u="none" strike="noStrike">
                          <a:solidFill>
                            <a:srgbClr val="FFFFFF"/>
                          </a:solidFill>
                          <a:effectLst/>
                          <a:highlight>
                            <a:srgbClr val="919191"/>
                          </a:highlight>
                          <a:latin typeface="Calibri" panose="020F0502020204030204" pitchFamily="34" charset="0"/>
                        </a:rPr>
                        <a:t>7.3</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ctr"/>
                      <a:r>
                        <a:rPr lang="en-US" sz="1000" b="1" i="0" u="none" strike="noStrike">
                          <a:solidFill>
                            <a:srgbClr val="FFFFFF"/>
                          </a:solidFill>
                          <a:effectLst/>
                          <a:highlight>
                            <a:srgbClr val="919191"/>
                          </a:highlight>
                          <a:latin typeface="Calibri" panose="020F0502020204030204" pitchFamily="34" charset="0"/>
                        </a:rPr>
                        <a:t>5.8</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ctr"/>
                      <a:r>
                        <a:rPr lang="en-US" sz="1000" b="1" i="0" u="none" strike="noStrike">
                          <a:solidFill>
                            <a:srgbClr val="FFFFFF"/>
                          </a:solidFill>
                          <a:effectLst/>
                          <a:highlight>
                            <a:srgbClr val="919191"/>
                          </a:highlight>
                          <a:latin typeface="Calibri" panose="020F0502020204030204" pitchFamily="34" charset="0"/>
                        </a:rPr>
                        <a:t>9.4</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919191"/>
                    </a:solidFill>
                  </a:tcPr>
                </a:tc>
                <a:tc>
                  <a:txBody>
                    <a:bodyPr/>
                    <a:lstStyle/>
                    <a:p>
                      <a:pPr algn="ctr" fontAlgn="ctr"/>
                      <a:r>
                        <a:rPr lang="en-US" sz="1000" b="1" i="0" u="none" strike="noStrike">
                          <a:solidFill>
                            <a:srgbClr val="FFFFFF"/>
                          </a:solidFill>
                          <a:effectLst/>
                          <a:highlight>
                            <a:srgbClr val="919191"/>
                          </a:highlight>
                          <a:latin typeface="Calibri" panose="020F0502020204030204" pitchFamily="34" charset="0"/>
                        </a:rPr>
                        <a:t>Dec-06</a:t>
                      </a:r>
                    </a:p>
                  </a:txBody>
                  <a:tcPr marL="0" marR="0" marT="0" marB="0" anchor="ctr">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a:noFill/>
                    </a:lnB>
                    <a:solidFill>
                      <a:srgbClr val="919191"/>
                    </a:solidFill>
                  </a:tcPr>
                </a:tc>
                <a:extLst>
                  <a:ext uri="{0D108BD9-81ED-4DB2-BD59-A6C34878D82A}">
                    <a16:rowId xmlns:a16="http://schemas.microsoft.com/office/drawing/2014/main" val="2213078588"/>
                  </a:ext>
                </a:extLst>
              </a:tr>
              <a:tr h="218312">
                <a:tc>
                  <a:txBody>
                    <a:bodyPr/>
                    <a:lstStyle/>
                    <a:p>
                      <a:pPr algn="l" fontAlgn="b"/>
                      <a:r>
                        <a:rPr lang="en-US" sz="1000" b="1" i="0" u="none" strike="noStrike">
                          <a:solidFill>
                            <a:srgbClr val="404040"/>
                          </a:solidFill>
                          <a:effectLst/>
                          <a:highlight>
                            <a:srgbClr val="D0CECE"/>
                          </a:highlight>
                          <a:latin typeface="Calibri" panose="020F0502020204030204" pitchFamily="34" charset="0"/>
                        </a:rPr>
                        <a:t>Real Estate</a:t>
                      </a:r>
                    </a:p>
                  </a:txBody>
                  <a:tcPr marL="0" marR="0" marT="0" marB="0" anchor="b">
                    <a:lnL>
                      <a:noFill/>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-1.4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-3.6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-0.4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2.6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5.4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6.8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Aug-13</a:t>
                      </a:r>
                    </a:p>
                  </a:txBody>
                  <a:tcPr marL="0" marR="0" marT="0" marB="0" anchor="b">
                    <a:lnL w="6350" cap="flat" cmpd="sng" algn="ctr">
                      <a:solidFill>
                        <a:srgbClr val="A5A5A5"/>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1905577612"/>
                  </a:ext>
                </a:extLst>
              </a:tr>
              <a:tr h="218312">
                <a:tc>
                  <a:txBody>
                    <a:bodyPr/>
                    <a:lstStyle/>
                    <a:p>
                      <a:pPr algn="l" fontAlgn="b"/>
                      <a:r>
                        <a:rPr lang="en-US" sz="1000" b="0" i="0" u="none" strike="noStrike">
                          <a:solidFill>
                            <a:srgbClr val="404040"/>
                          </a:solidFill>
                          <a:effectLst/>
                          <a:latin typeface="Calibri" panose="020F0502020204030204" pitchFamily="34" charset="0"/>
                        </a:rPr>
                        <a:t>Real Estate Benchmark</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-0.7</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-10.0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1.0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2.3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5.2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6.6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noFill/>
                  </a:tcPr>
                </a:tc>
                <a:extLst>
                  <a:ext uri="{0D108BD9-81ED-4DB2-BD59-A6C34878D82A}">
                    <a16:rowId xmlns:a16="http://schemas.microsoft.com/office/drawing/2014/main" val="2754643311"/>
                  </a:ext>
                </a:extLst>
              </a:tr>
              <a:tr h="218312">
                <a:tc>
                  <a:txBody>
                    <a:bodyPr/>
                    <a:lstStyle/>
                    <a:p>
                      <a:pPr algn="l" fontAlgn="b"/>
                      <a:r>
                        <a:rPr lang="en-US" sz="1000" b="1" i="0" u="none" strike="noStrike">
                          <a:solidFill>
                            <a:srgbClr val="404040"/>
                          </a:solidFill>
                          <a:effectLst/>
                          <a:highlight>
                            <a:srgbClr val="D0CECE"/>
                          </a:highlight>
                          <a:latin typeface="Calibri" panose="020F0502020204030204" pitchFamily="34" charset="0"/>
                        </a:rPr>
                        <a:t>Farmland</a:t>
                      </a:r>
                      <a:r>
                        <a:rPr lang="en-US" sz="1000" b="1" i="0" u="none" strike="noStrike" baseline="30000">
                          <a:solidFill>
                            <a:srgbClr val="404040"/>
                          </a:solidFill>
                          <a:effectLst/>
                          <a:highlight>
                            <a:srgbClr val="D0CECE"/>
                          </a:highlight>
                          <a:latin typeface="Calibri" panose="020F0502020204030204" pitchFamily="34" charset="0"/>
                        </a:rPr>
                        <a:t>2</a:t>
                      </a:r>
                      <a:endParaRPr lang="en-US" sz="1000" b="1" i="0" u="none" strike="noStrike">
                        <a:solidFill>
                          <a:srgbClr val="404040"/>
                        </a:solidFill>
                        <a:effectLst/>
                        <a:highlight>
                          <a:srgbClr val="D0CECE"/>
                        </a:highlight>
                        <a:latin typeface="Calibri" panose="020F0502020204030204" pitchFamily="34" charset="0"/>
                      </a:endParaRPr>
                    </a:p>
                  </a:txBody>
                  <a:tcPr marL="0" marR="0" marT="0" marB="0" anchor="b">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1.4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1.6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15.0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12.6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6.4</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9.6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Dec-06</a:t>
                      </a:r>
                    </a:p>
                  </a:txBody>
                  <a:tcPr marL="0" marR="0" marT="0" marB="0" anchor="b">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a:noFill/>
                    </a:lnB>
                    <a:solidFill>
                      <a:srgbClr val="D0CECE"/>
                    </a:solidFill>
                  </a:tcPr>
                </a:tc>
                <a:extLst>
                  <a:ext uri="{0D108BD9-81ED-4DB2-BD59-A6C34878D82A}">
                    <a16:rowId xmlns:a16="http://schemas.microsoft.com/office/drawing/2014/main" val="3984174442"/>
                  </a:ext>
                </a:extLst>
              </a:tr>
              <a:tr h="218312">
                <a:tc>
                  <a:txBody>
                    <a:bodyPr/>
                    <a:lstStyle/>
                    <a:p>
                      <a:pPr algn="l" fontAlgn="b"/>
                      <a:r>
                        <a:rPr lang="en-US" sz="1000" b="0" i="0" u="none" strike="noStrike">
                          <a:solidFill>
                            <a:srgbClr val="404040"/>
                          </a:solidFill>
                          <a:effectLst/>
                          <a:latin typeface="Calibri" panose="020F0502020204030204" pitchFamily="34" charset="0"/>
                        </a:rPr>
                        <a:t>Farmland Benchmark</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7.2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7.2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18.0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13.2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6.5</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10.3</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noFill/>
                  </a:tcPr>
                </a:tc>
                <a:extLst>
                  <a:ext uri="{0D108BD9-81ED-4DB2-BD59-A6C34878D82A}">
                    <a16:rowId xmlns:a16="http://schemas.microsoft.com/office/drawing/2014/main" val="3238929798"/>
                  </a:ext>
                </a:extLst>
              </a:tr>
              <a:tr h="218312">
                <a:tc>
                  <a:txBody>
                    <a:bodyPr/>
                    <a:lstStyle/>
                    <a:p>
                      <a:pPr algn="l" fontAlgn="ctr"/>
                      <a:r>
                        <a:rPr lang="en-US" sz="1000" b="1" i="0" u="none" strike="noStrike">
                          <a:solidFill>
                            <a:srgbClr val="FFFFFF"/>
                          </a:solidFill>
                          <a:effectLst/>
                          <a:highlight>
                            <a:srgbClr val="B5121B"/>
                          </a:highlight>
                          <a:latin typeface="Calibri" panose="020F0502020204030204" pitchFamily="34" charset="0"/>
                        </a:rPr>
                        <a:t>DIVERSIFYING STRATEGIES</a:t>
                      </a:r>
                      <a:r>
                        <a:rPr lang="en-US" sz="1000" b="1" i="0" u="none" strike="noStrike" baseline="30000">
                          <a:solidFill>
                            <a:srgbClr val="FFFFFF"/>
                          </a:solidFill>
                          <a:effectLst/>
                          <a:highlight>
                            <a:srgbClr val="B5121B"/>
                          </a:highlight>
                          <a:latin typeface="Calibri" panose="020F0502020204030204" pitchFamily="34" charset="0"/>
                        </a:rPr>
                        <a:t>1</a:t>
                      </a:r>
                      <a:endParaRPr lang="en-US" sz="1000" b="1" i="0" u="none" strike="noStrike">
                        <a:solidFill>
                          <a:srgbClr val="FFFFFF"/>
                        </a:solidFill>
                        <a:effectLst/>
                        <a:highlight>
                          <a:srgbClr val="B5121B"/>
                        </a:highlight>
                        <a:latin typeface="Calibri" panose="020F0502020204030204" pitchFamily="34" charset="0"/>
                      </a:endParaRPr>
                    </a:p>
                  </a:txBody>
                  <a:tcPr marL="0" marR="0" marT="0" marB="0" anchor="ctr">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ctr"/>
                      <a:r>
                        <a:rPr lang="en-US" sz="1000" b="1" i="0" u="none" strike="noStrike">
                          <a:solidFill>
                            <a:srgbClr val="FFFFFF"/>
                          </a:solidFill>
                          <a:effectLst/>
                          <a:highlight>
                            <a:srgbClr val="B5121B"/>
                          </a:highlight>
                          <a:latin typeface="Calibri" panose="020F0502020204030204" pitchFamily="34" charset="0"/>
                        </a:rPr>
                        <a:t>7.8</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ctr"/>
                      <a:r>
                        <a:rPr lang="en-US" sz="1000" b="1" i="0" u="none" strike="noStrike">
                          <a:solidFill>
                            <a:srgbClr val="FFFFFF"/>
                          </a:solidFill>
                          <a:effectLst/>
                          <a:highlight>
                            <a:srgbClr val="B5121B"/>
                          </a:highlight>
                          <a:latin typeface="Calibri" panose="020F0502020204030204" pitchFamily="34" charset="0"/>
                        </a:rPr>
                        <a:t>8.0</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ctr"/>
                      <a:r>
                        <a:rPr lang="en-US" sz="1000" b="1" i="0" u="none" strike="noStrike">
                          <a:solidFill>
                            <a:srgbClr val="FFFFFF"/>
                          </a:solidFill>
                          <a:effectLst/>
                          <a:highlight>
                            <a:srgbClr val="B5121B"/>
                          </a:highlight>
                          <a:latin typeface="Calibri" panose="020F0502020204030204" pitchFamily="34" charset="0"/>
                        </a:rPr>
                        <a:t>1.6</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ctr"/>
                      <a:r>
                        <a:rPr lang="en-US" sz="1000" b="1" i="0" u="none" strike="noStrike">
                          <a:solidFill>
                            <a:srgbClr val="FFFFFF"/>
                          </a:solidFill>
                          <a:effectLst/>
                          <a:highlight>
                            <a:srgbClr val="B5121B"/>
                          </a:highlight>
                          <a:latin typeface="Calibri" panose="020F0502020204030204" pitchFamily="34" charset="0"/>
                        </a:rPr>
                        <a:t>7.4</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ctr"/>
                      <a:r>
                        <a:rPr lang="en-US" sz="1000" b="1" i="0" u="none" strike="noStrike">
                          <a:solidFill>
                            <a:srgbClr val="FFFFFF"/>
                          </a:solidFill>
                          <a:effectLst/>
                          <a:highlight>
                            <a:srgbClr val="B5121B"/>
                          </a:highlight>
                          <a:latin typeface="Calibri" panose="020F0502020204030204" pitchFamily="34" charset="0"/>
                        </a:rPr>
                        <a:t>4.8</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ctr"/>
                      <a:r>
                        <a:rPr lang="en-US" sz="1000" b="1" i="0" u="none" strike="noStrike">
                          <a:solidFill>
                            <a:srgbClr val="FFFFFF"/>
                          </a:solidFill>
                          <a:effectLst/>
                          <a:highlight>
                            <a:srgbClr val="B5121B"/>
                          </a:highlight>
                          <a:latin typeface="Calibri" panose="020F0502020204030204" pitchFamily="34" charset="0"/>
                        </a:rPr>
                        <a:t>-3.4</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ctr"/>
                      <a:r>
                        <a:rPr lang="en-US" sz="1000" b="1" i="0" u="none" strike="noStrike">
                          <a:solidFill>
                            <a:srgbClr val="FFFFFF"/>
                          </a:solidFill>
                          <a:effectLst/>
                          <a:highlight>
                            <a:srgbClr val="B5121B"/>
                          </a:highlight>
                          <a:latin typeface="Calibri" panose="020F0502020204030204" pitchFamily="34" charset="0"/>
                        </a:rPr>
                        <a:t>-0.5</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ctr"/>
                      <a:r>
                        <a:rPr lang="en-US" sz="1000" b="1" i="0" u="none" strike="noStrike">
                          <a:solidFill>
                            <a:srgbClr val="FFFFFF"/>
                          </a:solidFill>
                          <a:effectLst/>
                          <a:highlight>
                            <a:srgbClr val="B5121B"/>
                          </a:highlight>
                          <a:latin typeface="Calibri" panose="020F0502020204030204" pitchFamily="34" charset="0"/>
                        </a:rPr>
                        <a:t>-0.2</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a:noFill/>
                    </a:lnB>
                    <a:solidFill>
                      <a:srgbClr val="B5121B"/>
                    </a:solidFill>
                  </a:tcPr>
                </a:tc>
                <a:tc>
                  <a:txBody>
                    <a:bodyPr/>
                    <a:lstStyle/>
                    <a:p>
                      <a:pPr algn="ctr" fontAlgn="ctr"/>
                      <a:r>
                        <a:rPr lang="en-US" sz="1000" b="1" i="0" u="none" strike="noStrike">
                          <a:solidFill>
                            <a:srgbClr val="FFFFFF"/>
                          </a:solidFill>
                          <a:effectLst/>
                          <a:highlight>
                            <a:srgbClr val="B5121B"/>
                          </a:highlight>
                          <a:latin typeface="Calibri" panose="020F0502020204030204" pitchFamily="34" charset="0"/>
                        </a:rPr>
                        <a:t>May-13</a:t>
                      </a:r>
                    </a:p>
                  </a:txBody>
                  <a:tcPr marL="0" marR="0" marT="0" marB="0" anchor="ctr">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a:noFill/>
                    </a:lnB>
                    <a:solidFill>
                      <a:srgbClr val="B5121B"/>
                    </a:solidFill>
                  </a:tcPr>
                </a:tc>
                <a:extLst>
                  <a:ext uri="{0D108BD9-81ED-4DB2-BD59-A6C34878D82A}">
                    <a16:rowId xmlns:a16="http://schemas.microsoft.com/office/drawing/2014/main" val="1456038370"/>
                  </a:ext>
                </a:extLst>
              </a:tr>
              <a:tr h="218312">
                <a:tc>
                  <a:txBody>
                    <a:bodyPr/>
                    <a:lstStyle/>
                    <a:p>
                      <a:pPr algn="l" fontAlgn="b"/>
                      <a:r>
                        <a:rPr lang="en-US" sz="1000" b="1" i="0" u="none" strike="noStrike">
                          <a:solidFill>
                            <a:srgbClr val="404040"/>
                          </a:solidFill>
                          <a:effectLst/>
                          <a:highlight>
                            <a:srgbClr val="D0CECE"/>
                          </a:highlight>
                          <a:latin typeface="Calibri" panose="020F0502020204030204" pitchFamily="34" charset="0"/>
                        </a:rPr>
                        <a:t>Hedge Funds</a:t>
                      </a:r>
                    </a:p>
                  </a:txBody>
                  <a:tcPr marL="0" marR="0" marT="0" marB="0" anchor="b">
                    <a:lnL>
                      <a:noFill/>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1.8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7.8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4.6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-4.2</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-1.0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-0.6</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a:noFill/>
                    </a:lnB>
                    <a:solidFill>
                      <a:srgbClr val="D0CECE"/>
                    </a:solidFill>
                  </a:tcPr>
                </a:tc>
                <a:tc>
                  <a:txBody>
                    <a:bodyPr/>
                    <a:lstStyle/>
                    <a:p>
                      <a:pPr algn="ctr" fontAlgn="b"/>
                      <a:r>
                        <a:rPr lang="en-US" sz="1000" b="1" i="0" u="none" strike="noStrike">
                          <a:solidFill>
                            <a:srgbClr val="404040"/>
                          </a:solidFill>
                          <a:effectLst/>
                          <a:highlight>
                            <a:srgbClr val="D0CECE"/>
                          </a:highlight>
                          <a:latin typeface="Calibri" panose="020F0502020204030204" pitchFamily="34" charset="0"/>
                        </a:rPr>
                        <a:t>May-13</a:t>
                      </a:r>
                    </a:p>
                  </a:txBody>
                  <a:tcPr marL="0" marR="0" marT="0" marB="0" anchor="b">
                    <a:lnL w="6350" cap="flat" cmpd="sng" algn="ctr">
                      <a:solidFill>
                        <a:srgbClr val="A5A5A5"/>
                      </a:solidFill>
                      <a:prstDash val="solid"/>
                      <a:round/>
                      <a:headEnd type="none" w="med" len="med"/>
                      <a:tailEnd type="none" w="med" len="med"/>
                    </a:lnL>
                    <a:lnR>
                      <a:noFill/>
                    </a:lnR>
                    <a:lnT>
                      <a:noFill/>
                    </a:lnT>
                    <a:lnB>
                      <a:noFill/>
                    </a:lnB>
                    <a:solidFill>
                      <a:srgbClr val="D0CECE"/>
                    </a:solidFill>
                  </a:tcPr>
                </a:tc>
                <a:extLst>
                  <a:ext uri="{0D108BD9-81ED-4DB2-BD59-A6C34878D82A}">
                    <a16:rowId xmlns:a16="http://schemas.microsoft.com/office/drawing/2014/main" val="2907379382"/>
                  </a:ext>
                </a:extLst>
              </a:tr>
              <a:tr h="218312">
                <a:tc>
                  <a:txBody>
                    <a:bodyPr/>
                    <a:lstStyle/>
                    <a:p>
                      <a:pPr algn="l" fontAlgn="b"/>
                      <a:r>
                        <a:rPr lang="en-US" sz="1000" b="0" i="0" u="none" strike="noStrike">
                          <a:solidFill>
                            <a:srgbClr val="404040"/>
                          </a:solidFill>
                          <a:effectLst/>
                          <a:latin typeface="Calibri" panose="020F0502020204030204" pitchFamily="34" charset="0"/>
                        </a:rPr>
                        <a:t>Hedge Fund Benchmark</a:t>
                      </a:r>
                    </a:p>
                  </a:txBody>
                  <a:tcPr marL="0" marR="0" marT="0" marB="0" anchor="b">
                    <a:lnL>
                      <a:noFill/>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0.8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6.9</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3.1</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6.8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4.8</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5.0</a:t>
                      </a:r>
                    </a:p>
                  </a:txBody>
                  <a:tcPr marL="0" marR="0" marT="0" marB="0" anchor="b">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a:noFill/>
                    </a:lnT>
                    <a:lnB w="6350" cap="flat" cmpd="sng" algn="ctr">
                      <a:solidFill>
                        <a:srgbClr val="A5A5A5"/>
                      </a:solidFill>
                      <a:prstDash val="solid"/>
                      <a:round/>
                      <a:headEnd type="none" w="med" len="med"/>
                      <a:tailEnd type="none" w="med" len="med"/>
                    </a:lnB>
                    <a:noFill/>
                  </a:tcPr>
                </a:tc>
                <a:tc>
                  <a:txBody>
                    <a:bodyPr/>
                    <a:lstStyle/>
                    <a:p>
                      <a:pPr algn="ctr" fontAlgn="b"/>
                      <a:r>
                        <a:rPr lang="en-US" sz="1000" b="0" i="0" u="none" strike="noStrike">
                          <a:solidFill>
                            <a:srgbClr val="404040"/>
                          </a:solidFill>
                          <a:effectLst/>
                          <a:latin typeface="Calibri" panose="020F0502020204030204" pitchFamily="34" charset="0"/>
                        </a:rPr>
                        <a:t> </a:t>
                      </a:r>
                    </a:p>
                  </a:txBody>
                  <a:tcPr marL="0" marR="0" marT="0" marB="0" anchor="b">
                    <a:lnL w="6350" cap="flat" cmpd="sng" algn="ctr">
                      <a:solidFill>
                        <a:srgbClr val="A5A5A5"/>
                      </a:solidFill>
                      <a:prstDash val="solid"/>
                      <a:round/>
                      <a:headEnd type="none" w="med" len="med"/>
                      <a:tailEnd type="none" w="med" len="med"/>
                    </a:lnL>
                    <a:lnR>
                      <a:noFill/>
                    </a:lnR>
                    <a:lnT>
                      <a:noFill/>
                    </a:lnT>
                    <a:lnB w="6350" cap="flat" cmpd="sng" algn="ctr">
                      <a:solidFill>
                        <a:srgbClr val="A5A5A5"/>
                      </a:solidFill>
                      <a:prstDash val="solid"/>
                      <a:round/>
                      <a:headEnd type="none" w="med" len="med"/>
                      <a:tailEnd type="none" w="med" len="med"/>
                    </a:lnB>
                    <a:noFill/>
                  </a:tcPr>
                </a:tc>
                <a:extLst>
                  <a:ext uri="{0D108BD9-81ED-4DB2-BD59-A6C34878D82A}">
                    <a16:rowId xmlns:a16="http://schemas.microsoft.com/office/drawing/2014/main" val="1903046701"/>
                  </a:ext>
                </a:extLst>
              </a:tr>
              <a:tr h="218312">
                <a:tc>
                  <a:txBody>
                    <a:bodyPr/>
                    <a:lstStyle/>
                    <a:p>
                      <a:pPr algn="l" fontAlgn="ctr"/>
                      <a:r>
                        <a:rPr lang="en-US" sz="1000" b="1" i="0" u="none" strike="noStrike">
                          <a:solidFill>
                            <a:srgbClr val="404040"/>
                          </a:solidFill>
                          <a:effectLst/>
                          <a:highlight>
                            <a:srgbClr val="D0CECE"/>
                          </a:highlight>
                          <a:latin typeface="Calibri" panose="020F0502020204030204" pitchFamily="34" charset="0"/>
                        </a:rPr>
                        <a:t>CASH</a:t>
                      </a:r>
                    </a:p>
                  </a:txBody>
                  <a:tcPr marL="0" marR="0" marT="0" marB="0" anchor="ctr">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ctr"/>
                      <a:r>
                        <a:rPr lang="en-US" sz="1000" b="1" i="0" u="none" strike="noStrike">
                          <a:solidFill>
                            <a:srgbClr val="404040"/>
                          </a:solidFill>
                          <a:effectLst/>
                          <a:highlight>
                            <a:srgbClr val="D0CECE"/>
                          </a:highlight>
                          <a:latin typeface="Calibri" panose="020F0502020204030204" pitchFamily="34" charset="0"/>
                        </a:rPr>
                        <a:t>0.2</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ctr"/>
                      <a:r>
                        <a:rPr lang="en-US" sz="1000" b="1" i="0" u="none" strike="noStrike">
                          <a:solidFill>
                            <a:srgbClr val="404040"/>
                          </a:solidFill>
                          <a:effectLst/>
                          <a:highlight>
                            <a:srgbClr val="D0CECE"/>
                          </a:highlight>
                          <a:latin typeface="Calibri" panose="020F0502020204030204" pitchFamily="34" charset="0"/>
                        </a:rPr>
                        <a:t>0.0</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ctr"/>
                      <a:r>
                        <a:rPr lang="en-US" sz="1000" b="1" i="0" u="none" strike="noStrike">
                          <a:solidFill>
                            <a:srgbClr val="404040"/>
                          </a:solidFill>
                          <a:effectLst/>
                          <a:highlight>
                            <a:srgbClr val="D0CECE"/>
                          </a:highlight>
                          <a:latin typeface="Calibri" panose="020F0502020204030204" pitchFamily="34" charset="0"/>
                        </a:rPr>
                        <a:t>1.2</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ctr"/>
                      <a:r>
                        <a:rPr lang="en-US" sz="1000" b="1" i="0" u="none" strike="noStrike">
                          <a:solidFill>
                            <a:srgbClr val="404040"/>
                          </a:solidFill>
                          <a:effectLst/>
                          <a:highlight>
                            <a:srgbClr val="D0CECE"/>
                          </a:highlight>
                          <a:latin typeface="Calibri" panose="020F0502020204030204" pitchFamily="34" charset="0"/>
                        </a:rPr>
                        <a:t>5.2</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ctr"/>
                      <a:r>
                        <a:rPr lang="en-US" sz="1000" b="1" i="0" u="none" strike="noStrike">
                          <a:solidFill>
                            <a:srgbClr val="404040"/>
                          </a:solidFill>
                          <a:effectLst/>
                          <a:highlight>
                            <a:srgbClr val="D0CECE"/>
                          </a:highlight>
                          <a:latin typeface="Calibri" panose="020F0502020204030204" pitchFamily="34" charset="0"/>
                        </a:rPr>
                        <a:t>2.8</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ctr"/>
                      <a:r>
                        <a:rPr lang="en-US" sz="1000" b="1" i="0" u="none" strike="noStrike">
                          <a:solidFill>
                            <a:srgbClr val="404040"/>
                          </a:solidFill>
                          <a:effectLst/>
                          <a:highlight>
                            <a:srgbClr val="D0CECE"/>
                          </a:highlight>
                          <a:latin typeface="Calibri" panose="020F0502020204030204" pitchFamily="34" charset="0"/>
                        </a:rPr>
                        <a:t>2.0</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ctr"/>
                      <a:r>
                        <a:rPr lang="en-US" sz="1000" b="1" i="0" u="none" strike="noStrike">
                          <a:solidFill>
                            <a:srgbClr val="404040"/>
                          </a:solidFill>
                          <a:effectLst/>
                          <a:highlight>
                            <a:srgbClr val="D0CECE"/>
                          </a:highlight>
                          <a:latin typeface="Calibri" panose="020F0502020204030204" pitchFamily="34" charset="0"/>
                        </a:rPr>
                        <a:t>-</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ctr"/>
                      <a:r>
                        <a:rPr lang="en-US" sz="1000" b="1" i="0" u="none" strike="noStrike">
                          <a:solidFill>
                            <a:srgbClr val="404040"/>
                          </a:solidFill>
                          <a:effectLst/>
                          <a:highlight>
                            <a:srgbClr val="D0CECE"/>
                          </a:highlight>
                          <a:latin typeface="Calibri" panose="020F0502020204030204" pitchFamily="34" charset="0"/>
                        </a:rPr>
                        <a:t>1.4</a:t>
                      </a:r>
                    </a:p>
                  </a:txBody>
                  <a:tcPr marL="0" marR="0" marT="0"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tc>
                  <a:txBody>
                    <a:bodyPr/>
                    <a:lstStyle/>
                    <a:p>
                      <a:pPr algn="ctr" fontAlgn="ctr"/>
                      <a:r>
                        <a:rPr lang="en-US" sz="1000" b="1" i="0" u="none" strike="noStrike" dirty="0">
                          <a:solidFill>
                            <a:srgbClr val="404040"/>
                          </a:solidFill>
                          <a:effectLst/>
                          <a:highlight>
                            <a:srgbClr val="D0CECE"/>
                          </a:highlight>
                          <a:latin typeface="Calibri" panose="020F0502020204030204" pitchFamily="34" charset="0"/>
                        </a:rPr>
                        <a:t> </a:t>
                      </a:r>
                    </a:p>
                  </a:txBody>
                  <a:tcPr marL="0" marR="0" marT="0" marB="0" anchor="ctr">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0CECE"/>
                    </a:solidFill>
                  </a:tcPr>
                </a:tc>
                <a:extLst>
                  <a:ext uri="{0D108BD9-81ED-4DB2-BD59-A6C34878D82A}">
                    <a16:rowId xmlns:a16="http://schemas.microsoft.com/office/drawing/2014/main" val="2390258398"/>
                  </a:ext>
                </a:extLst>
              </a:tr>
            </a:tbl>
          </a:graphicData>
        </a:graphic>
      </p:graphicFrame>
    </p:spTree>
    <p:extLst>
      <p:ext uri="{BB962C8B-B14F-4D97-AF65-F5344CB8AC3E}">
        <p14:creationId xmlns:p14="http://schemas.microsoft.com/office/powerpoint/2010/main" val="4273031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FSPANMODE" val="span"/>
</p:tagLst>
</file>

<file path=ppt/theme/theme1.xml><?xml version="1.0" encoding="utf-8"?>
<a:theme xmlns:a="http://schemas.openxmlformats.org/drawingml/2006/main" name="NEW 2018_FEG Template">
  <a:themeElements>
    <a:clrScheme name="Custom 48">
      <a:dk1>
        <a:srgbClr val="404040"/>
      </a:dk1>
      <a:lt1>
        <a:srgbClr val="FFFFFF"/>
      </a:lt1>
      <a:dk2>
        <a:srgbClr val="717171"/>
      </a:dk2>
      <a:lt2>
        <a:srgbClr val="FFFFFF"/>
      </a:lt2>
      <a:accent1>
        <a:srgbClr val="FBB161"/>
      </a:accent1>
      <a:accent2>
        <a:srgbClr val="00AEEF"/>
      </a:accent2>
      <a:accent3>
        <a:srgbClr val="0076C0"/>
      </a:accent3>
      <a:accent4>
        <a:srgbClr val="7F7F7F"/>
      </a:accent4>
      <a:accent5>
        <a:srgbClr val="72A492"/>
      </a:accent5>
      <a:accent6>
        <a:srgbClr val="B5121B"/>
      </a:accent6>
      <a:hlink>
        <a:srgbClr val="00AEEF"/>
      </a:hlink>
      <a:folHlink>
        <a:srgbClr val="00AEEF"/>
      </a:folHlink>
    </a:clrScheme>
    <a:fontScheme name="FEG Nov2017">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EW 2018_FEG Template">
  <a:themeElements>
    <a:clrScheme name="Custom 48">
      <a:dk1>
        <a:srgbClr val="404040"/>
      </a:dk1>
      <a:lt1>
        <a:srgbClr val="FFFFFF"/>
      </a:lt1>
      <a:dk2>
        <a:srgbClr val="717171"/>
      </a:dk2>
      <a:lt2>
        <a:srgbClr val="FFFFFF"/>
      </a:lt2>
      <a:accent1>
        <a:srgbClr val="FBB161"/>
      </a:accent1>
      <a:accent2>
        <a:srgbClr val="00AEEF"/>
      </a:accent2>
      <a:accent3>
        <a:srgbClr val="0076C0"/>
      </a:accent3>
      <a:accent4>
        <a:srgbClr val="7F7F7F"/>
      </a:accent4>
      <a:accent5>
        <a:srgbClr val="72A492"/>
      </a:accent5>
      <a:accent6>
        <a:srgbClr val="B5121B"/>
      </a:accent6>
      <a:hlink>
        <a:srgbClr val="00AEEF"/>
      </a:hlink>
      <a:folHlink>
        <a:srgbClr val="00AEEF"/>
      </a:folHlink>
    </a:clrScheme>
    <a:fontScheme name="FEG Nov2017">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NEW 2018_FEG Template">
  <a:themeElements>
    <a:clrScheme name="Custom 48">
      <a:dk1>
        <a:srgbClr val="404040"/>
      </a:dk1>
      <a:lt1>
        <a:srgbClr val="FFFFFF"/>
      </a:lt1>
      <a:dk2>
        <a:srgbClr val="717171"/>
      </a:dk2>
      <a:lt2>
        <a:srgbClr val="FFFFFF"/>
      </a:lt2>
      <a:accent1>
        <a:srgbClr val="FBB161"/>
      </a:accent1>
      <a:accent2>
        <a:srgbClr val="00AEEF"/>
      </a:accent2>
      <a:accent3>
        <a:srgbClr val="0076C0"/>
      </a:accent3>
      <a:accent4>
        <a:srgbClr val="7F7F7F"/>
      </a:accent4>
      <a:accent5>
        <a:srgbClr val="72A492"/>
      </a:accent5>
      <a:accent6>
        <a:srgbClr val="B5121B"/>
      </a:accent6>
      <a:hlink>
        <a:srgbClr val="00AEEF"/>
      </a:hlink>
      <a:folHlink>
        <a:srgbClr val="00AEEF"/>
      </a:folHlink>
    </a:clrScheme>
    <a:fontScheme name="FEG Nov2017">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NEW 2018_FEG Template">
  <a:themeElements>
    <a:clrScheme name="Custom 48">
      <a:dk1>
        <a:srgbClr val="404040"/>
      </a:dk1>
      <a:lt1>
        <a:srgbClr val="FFFFFF"/>
      </a:lt1>
      <a:dk2>
        <a:srgbClr val="717171"/>
      </a:dk2>
      <a:lt2>
        <a:srgbClr val="FFFFFF"/>
      </a:lt2>
      <a:accent1>
        <a:srgbClr val="FBB161"/>
      </a:accent1>
      <a:accent2>
        <a:srgbClr val="00AEEF"/>
      </a:accent2>
      <a:accent3>
        <a:srgbClr val="0076C0"/>
      </a:accent3>
      <a:accent4>
        <a:srgbClr val="7F7F7F"/>
      </a:accent4>
      <a:accent5>
        <a:srgbClr val="72A492"/>
      </a:accent5>
      <a:accent6>
        <a:srgbClr val="B5121B"/>
      </a:accent6>
      <a:hlink>
        <a:srgbClr val="00AEEF"/>
      </a:hlink>
      <a:folHlink>
        <a:srgbClr val="00AEEF"/>
      </a:folHlink>
    </a:clrScheme>
    <a:fontScheme name="FEG Nov2017">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EG Color Pallette (2007)">
    <a:dk1>
      <a:sysClr val="windowText" lastClr="000000"/>
    </a:dk1>
    <a:lt1>
      <a:sysClr val="window" lastClr="FFFFFF"/>
    </a:lt1>
    <a:dk2>
      <a:srgbClr val="8B8078"/>
    </a:dk2>
    <a:lt2>
      <a:srgbClr val="E6E7E8"/>
    </a:lt2>
    <a:accent1>
      <a:srgbClr val="FCAB4F"/>
    </a:accent1>
    <a:accent2>
      <a:srgbClr val="0490C7"/>
    </a:accent2>
    <a:accent3>
      <a:srgbClr val="003768"/>
    </a:accent3>
    <a:accent4>
      <a:srgbClr val="DCE6F3"/>
    </a:accent4>
    <a:accent5>
      <a:srgbClr val="6FA397"/>
    </a:accent5>
    <a:accent6>
      <a:srgbClr val="9B1720"/>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mplate_x0020_Type xmlns="055819ba-43cb-41cf-92be-b68cddc38a6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2A4E7B701DC854C9AB45A813D4962B4" ma:contentTypeVersion="0" ma:contentTypeDescription="Create a new document." ma:contentTypeScope="" ma:versionID="d427260ae222bf9fbab1fa10d28f4246">
  <xsd:schema xmlns:xsd="http://www.w3.org/2001/XMLSchema" xmlns:xs="http://www.w3.org/2001/XMLSchema" xmlns:p="http://schemas.microsoft.com/office/2006/metadata/properties" xmlns:ns2="055819ba-43cb-41cf-92be-b68cddc38a60" targetNamespace="http://schemas.microsoft.com/office/2006/metadata/properties" ma:root="true" ma:fieldsID="f249aeb91ec1a30a7ee881e32a02cb38" ns2:_="">
    <xsd:import namespace="055819ba-43cb-41cf-92be-b68cddc38a60"/>
    <xsd:element name="properties">
      <xsd:complexType>
        <xsd:sequence>
          <xsd:element name="documentManagement">
            <xsd:complexType>
              <xsd:all>
                <xsd:element ref="ns2:Template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5819ba-43cb-41cf-92be-b68cddc38a60" elementFormDefault="qualified">
    <xsd:import namespace="http://schemas.microsoft.com/office/2006/documentManagement/types"/>
    <xsd:import namespace="http://schemas.microsoft.com/office/infopath/2007/PartnerControls"/>
    <xsd:element name="Template_x0020_Type" ma:index="8" nillable="true" ma:displayName="Template Type" ma:format="Dropdown" ma:internalName="Template_x0020_Type">
      <xsd:simpleType>
        <xsd:restriction base="dms:Choice">
          <xsd:enumeration value="PowerPoint"/>
          <xsd:enumeration value="Wor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1F1F52-5DC7-47A9-AC01-ED1CEBCD805C}">
  <ds:schemaRefs>
    <ds:schemaRef ds:uri="http://schemas.microsoft.com/sharepoint/v3/contenttype/forms"/>
  </ds:schemaRefs>
</ds:datastoreItem>
</file>

<file path=customXml/itemProps2.xml><?xml version="1.0" encoding="utf-8"?>
<ds:datastoreItem xmlns:ds="http://schemas.openxmlformats.org/officeDocument/2006/customXml" ds:itemID="{25A248A5-416C-4272-A1AD-76BA758E8F68}">
  <ds:schemaRefs>
    <ds:schemaRef ds:uri="http://schemas.microsoft.com/office/infopath/2007/PartnerControls"/>
    <ds:schemaRef ds:uri="http://schemas.microsoft.com/office/2006/documentManagement/types"/>
    <ds:schemaRef ds:uri="http://www.w3.org/XML/1998/namespace"/>
    <ds:schemaRef ds:uri="055819ba-43cb-41cf-92be-b68cddc38a60"/>
    <ds:schemaRef ds:uri="http://purl.org/dc/dcmitype/"/>
    <ds:schemaRef ds:uri="http://schemas.microsoft.com/office/2006/metadata/properties"/>
    <ds:schemaRef ds:uri="http://purl.org/dc/terms/"/>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9D3E1F45-6BD0-4EE6-AB6E-3A0FEA5B3E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5819ba-43cb-41cf-92be-b68cddc38a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2472</Words>
  <Application>Microsoft Office PowerPoint</Application>
  <PresentationFormat>On-screen Show (4:3)</PresentationFormat>
  <Paragraphs>559</Paragraphs>
  <Slides>23</Slides>
  <Notes>15</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23</vt:i4>
      </vt:variant>
    </vt:vector>
  </HeadingPairs>
  <TitlesOfParts>
    <vt:vector size="35" baseType="lpstr">
      <vt:lpstr>Arial</vt:lpstr>
      <vt:lpstr>Calibri</vt:lpstr>
      <vt:lpstr>Calibri (Body)</vt:lpstr>
      <vt:lpstr>Calibri Light</vt:lpstr>
      <vt:lpstr>Montserrat</vt:lpstr>
      <vt:lpstr>Times New Roman</vt:lpstr>
      <vt:lpstr>Wingdings</vt:lpstr>
      <vt:lpstr>NEW 2018_FEG Template</vt:lpstr>
      <vt:lpstr>1_NEW 2018_FEG Template</vt:lpstr>
      <vt:lpstr>2_NEW 2018_FEG Template</vt:lpstr>
      <vt:lpstr>3_NEW 2018_FEG Template</vt:lpstr>
      <vt:lpstr>Office Theme</vt:lpstr>
      <vt:lpstr>Second Quarter 2024 Investment Update</vt:lpstr>
      <vt:lpstr>Table of contents</vt:lpstr>
      <vt:lpstr>MARKET OVERVIEW AND SYSTEM ASSETS</vt:lpstr>
      <vt:lpstr>Market Returns</vt:lpstr>
      <vt:lpstr>University Operating and Endowment Funds: June 30, 2024</vt:lpstr>
      <vt:lpstr>ENDOWMENT POOL UPDATE:  June 30, 2024</vt:lpstr>
      <vt:lpstr>Market Value and Asset Allocation: Endowment Pool</vt:lpstr>
      <vt:lpstr>Total Endowment Pool Performance (June 30, 2024)</vt:lpstr>
      <vt:lpstr>Asset Class Performance: Endowment Pool (June 30, 2024)</vt:lpstr>
      <vt:lpstr>OPERATING POOL UPDATE:  June 30, 2024</vt:lpstr>
      <vt:lpstr>Liquidity Layers: Operating pool (June 30, 2024)</vt:lpstr>
      <vt:lpstr>Total Operating Pool Performance (June 30, 2024)</vt:lpstr>
      <vt:lpstr>APPENDIX: MARKET ENVIRONMENT</vt:lpstr>
      <vt:lpstr>Market Environment</vt:lpstr>
      <vt:lpstr>Global Equity, U.S.</vt:lpstr>
      <vt:lpstr>Global Equity, Non-U.S.</vt:lpstr>
      <vt:lpstr>Fixed Income</vt:lpstr>
      <vt:lpstr>Real Assets</vt:lpstr>
      <vt:lpstr>Diversifying Strategies</vt:lpstr>
      <vt:lpstr>disclosures</vt:lpstr>
      <vt:lpstr>Disclosures</vt:lpstr>
      <vt:lpstr>Disclosures</vt:lpstr>
      <vt:lpstr>Second Quarter 2024 Investment Update Report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2016-12-21T18:22:48Z</dcterms:created>
  <dcterms:modified xsi:type="dcterms:W3CDTF">2024-09-19T15:53:47Z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0x010100D2A4E7B701DC854C9AB45A813D4962B4</vt:lpwstr>
  </property>
</Properties>
</file>