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91" r:id="rId5"/>
  </p:sldMasterIdLst>
  <p:notesMasterIdLst>
    <p:notesMasterId r:id="rId22"/>
  </p:notesMasterIdLst>
  <p:sldIdLst>
    <p:sldId id="272" r:id="rId6"/>
    <p:sldId id="288" r:id="rId7"/>
    <p:sldId id="293" r:id="rId8"/>
    <p:sldId id="294" r:id="rId9"/>
    <p:sldId id="295" r:id="rId10"/>
    <p:sldId id="296" r:id="rId11"/>
    <p:sldId id="297" r:id="rId12"/>
    <p:sldId id="298" r:id="rId13"/>
    <p:sldId id="299" r:id="rId14"/>
    <p:sldId id="300" r:id="rId15"/>
    <p:sldId id="301" r:id="rId16"/>
    <p:sldId id="302" r:id="rId17"/>
    <p:sldId id="303" r:id="rId18"/>
    <p:sldId id="304" r:id="rId19"/>
    <p:sldId id="305" r:id="rId20"/>
    <p:sldId id="275"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Lato" panose="020F0502020204030203" pitchFamily="34" charset="0"/>
      <p:regular r:id="rId29"/>
      <p:bold r:id="rId30"/>
      <p:italic r:id="rId31"/>
      <p:boldItalic r:id="rId32"/>
    </p:embeddedFont>
    <p:embeddedFont>
      <p:font typeface="Lato Black" panose="020F0502020204030203" pitchFamily="34" charset="0"/>
      <p:bold r:id="rId33"/>
      <p:boldItalic r:id="rId34"/>
    </p:embeddedFont>
    <p:embeddedFont>
      <p:font typeface="Oswald" panose="00000500000000000000" pitchFamily="2" charset="0"/>
      <p:regular r:id="rId35"/>
      <p:bold r:id="rId36"/>
    </p:embeddedFont>
    <p:embeddedFont>
      <p:font typeface="Oswald SemiBold" panose="00000700000000000000" pitchFamily="2" charset="0"/>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6" userDrawn="1">
          <p15:clr>
            <a:srgbClr val="A4A3A4"/>
          </p15:clr>
        </p15:guide>
        <p15:guide id="3" pos="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0455A4"/>
    <a:srgbClr val="13294B"/>
    <a:srgbClr val="E8E9EA"/>
    <a:srgbClr val="E84A27"/>
    <a:srgbClr val="D50032"/>
    <a:srgbClr val="A5A8AA"/>
    <a:srgbClr val="5E6669"/>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1" autoAdjust="0"/>
    <p:restoredTop sz="86442" autoAdjust="0"/>
  </p:normalViewPr>
  <p:slideViewPr>
    <p:cSldViewPr snapToGrid="0">
      <p:cViewPr varScale="1">
        <p:scale>
          <a:sx n="140" d="100"/>
          <a:sy n="140" d="100"/>
        </p:scale>
        <p:origin x="3234" y="150"/>
      </p:cViewPr>
      <p:guideLst>
        <p:guide orient="horz" pos="936"/>
        <p:guide pos="60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12.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96F298-A394-4CE1-A654-FE1BC5C038A1}" type="datetimeFigureOut">
              <a:rPr lang="en-US" smtClean="0"/>
              <a:t>9/6/2023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3A1E8-C096-463C-BF8B-4CB4AA05D415}" type="slidenum">
              <a:rPr lang="en-US" smtClean="0"/>
              <a:t>‹#›</a:t>
            </a:fld>
            <a:endParaRPr lang="en-US" dirty="0"/>
          </a:p>
        </p:txBody>
      </p:sp>
    </p:spTree>
    <p:extLst>
      <p:ext uri="{BB962C8B-B14F-4D97-AF65-F5344CB8AC3E}">
        <p14:creationId xmlns:p14="http://schemas.microsoft.com/office/powerpoint/2010/main" val="4164435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1</a:t>
            </a:fld>
            <a:endParaRPr lang="en-US" dirty="0"/>
          </a:p>
        </p:txBody>
      </p:sp>
    </p:spTree>
    <p:extLst>
      <p:ext uri="{BB962C8B-B14F-4D97-AF65-F5344CB8AC3E}">
        <p14:creationId xmlns:p14="http://schemas.microsoft.com/office/powerpoint/2010/main" val="1492307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16</a:t>
            </a:fld>
            <a:endParaRPr lang="en-US" dirty="0"/>
          </a:p>
        </p:txBody>
      </p:sp>
    </p:spTree>
    <p:extLst>
      <p:ext uri="{BB962C8B-B14F-4D97-AF65-F5344CB8AC3E}">
        <p14:creationId xmlns:p14="http://schemas.microsoft.com/office/powerpoint/2010/main" val="8121361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01">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3466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0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3B977B8-DE59-4919-8FFF-71522113DE5E}"/>
              </a:ext>
            </a:extLst>
          </p:cNvPr>
          <p:cNvSpPr txBox="1">
            <a:spLocks/>
          </p:cNvSpPr>
          <p:nvPr userDrawn="1"/>
        </p:nvSpPr>
        <p:spPr>
          <a:xfrm>
            <a:off x="745599" y="2139455"/>
            <a:ext cx="11065401" cy="2306637"/>
          </a:xfrm>
          <a:prstGeom prst="rect">
            <a:avLst/>
          </a:prstGeom>
        </p:spPr>
        <p:txBody>
          <a:bodyPr tIns="0" anchor="t" anchorCtr="0"/>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Tree>
    <p:extLst>
      <p:ext uri="{BB962C8B-B14F-4D97-AF65-F5344CB8AC3E}">
        <p14:creationId xmlns:p14="http://schemas.microsoft.com/office/powerpoint/2010/main" val="360954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_0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296552"/>
            <a:ext cx="2743200" cy="365125"/>
          </a:xfrm>
          <a:prstGeom prst="rect">
            <a:avLst/>
          </a:prstGeom>
        </p:spPr>
        <p:txBody>
          <a:body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90ECCEC9-725D-49C6-8096-E7021C01B2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FF0A29B2-7BDB-4463-94AD-975EDA52D851}"/>
              </a:ext>
            </a:extLst>
          </p:cNvPr>
          <p:cNvSpPr>
            <a:spLocks noGrp="1"/>
          </p:cNvSpPr>
          <p:nvPr>
            <p:ph idx="1"/>
          </p:nvPr>
        </p:nvSpPr>
        <p:spPr>
          <a:xfrm>
            <a:off x="838200" y="2640647"/>
            <a:ext cx="10515600" cy="35363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411805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08">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10" name="Title Placeholder 10">
            <a:extLst>
              <a:ext uri="{FF2B5EF4-FFF2-40B4-BE49-F238E27FC236}">
                <a16:creationId xmlns:a16="http://schemas.microsoft.com/office/drawing/2014/main" id="{14A6C7D4-AE95-4D81-8EC0-54CC6A9E09E8}"/>
              </a:ext>
            </a:extLst>
          </p:cNvPr>
          <p:cNvSpPr>
            <a:spLocks noGrp="1"/>
          </p:cNvSpPr>
          <p:nvPr>
            <p:ph type="title"/>
          </p:nvPr>
        </p:nvSpPr>
        <p:spPr>
          <a:xfrm>
            <a:off x="838200" y="677322"/>
            <a:ext cx="6938473" cy="1313848"/>
          </a:xfrm>
          <a:prstGeom prst="rect">
            <a:avLst/>
          </a:prstGeom>
        </p:spPr>
        <p:txBody>
          <a:bodyPr vert="horz" lIns="91440" tIns="45720" rIns="91440" bIns="45720" rtlCol="0" anchor="t">
            <a:normAutofit/>
          </a:bodyPr>
          <a:lstStyle/>
          <a:p>
            <a:r>
              <a:rPr lang="en-US" dirty="0"/>
              <a:t>Click to edit Master title style</a:t>
            </a:r>
          </a:p>
        </p:txBody>
      </p:sp>
      <p:sp>
        <p:nvSpPr>
          <p:cNvPr id="13" name="Content Placeholder 2">
            <a:extLst>
              <a:ext uri="{FF2B5EF4-FFF2-40B4-BE49-F238E27FC236}">
                <a16:creationId xmlns:a16="http://schemas.microsoft.com/office/drawing/2014/main" id="{009654DD-E4D6-4CF3-A9E0-564310B3469C}"/>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028913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09">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Title Placeholder 10">
            <a:extLst>
              <a:ext uri="{FF2B5EF4-FFF2-40B4-BE49-F238E27FC236}">
                <a16:creationId xmlns:a16="http://schemas.microsoft.com/office/drawing/2014/main" id="{A6228B85-D19C-41D6-9E07-4401B592980A}"/>
              </a:ext>
            </a:extLst>
          </p:cNvPr>
          <p:cNvSpPr>
            <a:spLocks noGrp="1"/>
          </p:cNvSpPr>
          <p:nvPr>
            <p:ph type="title"/>
          </p:nvPr>
        </p:nvSpPr>
        <p:spPr>
          <a:xfrm>
            <a:off x="838200" y="677322"/>
            <a:ext cx="7459766"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4E3E721E-5DF8-412F-928F-E576383D9C03}"/>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436761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10">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Title Placeholder 10">
            <a:extLst>
              <a:ext uri="{FF2B5EF4-FFF2-40B4-BE49-F238E27FC236}">
                <a16:creationId xmlns:a16="http://schemas.microsoft.com/office/drawing/2014/main" id="{9A5C3BB4-FA16-45B8-A9D3-F0D05B986605}"/>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EA3281D7-F150-4E0E-A844-F5B1A2E59544}"/>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8653386"/>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_11">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lvl1pPr algn="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D3E603ED-9F8C-429B-B551-4CAC6775A124}"/>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Placeholder 10">
            <a:extLst>
              <a:ext uri="{FF2B5EF4-FFF2-40B4-BE49-F238E27FC236}">
                <a16:creationId xmlns:a16="http://schemas.microsoft.com/office/drawing/2014/main" id="{50E7882C-C489-4F9F-B391-DC83482D009A}"/>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820653738"/>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1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a:prstGeom prst="rect">
            <a:avLst/>
          </a:prstGeo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lvl1pPr>
              <a:defRPr>
                <a:solidFill>
                  <a:srgbClr val="E8E9EA"/>
                </a:solidFil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7650871" y="6385982"/>
            <a:ext cx="3702929" cy="267893"/>
          </a:xfrm>
          <a:prstGeom prst="rect">
            <a:avLst/>
          </a:prstGeom>
        </p:spPr>
      </p:pic>
      <p:sp>
        <p:nvSpPr>
          <p:cNvPr id="8" name="Title Placeholder 10">
            <a:extLst>
              <a:ext uri="{FF2B5EF4-FFF2-40B4-BE49-F238E27FC236}">
                <a16:creationId xmlns:a16="http://schemas.microsoft.com/office/drawing/2014/main" id="{06F0B74D-76F5-49DE-BC1E-07A3933A7D93}"/>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lvl1pPr>
              <a:defRPr>
                <a:solidFill>
                  <a:srgbClr val="E8E9EA"/>
                </a:solidFill>
              </a:defRPr>
            </a:lvl1pPr>
          </a:lstStyle>
          <a:p>
            <a:r>
              <a:rPr lang="en-US" dirty="0"/>
              <a:t>Click to edit Master title style</a:t>
            </a:r>
          </a:p>
        </p:txBody>
      </p:sp>
    </p:spTree>
    <p:extLst>
      <p:ext uri="{BB962C8B-B14F-4D97-AF65-F5344CB8AC3E}">
        <p14:creationId xmlns:p14="http://schemas.microsoft.com/office/powerpoint/2010/main" val="1652743905"/>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13">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D5FE394F-A334-4167-90DD-5A662FD693E6}"/>
              </a:ext>
            </a:extLst>
          </p:cNvPr>
          <p:cNvSpPr>
            <a:spLocks noGrp="1"/>
          </p:cNvSpPr>
          <p:nvPr>
            <p:ph type="dt" sz="half" idx="10"/>
          </p:nvPr>
        </p:nvSpPr>
        <p:spPr>
          <a:xfrm>
            <a:off x="838200" y="6356350"/>
            <a:ext cx="2743200" cy="365125"/>
          </a:xfrm>
          <a:prstGeom prst="rect">
            <a:avLst/>
          </a:prstGeom>
        </p:spPr>
        <p:txBody>
          <a:bodyPr/>
          <a:lstStyle/>
          <a:p>
            <a:fld id="{D4EBE3CD-9D77-4126-B7ED-9E1F8FB2D6C1}" type="slidenum">
              <a:rPr lang="en-US" smtClean="0"/>
              <a:pPr/>
              <a:t>‹#›</a:t>
            </a:fld>
            <a:endParaRPr lang="en-US" dirty="0"/>
          </a:p>
        </p:txBody>
      </p:sp>
      <p:pic>
        <p:nvPicPr>
          <p:cNvPr id="9" name="Picture 8">
            <a:extLst>
              <a:ext uri="{FF2B5EF4-FFF2-40B4-BE49-F238E27FC236}">
                <a16:creationId xmlns:a16="http://schemas.microsoft.com/office/drawing/2014/main" id="{9A49015A-19E5-4F62-8694-C03378168AA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A4DB0FFB-2C34-4B3B-95BB-057D3A8326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Content Placeholder 2">
            <a:extLst>
              <a:ext uri="{FF2B5EF4-FFF2-40B4-BE49-F238E27FC236}">
                <a16:creationId xmlns:a16="http://schemas.microsoft.com/office/drawing/2014/main" id="{171B28D7-6742-4F0D-930C-1815724E8ACC}"/>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86996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5F4D61-3B78-4602-9334-55445ABC8156}"/>
              </a:ext>
            </a:extLst>
          </p:cNvPr>
          <p:cNvSpPr/>
          <p:nvPr userDrawn="1"/>
        </p:nvSpPr>
        <p:spPr>
          <a:xfrm>
            <a:off x="838200" y="5486400"/>
            <a:ext cx="114300" cy="716756"/>
          </a:xfrm>
          <a:prstGeom prst="rect">
            <a:avLst/>
          </a:prstGeom>
          <a:solidFill>
            <a:srgbClr val="045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University of Illinois System logo">
            <a:extLst>
              <a:ext uri="{FF2B5EF4-FFF2-40B4-BE49-F238E27FC236}">
                <a16:creationId xmlns:a16="http://schemas.microsoft.com/office/drawing/2014/main" id="{C18E370A-8F4D-4EB3-A70B-459E1D8A59B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48993" y="684494"/>
            <a:ext cx="2409448" cy="917011"/>
          </a:xfrm>
          <a:prstGeom prst="rect">
            <a:avLst/>
          </a:prstGeom>
        </p:spPr>
      </p:pic>
    </p:spTree>
    <p:extLst>
      <p:ext uri="{BB962C8B-B14F-4D97-AF65-F5344CB8AC3E}">
        <p14:creationId xmlns:p14="http://schemas.microsoft.com/office/powerpoint/2010/main" val="476139142"/>
      </p:ext>
    </p:extLst>
  </p:cSld>
  <p:clrMap bg1="lt1" tx1="dk1" bg2="lt2" tx2="dk2" accent1="accent1" accent2="accent2" accent3="accent3" accent4="accent4" accent5="accent5" accent6="accent6" hlink="hlink" folHlink="folHlink"/>
  <p:sldLayoutIdLst>
    <p:sldLayoutId id="2147483668" r:id="rId1"/>
    <p:sldLayoutId id="2147483661" r:id="rId2"/>
  </p:sldLayoutIdLst>
  <p:txStyles>
    <p:titleStyle>
      <a:lvl1pPr algn="l" defTabSz="914400" rtl="0" eaLnBrk="1" latinLnBrk="0" hangingPunct="1">
        <a:lnSpc>
          <a:spcPct val="90000"/>
        </a:lnSpc>
        <a:spcBef>
          <a:spcPct val="0"/>
        </a:spcBef>
        <a:buNone/>
        <a:defRPr sz="4800" kern="1200" cap="all" spc="300" baseline="0">
          <a:solidFill>
            <a:srgbClr val="0455A4"/>
          </a:solidFill>
          <a:latin typeface="Lato" panose="020F0502020204030203"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7392AFD-7A9A-40A7-8EAE-A7582B8CF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FBCD4F-7C42-4FCA-8F1D-861807028609}" type="slidenum">
              <a:rPr lang="en-US" smtClean="0"/>
              <a:t>‹#›</a:t>
            </a:fld>
            <a:endParaRPr lang="en-US" dirty="0"/>
          </a:p>
        </p:txBody>
      </p:sp>
      <p:cxnSp>
        <p:nvCxnSpPr>
          <p:cNvPr id="9" name="Straight Connector 8">
            <a:extLst>
              <a:ext uri="{FF2B5EF4-FFF2-40B4-BE49-F238E27FC236}">
                <a16:creationId xmlns:a16="http://schemas.microsoft.com/office/drawing/2014/main" id="{7D5953EA-594D-4F23-8B22-847853613CA0}"/>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032231"/>
      </p:ext>
    </p:extLst>
  </p:cSld>
  <p:clrMap bg1="lt1" tx1="dk1" bg2="lt2" tx2="dk2" accent1="accent1" accent2="accent2" accent3="accent3" accent4="accent4" accent5="accent5" accent6="accent6" hlink="hlink" folHlink="folHlink"/>
  <p:sldLayoutIdLst>
    <p:sldLayoutId id="2147483663" r:id="rId1"/>
    <p:sldLayoutId id="2147483669" r:id="rId2"/>
    <p:sldLayoutId id="2147483671" r:id="rId3"/>
    <p:sldLayoutId id="2147483672" r:id="rId4"/>
    <p:sldLayoutId id="2147483670" r:id="rId5"/>
    <p:sldLayoutId id="2147483664" r:id="rId6"/>
    <p:sldLayoutId id="2147483693" r:id="rId7"/>
  </p:sldLayoutIdLst>
  <p:txStyles>
    <p:titleStyle>
      <a:lvl1pPr algn="l" defTabSz="914400" rtl="0" eaLnBrk="1" latinLnBrk="0" hangingPunct="1">
        <a:lnSpc>
          <a:spcPct val="90000"/>
        </a:lnSpc>
        <a:spcBef>
          <a:spcPct val="0"/>
        </a:spcBef>
        <a:buNone/>
        <a:defRPr sz="4800" kern="1200" cap="all" baseline="0">
          <a:solidFill>
            <a:srgbClr val="13294B"/>
          </a:solidFill>
          <a:latin typeface="Oswald Semi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31.sv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38.sv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6F56C-F511-B343-0E4B-EC62BEC5F3F9}"/>
              </a:ext>
              <a:ext uri="{C183D7F6-B498-43B3-948B-1728B52AA6E4}">
                <adec:decorative xmlns:adec="http://schemas.microsoft.com/office/drawing/2017/decorative" val="1"/>
              </a:ext>
            </a:extLst>
          </p:cNvPr>
          <p:cNvSpPr>
            <a:spLocks noGrp="1"/>
          </p:cNvSpPr>
          <p:nvPr>
            <p:ph type="title" idx="4294967295"/>
          </p:nvPr>
        </p:nvSpPr>
        <p:spPr>
          <a:xfrm>
            <a:off x="838200" y="-252248"/>
            <a:ext cx="10515600" cy="252248"/>
          </a:xfrm>
          <a:prstGeom prst="rect">
            <a:avLst/>
          </a:prstGeom>
        </p:spPr>
        <p:txBody>
          <a:bodyPr anchor="b"/>
          <a:lstStyle/>
          <a:p>
            <a:r>
              <a:rPr lang="en-US" sz="1000" dirty="0">
                <a:solidFill>
                  <a:schemeClr val="tx1"/>
                </a:solidFill>
              </a:rPr>
              <a:t>USC: who we are – what we do – what we want</a:t>
            </a:r>
          </a:p>
        </p:txBody>
      </p:sp>
      <p:sp>
        <p:nvSpPr>
          <p:cNvPr id="4" name="TextBox 3">
            <a:extLst>
              <a:ext uri="{FF2B5EF4-FFF2-40B4-BE49-F238E27FC236}">
                <a16:creationId xmlns:a16="http://schemas.microsoft.com/office/drawing/2014/main" id="{7CF1DE2C-D316-45C8-92A5-CADEDE3056F0}"/>
              </a:ext>
            </a:extLst>
          </p:cNvPr>
          <p:cNvSpPr txBox="1"/>
          <p:nvPr/>
        </p:nvSpPr>
        <p:spPr>
          <a:xfrm>
            <a:off x="465908" y="2647949"/>
            <a:ext cx="7230291" cy="2554545"/>
          </a:xfrm>
          <a:prstGeom prst="rect">
            <a:avLst/>
          </a:prstGeom>
          <a:noFill/>
        </p:spPr>
        <p:txBody>
          <a:bodyPr wrap="square" rtlCol="0">
            <a:spAutoFit/>
          </a:bodyPr>
          <a:lstStyle/>
          <a:p>
            <a:pPr algn="ctr"/>
            <a:r>
              <a:rPr lang="en-US" sz="4000" dirty="0">
                <a:solidFill>
                  <a:srgbClr val="13294B"/>
                </a:solidFill>
                <a:latin typeface="Oswald SemiBold" pitchFamily="2" charset="0"/>
              </a:rPr>
              <a:t>UNIVERSITY SENATES CONFERENCE</a:t>
            </a:r>
          </a:p>
          <a:p>
            <a:pPr marL="685800" indent="-403225">
              <a:buFont typeface="Arial" panose="020B0604020202020204" pitchFamily="34" charset="0"/>
              <a:buChar char="•"/>
            </a:pPr>
            <a:r>
              <a:rPr lang="en-US" sz="4000" dirty="0">
                <a:solidFill>
                  <a:srgbClr val="13294B"/>
                </a:solidFill>
                <a:latin typeface="Oswald SemiBold" pitchFamily="2" charset="0"/>
              </a:rPr>
              <a:t>What is the USC</a:t>
            </a:r>
          </a:p>
          <a:p>
            <a:pPr marL="685800" indent="-403225">
              <a:buFont typeface="Arial" panose="020B0604020202020204" pitchFamily="34" charset="0"/>
              <a:buChar char="•"/>
            </a:pPr>
            <a:r>
              <a:rPr lang="en-US" sz="4000" dirty="0">
                <a:solidFill>
                  <a:srgbClr val="13294B"/>
                </a:solidFill>
                <a:latin typeface="Oswald SemiBold" pitchFamily="2" charset="0"/>
              </a:rPr>
              <a:t>Who we are</a:t>
            </a:r>
          </a:p>
          <a:p>
            <a:pPr marL="685800" indent="-403225">
              <a:buFont typeface="Arial" panose="020B0604020202020204" pitchFamily="34" charset="0"/>
              <a:buChar char="•"/>
            </a:pPr>
            <a:r>
              <a:rPr lang="en-US" sz="4000" dirty="0">
                <a:solidFill>
                  <a:srgbClr val="13294B"/>
                </a:solidFill>
                <a:latin typeface="Oswald SemiBold" pitchFamily="2" charset="0"/>
              </a:rPr>
              <a:t>What we want</a:t>
            </a:r>
          </a:p>
        </p:txBody>
      </p:sp>
      <p:sp>
        <p:nvSpPr>
          <p:cNvPr id="6" name="TextBox 5">
            <a:extLst>
              <a:ext uri="{FF2B5EF4-FFF2-40B4-BE49-F238E27FC236}">
                <a16:creationId xmlns:a16="http://schemas.microsoft.com/office/drawing/2014/main" id="{148E6C1B-CFA9-46B7-BB1A-465E20502049}"/>
              </a:ext>
            </a:extLst>
          </p:cNvPr>
          <p:cNvSpPr txBox="1"/>
          <p:nvPr/>
        </p:nvSpPr>
        <p:spPr>
          <a:xfrm>
            <a:off x="1104900" y="5495714"/>
            <a:ext cx="5457265" cy="646331"/>
          </a:xfrm>
          <a:prstGeom prst="rect">
            <a:avLst/>
          </a:prstGeom>
          <a:noFill/>
        </p:spPr>
        <p:txBody>
          <a:bodyPr wrap="square" rtlCol="0">
            <a:spAutoFit/>
          </a:bodyPr>
          <a:lstStyle/>
          <a:p>
            <a:r>
              <a:rPr lang="en-US" dirty="0">
                <a:solidFill>
                  <a:srgbClr val="0455A4"/>
                </a:solidFill>
                <a:latin typeface="Lato Black" panose="020F0A02020204030203" pitchFamily="34" charset="0"/>
              </a:rPr>
              <a:t>Celest Weuve, USC Chair</a:t>
            </a:r>
          </a:p>
          <a:p>
            <a:r>
              <a:rPr lang="en-US" dirty="0">
                <a:solidFill>
                  <a:srgbClr val="0455A4"/>
                </a:solidFill>
                <a:latin typeface="Lato Black" panose="020F0A02020204030203" pitchFamily="34" charset="0"/>
              </a:rPr>
              <a:t>September 21, 2023</a:t>
            </a:r>
          </a:p>
        </p:txBody>
      </p:sp>
    </p:spTree>
    <p:extLst>
      <p:ext uri="{BB962C8B-B14F-4D97-AF65-F5344CB8AC3E}">
        <p14:creationId xmlns:p14="http://schemas.microsoft.com/office/powerpoint/2010/main" val="2727117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B039036-9102-67FD-1872-37A97338A5D9}"/>
              </a:ext>
              <a:ext uri="{C183D7F6-B498-43B3-948B-1728B52AA6E4}">
                <adec:decorative xmlns:adec="http://schemas.microsoft.com/office/drawing/2017/decorative" val="1"/>
              </a:ext>
            </a:extLst>
          </p:cNvPr>
          <p:cNvSpPr>
            <a:spLocks noGrp="1"/>
          </p:cNvSpPr>
          <p:nvPr>
            <p:ph type="title"/>
          </p:nvPr>
        </p:nvSpPr>
        <p:spPr>
          <a:xfrm>
            <a:off x="838200" y="-1313848"/>
            <a:ext cx="10515600" cy="1313848"/>
          </a:xfrm>
        </p:spPr>
        <p:txBody>
          <a:bodyPr vert="horz" lIns="91440" tIns="45720" rIns="91440" bIns="45720" rtlCol="0" anchor="b">
            <a:normAutofit/>
          </a:bodyPr>
          <a:lstStyle/>
          <a:p>
            <a:r>
              <a:rPr lang="en-US" sz="1200" dirty="0">
                <a:solidFill>
                  <a:schemeClr val="tx1"/>
                </a:solidFill>
              </a:rPr>
              <a:t>Page 10 USC Members</a:t>
            </a:r>
          </a:p>
        </p:txBody>
      </p:sp>
      <p:sp>
        <p:nvSpPr>
          <p:cNvPr id="3" name="Content Placeholder 2">
            <a:extLst>
              <a:ext uri="{FF2B5EF4-FFF2-40B4-BE49-F238E27FC236}">
                <a16:creationId xmlns:a16="http://schemas.microsoft.com/office/drawing/2014/main" id="{B6A694F9-8CD2-D468-E56B-4B76F8A3D195}"/>
              </a:ext>
            </a:extLst>
          </p:cNvPr>
          <p:cNvSpPr>
            <a:spLocks noGrp="1"/>
          </p:cNvSpPr>
          <p:nvPr>
            <p:ph idx="1"/>
          </p:nvPr>
        </p:nvSpPr>
        <p:spPr>
          <a:xfrm>
            <a:off x="1579678" y="4000056"/>
            <a:ext cx="5049721" cy="2438400"/>
          </a:xfrm>
        </p:spPr>
        <p:txBody>
          <a:bodyPr>
            <a:normAutofit/>
          </a:bodyPr>
          <a:lstStyle/>
          <a:p>
            <a:pPr marL="0" indent="0">
              <a:spcBef>
                <a:spcPts val="0"/>
              </a:spcBef>
              <a:buNone/>
            </a:pPr>
            <a:r>
              <a:rPr lang="en-US" sz="1600" b="1" dirty="0">
                <a:solidFill>
                  <a:srgbClr val="13294B"/>
                </a:solidFill>
              </a:rPr>
              <a:t>LARRY H. DANZIGER, PHARMD</a:t>
            </a:r>
          </a:p>
          <a:p>
            <a:pPr marL="0" indent="0">
              <a:spcBef>
                <a:spcPts val="0"/>
              </a:spcBef>
              <a:buNone/>
            </a:pPr>
            <a:r>
              <a:rPr lang="en-US" sz="1600" dirty="0">
                <a:solidFill>
                  <a:srgbClr val="13294B"/>
                </a:solidFill>
              </a:rPr>
              <a:t>UIC Distinguished Professor</a:t>
            </a:r>
          </a:p>
          <a:p>
            <a:pPr marL="0" indent="0">
              <a:spcBef>
                <a:spcPts val="0"/>
              </a:spcBef>
              <a:buNone/>
            </a:pPr>
            <a:r>
              <a:rPr lang="en-US" sz="1600" dirty="0">
                <a:solidFill>
                  <a:srgbClr val="13294B"/>
                </a:solidFill>
              </a:rPr>
              <a:t>Professor of Pharmacy and Medicine</a:t>
            </a:r>
          </a:p>
          <a:p>
            <a:pPr marL="0" indent="0">
              <a:spcBef>
                <a:spcPts val="0"/>
              </a:spcBef>
              <a:buNone/>
            </a:pPr>
            <a:r>
              <a:rPr lang="en-US" sz="1600" dirty="0">
                <a:solidFill>
                  <a:srgbClr val="13294B"/>
                </a:solidFill>
              </a:rPr>
              <a:t>Director of the Infectious Diseases Pharmacotherapy Section, Department of Pharmacy Practice</a:t>
            </a:r>
          </a:p>
          <a:p>
            <a:pPr marL="0" indent="0">
              <a:spcBef>
                <a:spcPts val="0"/>
              </a:spcBef>
              <a:spcAft>
                <a:spcPts val="600"/>
              </a:spcAft>
              <a:buNone/>
            </a:pPr>
            <a:r>
              <a:rPr lang="en-US" sz="1600" dirty="0">
                <a:solidFill>
                  <a:srgbClr val="13294B"/>
                </a:solidFill>
              </a:rPr>
              <a:t>Executive Director, CADRE </a:t>
            </a:r>
          </a:p>
          <a:p>
            <a:pPr marL="0" indent="0">
              <a:spcBef>
                <a:spcPts val="0"/>
              </a:spcBef>
              <a:buNone/>
            </a:pPr>
            <a:r>
              <a:rPr lang="en-US" sz="1600" i="1" dirty="0">
                <a:solidFill>
                  <a:srgbClr val="13294B"/>
                </a:solidFill>
              </a:rPr>
              <a:t>Why I love my job:</a:t>
            </a:r>
          </a:p>
          <a:p>
            <a:pPr marL="0" indent="0">
              <a:spcBef>
                <a:spcPts val="0"/>
              </a:spcBef>
              <a:buNone/>
            </a:pPr>
            <a:r>
              <a:rPr lang="en-US" sz="1600" i="1" dirty="0">
                <a:solidFill>
                  <a:srgbClr val="13294B"/>
                </a:solidFill>
              </a:rPr>
              <a:t>I enjoy teaching and research sharing knowledge with other people.</a:t>
            </a:r>
          </a:p>
        </p:txBody>
      </p:sp>
      <p:sp>
        <p:nvSpPr>
          <p:cNvPr id="18" name="Content Placeholder 2">
            <a:extLst>
              <a:ext uri="{FF2B5EF4-FFF2-40B4-BE49-F238E27FC236}">
                <a16:creationId xmlns:a16="http://schemas.microsoft.com/office/drawing/2014/main" id="{DA0E17A6-4ABC-7139-671E-0F23434C9CB6}"/>
              </a:ext>
            </a:extLst>
          </p:cNvPr>
          <p:cNvSpPr txBox="1">
            <a:spLocks/>
          </p:cNvSpPr>
          <p:nvPr/>
        </p:nvSpPr>
        <p:spPr>
          <a:xfrm>
            <a:off x="7512873" y="3945718"/>
            <a:ext cx="4469577" cy="2438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600" b="1" dirty="0">
                <a:solidFill>
                  <a:srgbClr val="13294B"/>
                </a:solidFill>
              </a:rPr>
              <a:t>SANDRA DE GROOTE, MLIS, MED, AHIP</a:t>
            </a:r>
          </a:p>
          <a:p>
            <a:pPr marL="0" indent="0">
              <a:spcBef>
                <a:spcPts val="0"/>
              </a:spcBef>
              <a:buFont typeface="Arial" panose="020B0604020202020204" pitchFamily="34" charset="0"/>
              <a:buNone/>
            </a:pPr>
            <a:r>
              <a:rPr lang="en-US" sz="1600" dirty="0">
                <a:solidFill>
                  <a:srgbClr val="13294B"/>
                </a:solidFill>
              </a:rPr>
              <a:t>USC Executive Committee </a:t>
            </a:r>
          </a:p>
          <a:p>
            <a:pPr marL="0" indent="0">
              <a:spcBef>
                <a:spcPts val="0"/>
              </a:spcBef>
              <a:buFont typeface="Arial" panose="020B0604020202020204" pitchFamily="34" charset="0"/>
              <a:buNone/>
            </a:pPr>
            <a:r>
              <a:rPr lang="en-US" sz="1600" dirty="0">
                <a:solidFill>
                  <a:srgbClr val="13294B"/>
                </a:solidFill>
              </a:rPr>
              <a:t>Professor, Library and Information Science</a:t>
            </a:r>
          </a:p>
          <a:p>
            <a:pPr marL="0" indent="0">
              <a:spcBef>
                <a:spcPts val="0"/>
              </a:spcBef>
              <a:buFont typeface="Arial" panose="020B0604020202020204" pitchFamily="34" charset="0"/>
              <a:buNone/>
            </a:pPr>
            <a:r>
              <a:rPr lang="en-US" sz="1600" dirty="0">
                <a:solidFill>
                  <a:srgbClr val="13294B"/>
                </a:solidFill>
              </a:rPr>
              <a:t>Head, Assessment and Scholarly Communications, University Library</a:t>
            </a:r>
          </a:p>
          <a:p>
            <a:pPr marL="0" indent="0">
              <a:spcBef>
                <a:spcPts val="0"/>
              </a:spcBef>
              <a:buFont typeface="Arial" panose="020B0604020202020204" pitchFamily="34" charset="0"/>
              <a:buNone/>
            </a:pPr>
            <a:endParaRPr lang="en-US" sz="1600" dirty="0">
              <a:solidFill>
                <a:srgbClr val="13294B"/>
              </a:solidFill>
            </a:endParaRPr>
          </a:p>
          <a:p>
            <a:pPr marL="0" indent="0">
              <a:spcBef>
                <a:spcPts val="0"/>
              </a:spcBef>
              <a:buFont typeface="Arial" panose="020B0604020202020204" pitchFamily="34" charset="0"/>
              <a:buNone/>
            </a:pPr>
            <a:r>
              <a:rPr lang="en-US" sz="1600" i="1" dirty="0">
                <a:solidFill>
                  <a:srgbClr val="13294B"/>
                </a:solidFill>
              </a:rPr>
              <a:t>Why I love my job:</a:t>
            </a:r>
          </a:p>
          <a:p>
            <a:pPr marL="0" indent="0">
              <a:spcBef>
                <a:spcPts val="0"/>
              </a:spcBef>
              <a:buFont typeface="Arial" panose="020B0604020202020204" pitchFamily="34" charset="0"/>
              <a:buNone/>
            </a:pPr>
            <a:r>
              <a:rPr lang="en-US" sz="1600" i="1" dirty="0">
                <a:solidFill>
                  <a:srgbClr val="13294B"/>
                </a:solidFill>
              </a:rPr>
              <a:t>Connecting people with resources and technology, assisting their success.</a:t>
            </a:r>
          </a:p>
        </p:txBody>
      </p:sp>
      <p:pic>
        <p:nvPicPr>
          <p:cNvPr id="7" name="Picture 6">
            <a:extLst>
              <a:ext uri="{FF2B5EF4-FFF2-40B4-BE49-F238E27FC236}">
                <a16:creationId xmlns:a16="http://schemas.microsoft.com/office/drawing/2014/main" id="{79F876D8-EDC0-E1C0-3BAB-0B29907F7A61}"/>
              </a:ext>
              <a:ext uri="{C183D7F6-B498-43B3-948B-1728B52AA6E4}">
                <adec:decorative xmlns:adec="http://schemas.microsoft.com/office/drawing/2017/decorative" val="1"/>
              </a:ext>
            </a:extLst>
          </p:cNvPr>
          <p:cNvPicPr>
            <a:picLocks noChangeAspect="1"/>
          </p:cNvPicPr>
          <p:nvPr/>
        </p:nvPicPr>
        <p:blipFill rotWithShape="1">
          <a:blip r:embed="rId2"/>
          <a:srcRect l="26625" t="2440" r="15337" b="42236"/>
          <a:stretch/>
        </p:blipFill>
        <p:spPr>
          <a:xfrm>
            <a:off x="1673777" y="650222"/>
            <a:ext cx="2215945" cy="3121648"/>
          </a:xfrm>
          <a:prstGeom prst="rect">
            <a:avLst/>
          </a:prstGeom>
        </p:spPr>
      </p:pic>
      <p:pic>
        <p:nvPicPr>
          <p:cNvPr id="10" name="Picture 9">
            <a:extLst>
              <a:ext uri="{FF2B5EF4-FFF2-40B4-BE49-F238E27FC236}">
                <a16:creationId xmlns:a16="http://schemas.microsoft.com/office/drawing/2014/main" id="{2EFAA54B-7B4C-A31A-3F2B-1B95A04C69C8}"/>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617378" y="633540"/>
            <a:ext cx="2210838" cy="3138330"/>
          </a:xfrm>
          <a:prstGeom prst="rect">
            <a:avLst/>
          </a:prstGeom>
        </p:spPr>
      </p:pic>
      <p:pic>
        <p:nvPicPr>
          <p:cNvPr id="12" name="Graphic 11">
            <a:extLst>
              <a:ext uri="{FF2B5EF4-FFF2-40B4-BE49-F238E27FC236}">
                <a16:creationId xmlns:a16="http://schemas.microsoft.com/office/drawing/2014/main" id="{55B9B08B-4680-EDF0-60B0-B074193EB877}"/>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3141" y="3945718"/>
            <a:ext cx="597710" cy="597710"/>
          </a:xfrm>
          <a:prstGeom prst="rect">
            <a:avLst/>
          </a:prstGeom>
        </p:spPr>
      </p:pic>
      <p:pic>
        <p:nvPicPr>
          <p:cNvPr id="13" name="Graphic 12">
            <a:extLst>
              <a:ext uri="{FF2B5EF4-FFF2-40B4-BE49-F238E27FC236}">
                <a16:creationId xmlns:a16="http://schemas.microsoft.com/office/drawing/2014/main" id="{1B2AAB8E-2ABE-7B41-82BD-0F3980634AE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18641" y="3945721"/>
            <a:ext cx="597710" cy="597710"/>
          </a:xfrm>
          <a:prstGeom prst="rect">
            <a:avLst/>
          </a:prstGeom>
        </p:spPr>
      </p:pic>
    </p:spTree>
    <p:extLst>
      <p:ext uri="{BB962C8B-B14F-4D97-AF65-F5344CB8AC3E}">
        <p14:creationId xmlns:p14="http://schemas.microsoft.com/office/powerpoint/2010/main" val="4124587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0E57A68-9487-F6DD-664C-F5769FE901C0}"/>
              </a:ext>
              <a:ext uri="{C183D7F6-B498-43B3-948B-1728B52AA6E4}">
                <adec:decorative xmlns:adec="http://schemas.microsoft.com/office/drawing/2017/decorative" val="1"/>
              </a:ext>
            </a:extLst>
          </p:cNvPr>
          <p:cNvSpPr>
            <a:spLocks noGrp="1"/>
          </p:cNvSpPr>
          <p:nvPr>
            <p:ph type="title"/>
          </p:nvPr>
        </p:nvSpPr>
        <p:spPr>
          <a:xfrm>
            <a:off x="838200" y="-1313848"/>
            <a:ext cx="10515600" cy="1313848"/>
          </a:xfrm>
        </p:spPr>
        <p:txBody>
          <a:bodyPr vert="horz" lIns="91440" tIns="45720" rIns="91440" bIns="45720" rtlCol="0" anchor="b">
            <a:normAutofit/>
          </a:bodyPr>
          <a:lstStyle/>
          <a:p>
            <a:r>
              <a:rPr lang="en-US" sz="1200" dirty="0">
                <a:solidFill>
                  <a:schemeClr val="tx1"/>
                </a:solidFill>
              </a:rPr>
              <a:t>Page 11 USC Members</a:t>
            </a:r>
          </a:p>
        </p:txBody>
      </p:sp>
      <p:sp>
        <p:nvSpPr>
          <p:cNvPr id="3" name="Content Placeholder 2">
            <a:extLst>
              <a:ext uri="{FF2B5EF4-FFF2-40B4-BE49-F238E27FC236}">
                <a16:creationId xmlns:a16="http://schemas.microsoft.com/office/drawing/2014/main" id="{B6A694F9-8CD2-D468-E56B-4B76F8A3D195}"/>
              </a:ext>
            </a:extLst>
          </p:cNvPr>
          <p:cNvSpPr>
            <a:spLocks noGrp="1"/>
          </p:cNvSpPr>
          <p:nvPr>
            <p:ph idx="1"/>
          </p:nvPr>
        </p:nvSpPr>
        <p:spPr>
          <a:xfrm>
            <a:off x="1579679" y="4000056"/>
            <a:ext cx="3744795" cy="2438400"/>
          </a:xfrm>
        </p:spPr>
        <p:txBody>
          <a:bodyPr>
            <a:normAutofit/>
          </a:bodyPr>
          <a:lstStyle/>
          <a:p>
            <a:pPr marL="0" indent="0">
              <a:spcBef>
                <a:spcPts val="0"/>
              </a:spcBef>
              <a:buNone/>
            </a:pPr>
            <a:r>
              <a:rPr lang="en-US" sz="1600" b="1" dirty="0">
                <a:solidFill>
                  <a:srgbClr val="13294B"/>
                </a:solidFill>
              </a:rPr>
              <a:t>DANILO ERRICOLO, PHD</a:t>
            </a:r>
          </a:p>
          <a:p>
            <a:pPr marL="0" indent="0">
              <a:spcBef>
                <a:spcPts val="0"/>
              </a:spcBef>
              <a:buNone/>
            </a:pPr>
            <a:r>
              <a:rPr lang="en-US" sz="1600" dirty="0">
                <a:solidFill>
                  <a:srgbClr val="13294B"/>
                </a:solidFill>
              </a:rPr>
              <a:t>Professor, Director of Graduate Studies</a:t>
            </a:r>
          </a:p>
          <a:p>
            <a:pPr marL="0" indent="0">
              <a:spcBef>
                <a:spcPts val="0"/>
              </a:spcBef>
              <a:buNone/>
            </a:pPr>
            <a:r>
              <a:rPr lang="en-US" sz="1600" dirty="0">
                <a:solidFill>
                  <a:srgbClr val="13294B"/>
                </a:solidFill>
              </a:rPr>
              <a:t>Adjunct Professor, Bioengineering</a:t>
            </a:r>
          </a:p>
          <a:p>
            <a:pPr marL="0" indent="0">
              <a:spcBef>
                <a:spcPts val="0"/>
              </a:spcBef>
              <a:buNone/>
            </a:pPr>
            <a:r>
              <a:rPr lang="en-US" sz="1600" dirty="0">
                <a:solidFill>
                  <a:srgbClr val="13294B"/>
                </a:solidFill>
              </a:rPr>
              <a:t>Department of Electrical and Computer Engineering</a:t>
            </a:r>
          </a:p>
          <a:p>
            <a:pPr marL="0" indent="0">
              <a:spcBef>
                <a:spcPts val="0"/>
              </a:spcBef>
              <a:buNone/>
            </a:pPr>
            <a:r>
              <a:rPr lang="en-US" sz="1600" dirty="0">
                <a:solidFill>
                  <a:srgbClr val="13294B"/>
                </a:solidFill>
              </a:rPr>
              <a:t>Director of the Andrew Electromagnetics Laboratory</a:t>
            </a:r>
          </a:p>
          <a:p>
            <a:pPr marL="0" indent="0">
              <a:spcBef>
                <a:spcPts val="0"/>
              </a:spcBef>
              <a:buNone/>
            </a:pPr>
            <a:endParaRPr lang="en-US" sz="1600" dirty="0">
              <a:solidFill>
                <a:srgbClr val="13294B"/>
              </a:solidFill>
            </a:endParaRPr>
          </a:p>
        </p:txBody>
      </p:sp>
      <p:pic>
        <p:nvPicPr>
          <p:cNvPr id="11" name="Graphic 10">
            <a:extLst>
              <a:ext uri="{FF2B5EF4-FFF2-40B4-BE49-F238E27FC236}">
                <a16:creationId xmlns:a16="http://schemas.microsoft.com/office/drawing/2014/main" id="{EA7321DE-76DE-37A4-EEDC-F674BCFE975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3141" y="3945718"/>
            <a:ext cx="597710" cy="597710"/>
          </a:xfrm>
          <a:prstGeom prst="rect">
            <a:avLst/>
          </a:prstGeom>
        </p:spPr>
      </p:pic>
      <p:sp>
        <p:nvSpPr>
          <p:cNvPr id="18" name="Content Placeholder 2">
            <a:extLst>
              <a:ext uri="{FF2B5EF4-FFF2-40B4-BE49-F238E27FC236}">
                <a16:creationId xmlns:a16="http://schemas.microsoft.com/office/drawing/2014/main" id="{DA0E17A6-4ABC-7139-671E-0F23434C9CB6}"/>
              </a:ext>
            </a:extLst>
          </p:cNvPr>
          <p:cNvSpPr txBox="1">
            <a:spLocks/>
          </p:cNvSpPr>
          <p:nvPr/>
        </p:nvSpPr>
        <p:spPr>
          <a:xfrm>
            <a:off x="6388923" y="3945718"/>
            <a:ext cx="5145852" cy="2438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600" b="1" dirty="0">
                <a:solidFill>
                  <a:srgbClr val="13294B"/>
                </a:solidFill>
              </a:rPr>
              <a:t>KEIA HOBBS, MD, FAAFP</a:t>
            </a:r>
          </a:p>
          <a:p>
            <a:pPr marL="0" indent="0">
              <a:spcBef>
                <a:spcPts val="0"/>
              </a:spcBef>
              <a:buFont typeface="Arial" panose="020B0604020202020204" pitchFamily="34" charset="0"/>
              <a:buNone/>
            </a:pPr>
            <a:r>
              <a:rPr lang="en-US" sz="1600" dirty="0">
                <a:solidFill>
                  <a:srgbClr val="13294B"/>
                </a:solidFill>
              </a:rPr>
              <a:t>Assistant Professor of Clinical Family Medicine</a:t>
            </a:r>
          </a:p>
          <a:p>
            <a:pPr marL="0" indent="0">
              <a:spcBef>
                <a:spcPts val="0"/>
              </a:spcBef>
              <a:buFont typeface="Arial" panose="020B0604020202020204" pitchFamily="34" charset="0"/>
              <a:buNone/>
            </a:pPr>
            <a:r>
              <a:rPr lang="en-US" sz="1600" dirty="0">
                <a:solidFill>
                  <a:srgbClr val="13294B"/>
                </a:solidFill>
              </a:rPr>
              <a:t>Assistant Dean for Graduate Medical Education</a:t>
            </a:r>
            <a:br>
              <a:rPr lang="en-US" sz="1600" dirty="0">
                <a:solidFill>
                  <a:srgbClr val="13294B"/>
                </a:solidFill>
              </a:rPr>
            </a:br>
            <a:r>
              <a:rPr lang="en-US" sz="1600" dirty="0">
                <a:solidFill>
                  <a:srgbClr val="13294B"/>
                </a:solidFill>
              </a:rPr>
              <a:t>Associate Director of Medical Student Education</a:t>
            </a:r>
          </a:p>
          <a:p>
            <a:pPr marL="0" indent="0">
              <a:spcBef>
                <a:spcPts val="0"/>
              </a:spcBef>
              <a:buFont typeface="Arial" panose="020B0604020202020204" pitchFamily="34" charset="0"/>
              <a:buNone/>
            </a:pPr>
            <a:endParaRPr lang="en-US" sz="1600" dirty="0">
              <a:solidFill>
                <a:srgbClr val="13294B"/>
              </a:solidFill>
            </a:endParaRPr>
          </a:p>
          <a:p>
            <a:pPr marL="0" indent="0">
              <a:spcBef>
                <a:spcPts val="0"/>
              </a:spcBef>
              <a:buFont typeface="Arial" panose="020B0604020202020204" pitchFamily="34" charset="0"/>
              <a:buNone/>
            </a:pPr>
            <a:r>
              <a:rPr lang="en-US" sz="1600" i="1" dirty="0">
                <a:solidFill>
                  <a:srgbClr val="13294B"/>
                </a:solidFill>
              </a:rPr>
              <a:t>Why I love my job: I share a passion for teaching and inspiring other learners with the mission of reducing health disparities and caring for underserved populations. (UIC College of Medicine Website)</a:t>
            </a:r>
          </a:p>
        </p:txBody>
      </p:sp>
      <p:pic>
        <p:nvPicPr>
          <p:cNvPr id="2" name="Graphic 1">
            <a:extLst>
              <a:ext uri="{FF2B5EF4-FFF2-40B4-BE49-F238E27FC236}">
                <a16:creationId xmlns:a16="http://schemas.microsoft.com/office/drawing/2014/main" id="{6D77C232-6E9A-8C3E-6801-F5723C3DC778}"/>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94691" y="3945721"/>
            <a:ext cx="597710" cy="597710"/>
          </a:xfrm>
          <a:prstGeom prst="rect">
            <a:avLst/>
          </a:prstGeom>
        </p:spPr>
      </p:pic>
      <p:pic>
        <p:nvPicPr>
          <p:cNvPr id="6" name="Picture 5">
            <a:extLst>
              <a:ext uri="{FF2B5EF4-FFF2-40B4-BE49-F238E27FC236}">
                <a16:creationId xmlns:a16="http://schemas.microsoft.com/office/drawing/2014/main" id="{F1B00457-93F4-0FA1-7754-C4E9B2101D6E}"/>
              </a:ext>
              <a:ext uri="{C183D7F6-B498-43B3-948B-1728B52AA6E4}">
                <adec:decorative xmlns:adec="http://schemas.microsoft.com/office/drawing/2017/decorative" val="1"/>
              </a:ext>
            </a:extLst>
          </p:cNvPr>
          <p:cNvPicPr>
            <a:picLocks noChangeAspect="1"/>
          </p:cNvPicPr>
          <p:nvPr/>
        </p:nvPicPr>
        <p:blipFill rotWithShape="1">
          <a:blip r:embed="rId4"/>
          <a:srcRect l="20946" t="8526" r="9633" b="18128"/>
          <a:stretch/>
        </p:blipFill>
        <p:spPr>
          <a:xfrm>
            <a:off x="6560102" y="650223"/>
            <a:ext cx="2215945" cy="3121648"/>
          </a:xfrm>
          <a:prstGeom prst="rect">
            <a:avLst/>
          </a:prstGeom>
        </p:spPr>
      </p:pic>
      <p:pic>
        <p:nvPicPr>
          <p:cNvPr id="8" name="Picture 7">
            <a:extLst>
              <a:ext uri="{FF2B5EF4-FFF2-40B4-BE49-F238E27FC236}">
                <a16:creationId xmlns:a16="http://schemas.microsoft.com/office/drawing/2014/main" id="{BF31BEC9-9217-3D91-DA84-F9A7EC3BDE17}"/>
              </a:ext>
              <a:ext uri="{C183D7F6-B498-43B3-948B-1728B52AA6E4}">
                <adec:decorative xmlns:adec="http://schemas.microsoft.com/office/drawing/2017/decorative" val="1"/>
              </a:ext>
            </a:extLst>
          </p:cNvPr>
          <p:cNvPicPr>
            <a:picLocks noChangeAspect="1"/>
          </p:cNvPicPr>
          <p:nvPr/>
        </p:nvPicPr>
        <p:blipFill rotWithShape="1">
          <a:blip r:embed="rId5"/>
          <a:srcRect l="1" t="5749" r="1888" b="12395"/>
          <a:stretch/>
        </p:blipFill>
        <p:spPr>
          <a:xfrm>
            <a:off x="1656416" y="650222"/>
            <a:ext cx="2215945" cy="3121648"/>
          </a:xfrm>
          <a:prstGeom prst="rect">
            <a:avLst/>
          </a:prstGeom>
        </p:spPr>
      </p:pic>
    </p:spTree>
    <p:extLst>
      <p:ext uri="{BB962C8B-B14F-4D97-AF65-F5344CB8AC3E}">
        <p14:creationId xmlns:p14="http://schemas.microsoft.com/office/powerpoint/2010/main" val="1635144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F590B53-D0F6-865A-FB57-611E911F2247}"/>
              </a:ext>
              <a:ext uri="{C183D7F6-B498-43B3-948B-1728B52AA6E4}">
                <adec:decorative xmlns:adec="http://schemas.microsoft.com/office/drawing/2017/decorative" val="1"/>
              </a:ext>
            </a:extLst>
          </p:cNvPr>
          <p:cNvSpPr>
            <a:spLocks noGrp="1"/>
          </p:cNvSpPr>
          <p:nvPr>
            <p:ph type="title"/>
          </p:nvPr>
        </p:nvSpPr>
        <p:spPr>
          <a:xfrm>
            <a:off x="838200" y="-1313848"/>
            <a:ext cx="10515600" cy="1313848"/>
          </a:xfrm>
        </p:spPr>
        <p:txBody>
          <a:bodyPr vert="horz" lIns="91440" tIns="45720" rIns="91440" bIns="45720" rtlCol="0" anchor="b">
            <a:normAutofit/>
          </a:bodyPr>
          <a:lstStyle/>
          <a:p>
            <a:r>
              <a:rPr lang="en-US" sz="1200" dirty="0">
                <a:solidFill>
                  <a:schemeClr val="tx1"/>
                </a:solidFill>
              </a:rPr>
              <a:t>Page 12 USC Members</a:t>
            </a:r>
          </a:p>
        </p:txBody>
      </p:sp>
      <p:sp>
        <p:nvSpPr>
          <p:cNvPr id="3" name="Content Placeholder 2">
            <a:extLst>
              <a:ext uri="{FF2B5EF4-FFF2-40B4-BE49-F238E27FC236}">
                <a16:creationId xmlns:a16="http://schemas.microsoft.com/office/drawing/2014/main" id="{B6A694F9-8CD2-D468-E56B-4B76F8A3D195}"/>
              </a:ext>
            </a:extLst>
          </p:cNvPr>
          <p:cNvSpPr>
            <a:spLocks noGrp="1"/>
          </p:cNvSpPr>
          <p:nvPr>
            <p:ph idx="1"/>
          </p:nvPr>
        </p:nvSpPr>
        <p:spPr>
          <a:xfrm>
            <a:off x="1579679" y="4000056"/>
            <a:ext cx="3744795" cy="2438400"/>
          </a:xfrm>
        </p:spPr>
        <p:txBody>
          <a:bodyPr>
            <a:normAutofit/>
          </a:bodyPr>
          <a:lstStyle/>
          <a:p>
            <a:pPr marL="0" indent="0">
              <a:spcBef>
                <a:spcPts val="0"/>
              </a:spcBef>
              <a:buNone/>
            </a:pPr>
            <a:r>
              <a:rPr lang="en-US" sz="1600" b="1" dirty="0">
                <a:solidFill>
                  <a:srgbClr val="13294B"/>
                </a:solidFill>
              </a:rPr>
              <a:t>FARID PEIRAVIAN, PHD</a:t>
            </a:r>
          </a:p>
          <a:p>
            <a:pPr marL="0" indent="0">
              <a:spcBef>
                <a:spcPts val="0"/>
              </a:spcBef>
              <a:buNone/>
            </a:pPr>
            <a:r>
              <a:rPr lang="en-US" sz="1600" dirty="0">
                <a:solidFill>
                  <a:srgbClr val="13294B"/>
                </a:solidFill>
              </a:rPr>
              <a:t>Clinical Assistant Professor</a:t>
            </a:r>
          </a:p>
          <a:p>
            <a:pPr marL="0" indent="0">
              <a:spcBef>
                <a:spcPts val="0"/>
              </a:spcBef>
              <a:buNone/>
            </a:pPr>
            <a:r>
              <a:rPr lang="en-US" sz="1600" dirty="0">
                <a:solidFill>
                  <a:srgbClr val="13294B"/>
                </a:solidFill>
              </a:rPr>
              <a:t>Director, Active Transport and Geomatics Labs</a:t>
            </a:r>
          </a:p>
          <a:p>
            <a:pPr marL="0" indent="0">
              <a:spcBef>
                <a:spcPts val="0"/>
              </a:spcBef>
              <a:buNone/>
            </a:pPr>
            <a:r>
              <a:rPr lang="en-US" sz="1600" dirty="0">
                <a:solidFill>
                  <a:srgbClr val="13294B"/>
                </a:solidFill>
              </a:rPr>
              <a:t>Civil, Materials and Environmental Engineering</a:t>
            </a:r>
          </a:p>
        </p:txBody>
      </p:sp>
      <p:pic>
        <p:nvPicPr>
          <p:cNvPr id="11" name="Graphic 10">
            <a:extLst>
              <a:ext uri="{FF2B5EF4-FFF2-40B4-BE49-F238E27FC236}">
                <a16:creationId xmlns:a16="http://schemas.microsoft.com/office/drawing/2014/main" id="{EA7321DE-76DE-37A4-EEDC-F674BCFE975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3141" y="3945718"/>
            <a:ext cx="597710" cy="597710"/>
          </a:xfrm>
          <a:prstGeom prst="rect">
            <a:avLst/>
          </a:prstGeom>
        </p:spPr>
      </p:pic>
      <p:sp>
        <p:nvSpPr>
          <p:cNvPr id="18" name="Content Placeholder 2">
            <a:extLst>
              <a:ext uri="{FF2B5EF4-FFF2-40B4-BE49-F238E27FC236}">
                <a16:creationId xmlns:a16="http://schemas.microsoft.com/office/drawing/2014/main" id="{DA0E17A6-4ABC-7139-671E-0F23434C9CB6}"/>
              </a:ext>
            </a:extLst>
          </p:cNvPr>
          <p:cNvSpPr txBox="1">
            <a:spLocks/>
          </p:cNvSpPr>
          <p:nvPr/>
        </p:nvSpPr>
        <p:spPr>
          <a:xfrm>
            <a:off x="5950772" y="3945718"/>
            <a:ext cx="5517327" cy="2438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600" b="1" dirty="0">
                <a:solidFill>
                  <a:srgbClr val="13294B"/>
                </a:solidFill>
              </a:rPr>
              <a:t>DONALD J. WINK, PHD</a:t>
            </a:r>
          </a:p>
          <a:p>
            <a:pPr marL="0" indent="0">
              <a:spcBef>
                <a:spcPts val="0"/>
              </a:spcBef>
              <a:buFont typeface="Arial" panose="020B0604020202020204" pitchFamily="34" charset="0"/>
              <a:buNone/>
            </a:pPr>
            <a:r>
              <a:rPr lang="en-US" sz="1600" dirty="0">
                <a:solidFill>
                  <a:srgbClr val="13294B"/>
                </a:solidFill>
              </a:rPr>
              <a:t>USC Executive Committee </a:t>
            </a:r>
          </a:p>
          <a:p>
            <a:pPr marL="0" indent="0">
              <a:spcBef>
                <a:spcPts val="0"/>
              </a:spcBef>
              <a:buFont typeface="Arial" panose="020B0604020202020204" pitchFamily="34" charset="0"/>
              <a:buNone/>
            </a:pPr>
            <a:r>
              <a:rPr lang="en-US" sz="1600" dirty="0">
                <a:solidFill>
                  <a:srgbClr val="13294B"/>
                </a:solidFill>
              </a:rPr>
              <a:t>Professor, Chemistry</a:t>
            </a:r>
          </a:p>
          <a:p>
            <a:pPr marL="0" indent="0">
              <a:spcBef>
                <a:spcPts val="0"/>
              </a:spcBef>
              <a:buFont typeface="Arial" panose="020B0604020202020204" pitchFamily="34" charset="0"/>
              <a:buNone/>
            </a:pPr>
            <a:r>
              <a:rPr lang="en-US" sz="1600" dirty="0">
                <a:solidFill>
                  <a:srgbClr val="13294B"/>
                </a:solidFill>
              </a:rPr>
              <a:t>Academic Chair, Learning Sciences Research Institute</a:t>
            </a:r>
          </a:p>
          <a:p>
            <a:pPr marL="0" indent="0">
              <a:spcBef>
                <a:spcPts val="0"/>
              </a:spcBef>
              <a:buFont typeface="Arial" panose="020B0604020202020204" pitchFamily="34" charset="0"/>
              <a:buNone/>
            </a:pPr>
            <a:endParaRPr lang="en-US" sz="1600" dirty="0">
              <a:solidFill>
                <a:srgbClr val="13294B"/>
              </a:solidFill>
            </a:endParaRPr>
          </a:p>
          <a:p>
            <a:pPr marL="0" indent="0">
              <a:spcBef>
                <a:spcPts val="0"/>
              </a:spcBef>
              <a:buFont typeface="Arial" panose="020B0604020202020204" pitchFamily="34" charset="0"/>
              <a:buNone/>
            </a:pPr>
            <a:r>
              <a:rPr lang="en-US" sz="1600" i="1" dirty="0">
                <a:solidFill>
                  <a:srgbClr val="13294B"/>
                </a:solidFill>
              </a:rPr>
              <a:t>Why I love my job:</a:t>
            </a:r>
          </a:p>
          <a:p>
            <a:pPr marL="0" indent="0">
              <a:spcBef>
                <a:spcPts val="0"/>
              </a:spcBef>
              <a:buFont typeface="Arial" panose="020B0604020202020204" pitchFamily="34" charset="0"/>
              <a:buNone/>
            </a:pPr>
            <a:r>
              <a:rPr lang="en-US" sz="1600" i="1" dirty="0">
                <a:solidFill>
                  <a:srgbClr val="13294B"/>
                </a:solidFill>
              </a:rPr>
              <a:t>My work has been oriented towards teaching…I’m especially proud to work with our undergraduates — they’re a really cool bunch. (UIC Today: October 22, 2013)</a:t>
            </a:r>
          </a:p>
        </p:txBody>
      </p:sp>
      <p:pic>
        <p:nvPicPr>
          <p:cNvPr id="2" name="Graphic 1">
            <a:extLst>
              <a:ext uri="{FF2B5EF4-FFF2-40B4-BE49-F238E27FC236}">
                <a16:creationId xmlns:a16="http://schemas.microsoft.com/office/drawing/2014/main" id="{6D77C232-6E9A-8C3E-6801-F5723C3DC778}"/>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56541" y="3945721"/>
            <a:ext cx="640858" cy="597710"/>
          </a:xfrm>
          <a:prstGeom prst="rect">
            <a:avLst/>
          </a:prstGeom>
        </p:spPr>
      </p:pic>
      <p:pic>
        <p:nvPicPr>
          <p:cNvPr id="7" name="Picture 6">
            <a:extLst>
              <a:ext uri="{FF2B5EF4-FFF2-40B4-BE49-F238E27FC236}">
                <a16:creationId xmlns:a16="http://schemas.microsoft.com/office/drawing/2014/main" id="{2C132DDF-71AB-0F9D-8AFB-B252011F3EBF}"/>
              </a:ext>
              <a:ext uri="{C183D7F6-B498-43B3-948B-1728B52AA6E4}">
                <adec:decorative xmlns:adec="http://schemas.microsoft.com/office/drawing/2017/decorative" val="1"/>
              </a:ext>
            </a:extLst>
          </p:cNvPr>
          <p:cNvPicPr>
            <a:picLocks noChangeAspect="1"/>
          </p:cNvPicPr>
          <p:nvPr/>
        </p:nvPicPr>
        <p:blipFill rotWithShape="1">
          <a:blip r:embed="rId4"/>
          <a:srcRect l="26309" t="1413" r="52159" b="53310"/>
          <a:stretch/>
        </p:blipFill>
        <p:spPr>
          <a:xfrm>
            <a:off x="6096000" y="650223"/>
            <a:ext cx="2215945" cy="3121648"/>
          </a:xfrm>
          <a:prstGeom prst="rect">
            <a:avLst/>
          </a:prstGeom>
        </p:spPr>
      </p:pic>
      <p:pic>
        <p:nvPicPr>
          <p:cNvPr id="9" name="Picture 8">
            <a:extLst>
              <a:ext uri="{FF2B5EF4-FFF2-40B4-BE49-F238E27FC236}">
                <a16:creationId xmlns:a16="http://schemas.microsoft.com/office/drawing/2014/main" id="{B0F222D0-3ABC-5DA4-FD1D-34AA0C0E3B33}"/>
              </a:ext>
              <a:ext uri="{C183D7F6-B498-43B3-948B-1728B52AA6E4}">
                <adec:decorative xmlns:adec="http://schemas.microsoft.com/office/drawing/2017/decorative" val="1"/>
              </a:ext>
            </a:extLst>
          </p:cNvPr>
          <p:cNvPicPr>
            <a:picLocks noChangeAspect="1"/>
          </p:cNvPicPr>
          <p:nvPr/>
        </p:nvPicPr>
        <p:blipFill rotWithShape="1">
          <a:blip r:embed="rId5"/>
          <a:srcRect l="14203" r="14507"/>
          <a:stretch/>
        </p:blipFill>
        <p:spPr>
          <a:xfrm>
            <a:off x="1656455" y="650223"/>
            <a:ext cx="2225432" cy="3121648"/>
          </a:xfrm>
          <a:prstGeom prst="rect">
            <a:avLst/>
          </a:prstGeom>
        </p:spPr>
      </p:pic>
    </p:spTree>
    <p:extLst>
      <p:ext uri="{BB962C8B-B14F-4D97-AF65-F5344CB8AC3E}">
        <p14:creationId xmlns:p14="http://schemas.microsoft.com/office/powerpoint/2010/main" val="1494204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FFA1B8A-83F9-8540-7991-046A2760F4AA}"/>
              </a:ext>
              <a:ext uri="{C183D7F6-B498-43B3-948B-1728B52AA6E4}">
                <adec:decorative xmlns:adec="http://schemas.microsoft.com/office/drawing/2017/decorative" val="1"/>
              </a:ext>
            </a:extLst>
          </p:cNvPr>
          <p:cNvSpPr>
            <a:spLocks noGrp="1"/>
          </p:cNvSpPr>
          <p:nvPr>
            <p:ph type="title"/>
          </p:nvPr>
        </p:nvSpPr>
        <p:spPr>
          <a:xfrm>
            <a:off x="838200" y="-1313848"/>
            <a:ext cx="10515600" cy="1313848"/>
          </a:xfrm>
        </p:spPr>
        <p:txBody>
          <a:bodyPr vert="horz" lIns="91440" tIns="45720" rIns="91440" bIns="45720" rtlCol="0" anchor="b">
            <a:normAutofit/>
          </a:bodyPr>
          <a:lstStyle/>
          <a:p>
            <a:r>
              <a:rPr lang="en-US" sz="1200" dirty="0">
                <a:solidFill>
                  <a:schemeClr val="tx1"/>
                </a:solidFill>
              </a:rPr>
              <a:t>Page 13 USC Members</a:t>
            </a:r>
          </a:p>
        </p:txBody>
      </p:sp>
      <p:sp>
        <p:nvSpPr>
          <p:cNvPr id="3" name="Content Placeholder 2">
            <a:extLst>
              <a:ext uri="{FF2B5EF4-FFF2-40B4-BE49-F238E27FC236}">
                <a16:creationId xmlns:a16="http://schemas.microsoft.com/office/drawing/2014/main" id="{B6A694F9-8CD2-D468-E56B-4B76F8A3D195}"/>
              </a:ext>
            </a:extLst>
          </p:cNvPr>
          <p:cNvSpPr>
            <a:spLocks noGrp="1"/>
          </p:cNvSpPr>
          <p:nvPr>
            <p:ph idx="1"/>
          </p:nvPr>
        </p:nvSpPr>
        <p:spPr>
          <a:xfrm>
            <a:off x="1579679" y="4000056"/>
            <a:ext cx="3744795" cy="2438400"/>
          </a:xfrm>
        </p:spPr>
        <p:txBody>
          <a:bodyPr>
            <a:normAutofit/>
          </a:bodyPr>
          <a:lstStyle/>
          <a:p>
            <a:pPr marL="0" indent="0">
              <a:spcBef>
                <a:spcPts val="0"/>
              </a:spcBef>
              <a:buNone/>
            </a:pPr>
            <a:r>
              <a:rPr lang="en-US" sz="1600" b="1" dirty="0">
                <a:solidFill>
                  <a:srgbClr val="13294B"/>
                </a:solidFill>
              </a:rPr>
              <a:t>DAVID PERRYN</a:t>
            </a:r>
          </a:p>
          <a:p>
            <a:pPr marL="0" indent="0">
              <a:spcBef>
                <a:spcPts val="0"/>
              </a:spcBef>
              <a:buNone/>
            </a:pPr>
            <a:r>
              <a:rPr lang="en-US" sz="1600" dirty="0">
                <a:solidFill>
                  <a:srgbClr val="13294B"/>
                </a:solidFill>
              </a:rPr>
              <a:t>USC Administrative Aide</a:t>
            </a:r>
          </a:p>
          <a:p>
            <a:pPr marL="0" indent="0">
              <a:spcBef>
                <a:spcPts val="0"/>
              </a:spcBef>
              <a:buNone/>
            </a:pPr>
            <a:endParaRPr lang="en-US" sz="1600" dirty="0">
              <a:solidFill>
                <a:srgbClr val="13294B"/>
              </a:solidFill>
            </a:endParaRPr>
          </a:p>
          <a:p>
            <a:pPr marL="0" indent="0">
              <a:spcBef>
                <a:spcPts val="0"/>
              </a:spcBef>
              <a:buNone/>
            </a:pPr>
            <a:r>
              <a:rPr lang="en-US" sz="1600" i="1" dirty="0">
                <a:solidFill>
                  <a:srgbClr val="13294B"/>
                </a:solidFill>
              </a:rPr>
              <a:t>Why I love my job:</a:t>
            </a:r>
          </a:p>
          <a:p>
            <a:pPr marL="0" indent="0">
              <a:spcBef>
                <a:spcPts val="0"/>
              </a:spcBef>
              <a:buNone/>
            </a:pPr>
            <a:r>
              <a:rPr lang="en-US" sz="1600" i="1" dirty="0">
                <a:solidFill>
                  <a:srgbClr val="13294B"/>
                </a:solidFill>
              </a:rPr>
              <a:t>I have the opportunity to help achieve meaningful results, working with others nearby or across the state, in support of shared governance and purpose.</a:t>
            </a:r>
          </a:p>
        </p:txBody>
      </p:sp>
      <p:pic>
        <p:nvPicPr>
          <p:cNvPr id="9" name="Picture 8">
            <a:extLst>
              <a:ext uri="{FF2B5EF4-FFF2-40B4-BE49-F238E27FC236}">
                <a16:creationId xmlns:a16="http://schemas.microsoft.com/office/drawing/2014/main" id="{B0F222D0-3ABC-5DA4-FD1D-34AA0C0E3B33}"/>
              </a:ext>
              <a:ext uri="{C183D7F6-B498-43B3-948B-1728B52AA6E4}">
                <adec:decorative xmlns:adec="http://schemas.microsoft.com/office/drawing/2017/decorative" val="1"/>
              </a:ext>
            </a:extLst>
          </p:cNvPr>
          <p:cNvPicPr>
            <a:picLocks noChangeAspect="1"/>
          </p:cNvPicPr>
          <p:nvPr/>
        </p:nvPicPr>
        <p:blipFill rotWithShape="1">
          <a:blip r:embed="rId2"/>
          <a:srcRect l="14203" r="14507"/>
          <a:stretch/>
        </p:blipFill>
        <p:spPr>
          <a:xfrm>
            <a:off x="1656455" y="650223"/>
            <a:ext cx="2225432" cy="3121648"/>
          </a:xfrm>
          <a:prstGeom prst="rect">
            <a:avLst/>
          </a:prstGeom>
        </p:spPr>
      </p:pic>
      <p:pic>
        <p:nvPicPr>
          <p:cNvPr id="4" name="Picture 3">
            <a:extLst>
              <a:ext uri="{FF2B5EF4-FFF2-40B4-BE49-F238E27FC236}">
                <a16:creationId xmlns:a16="http://schemas.microsoft.com/office/drawing/2014/main" id="{F6161ACC-94AE-2B50-525F-1B6897539D33}"/>
              </a:ext>
              <a:ext uri="{C183D7F6-B498-43B3-948B-1728B52AA6E4}">
                <adec:decorative xmlns:adec="http://schemas.microsoft.com/office/drawing/2017/decorative" val="1"/>
              </a:ext>
            </a:extLst>
          </p:cNvPr>
          <p:cNvPicPr>
            <a:picLocks noChangeAspect="1"/>
          </p:cNvPicPr>
          <p:nvPr/>
        </p:nvPicPr>
        <p:blipFill rotWithShape="1">
          <a:blip r:embed="rId3"/>
          <a:srcRect l="26871" t="13678" r="26871" b="20655"/>
          <a:stretch/>
        </p:blipFill>
        <p:spPr>
          <a:xfrm>
            <a:off x="1656455" y="650224"/>
            <a:ext cx="2225432" cy="3121648"/>
          </a:xfrm>
          <a:prstGeom prst="rect">
            <a:avLst/>
          </a:prstGeom>
        </p:spPr>
      </p:pic>
      <p:pic>
        <p:nvPicPr>
          <p:cNvPr id="6" name="Graphic 5">
            <a:extLst>
              <a:ext uri="{FF2B5EF4-FFF2-40B4-BE49-F238E27FC236}">
                <a16:creationId xmlns:a16="http://schemas.microsoft.com/office/drawing/2014/main" id="{8943056E-2A29-F716-9F54-BFB3632A8F9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9130" y="4076699"/>
            <a:ext cx="400248" cy="1746539"/>
          </a:xfrm>
          <a:prstGeom prst="rect">
            <a:avLst/>
          </a:prstGeom>
        </p:spPr>
      </p:pic>
    </p:spTree>
    <p:extLst>
      <p:ext uri="{BB962C8B-B14F-4D97-AF65-F5344CB8AC3E}">
        <p14:creationId xmlns:p14="http://schemas.microsoft.com/office/powerpoint/2010/main" val="144366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6FB7A5-BCD1-44F1-BD1C-8023E3891909}"/>
              </a:ext>
            </a:extLst>
          </p:cNvPr>
          <p:cNvSpPr>
            <a:spLocks noGrp="1"/>
          </p:cNvSpPr>
          <p:nvPr>
            <p:ph type="title"/>
          </p:nvPr>
        </p:nvSpPr>
        <p:spPr>
          <a:xfrm>
            <a:off x="890779" y="2877589"/>
            <a:ext cx="10515600" cy="1313848"/>
          </a:xfrm>
        </p:spPr>
        <p:txBody>
          <a:bodyPr>
            <a:normAutofit/>
          </a:bodyPr>
          <a:lstStyle/>
          <a:p>
            <a:pPr algn="ctr"/>
            <a:r>
              <a:rPr lang="en-US" sz="4800" b="1" dirty="0">
                <a:solidFill>
                  <a:srgbClr val="E8E9EA"/>
                </a:solidFill>
                <a:latin typeface="Oswald" pitchFamily="2" charset="0"/>
              </a:rPr>
              <a:t>What do the Members want?</a:t>
            </a:r>
            <a:endParaRPr lang="en-US" dirty="0"/>
          </a:p>
        </p:txBody>
      </p:sp>
    </p:spTree>
    <p:extLst>
      <p:ext uri="{BB962C8B-B14F-4D97-AF65-F5344CB8AC3E}">
        <p14:creationId xmlns:p14="http://schemas.microsoft.com/office/powerpoint/2010/main" val="2743622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523258-10A3-C888-122B-5F844D710D25}"/>
              </a:ext>
              <a:ext uri="{C183D7F6-B498-43B3-948B-1728B52AA6E4}">
                <adec:decorative xmlns:adec="http://schemas.microsoft.com/office/drawing/2017/decorative" val="1"/>
              </a:ext>
            </a:extLst>
          </p:cNvPr>
          <p:cNvSpPr>
            <a:spLocks noGrp="1"/>
          </p:cNvSpPr>
          <p:nvPr>
            <p:ph type="title"/>
          </p:nvPr>
        </p:nvSpPr>
        <p:spPr>
          <a:xfrm>
            <a:off x="838200" y="-1313848"/>
            <a:ext cx="6938473" cy="1313848"/>
          </a:xfrm>
        </p:spPr>
        <p:txBody>
          <a:bodyPr vert="horz" lIns="91440" tIns="45720" rIns="91440" bIns="45720" rtlCol="0" anchor="b">
            <a:normAutofit/>
          </a:bodyPr>
          <a:lstStyle/>
          <a:p>
            <a:r>
              <a:rPr lang="en-US" sz="1200" dirty="0">
                <a:solidFill>
                  <a:schemeClr val="tx1"/>
                </a:solidFill>
              </a:rPr>
              <a:t>List of what the USC wants</a:t>
            </a:r>
          </a:p>
        </p:txBody>
      </p:sp>
      <p:sp>
        <p:nvSpPr>
          <p:cNvPr id="3" name="Content Placeholder 2">
            <a:extLst>
              <a:ext uri="{FF2B5EF4-FFF2-40B4-BE49-F238E27FC236}">
                <a16:creationId xmlns:a16="http://schemas.microsoft.com/office/drawing/2014/main" id="{301F6E32-6803-118B-65B7-1079449C55C9}"/>
              </a:ext>
            </a:extLst>
          </p:cNvPr>
          <p:cNvSpPr>
            <a:spLocks noGrp="1"/>
          </p:cNvSpPr>
          <p:nvPr>
            <p:ph sz="half" idx="11"/>
          </p:nvPr>
        </p:nvSpPr>
        <p:spPr>
          <a:xfrm>
            <a:off x="733426" y="1114062"/>
            <a:ext cx="5543550" cy="5134337"/>
          </a:xfrm>
        </p:spPr>
        <p:txBody>
          <a:bodyPr/>
          <a:lstStyle/>
          <a:p>
            <a:r>
              <a:rPr lang="en-US" sz="2000" b="1" dirty="0">
                <a:solidFill>
                  <a:srgbClr val="003366"/>
                </a:solidFill>
              </a:rPr>
              <a:t>TOOLS AND RESOURCES</a:t>
            </a:r>
          </a:p>
          <a:p>
            <a:pPr marL="742950" indent="-342900">
              <a:buFont typeface="Arial" panose="020B0604020202020204" pitchFamily="34" charset="0"/>
              <a:buChar char="•"/>
            </a:pPr>
            <a:r>
              <a:rPr lang="en-US" sz="2000" dirty="0">
                <a:solidFill>
                  <a:srgbClr val="003366"/>
                </a:solidFill>
              </a:rPr>
              <a:t>To teach our students </a:t>
            </a:r>
          </a:p>
          <a:p>
            <a:pPr marL="742950" indent="-342900">
              <a:buFont typeface="Arial" panose="020B0604020202020204" pitchFamily="34" charset="0"/>
              <a:buChar char="•"/>
            </a:pPr>
            <a:r>
              <a:rPr lang="en-US" sz="2000" dirty="0">
                <a:solidFill>
                  <a:srgbClr val="003366"/>
                </a:solidFill>
              </a:rPr>
              <a:t>To complete the other aspects of our job</a:t>
            </a:r>
          </a:p>
          <a:p>
            <a:pPr marL="342900" indent="-342900">
              <a:buFont typeface="Arial" panose="020B0604020202020204" pitchFamily="34" charset="0"/>
              <a:buChar char="•"/>
            </a:pPr>
            <a:endParaRPr lang="en-US" sz="2000" dirty="0">
              <a:solidFill>
                <a:srgbClr val="003366"/>
              </a:solidFill>
            </a:endParaRPr>
          </a:p>
          <a:p>
            <a:r>
              <a:rPr lang="en-US" sz="2000" b="1" dirty="0">
                <a:solidFill>
                  <a:srgbClr val="003366"/>
                </a:solidFill>
              </a:rPr>
              <a:t>INSTITUTIONAL SUPPORT AND PROTECTION AS WE DO OUR JOB</a:t>
            </a:r>
          </a:p>
          <a:p>
            <a:endParaRPr lang="en-US" sz="2000" b="1" dirty="0">
              <a:solidFill>
                <a:srgbClr val="003366"/>
              </a:solidFill>
            </a:endParaRPr>
          </a:p>
          <a:p>
            <a:r>
              <a:rPr lang="en-US" sz="2000" b="1" dirty="0">
                <a:solidFill>
                  <a:srgbClr val="003366"/>
                </a:solidFill>
              </a:rPr>
              <a:t>CONNECTIONS</a:t>
            </a:r>
          </a:p>
          <a:p>
            <a:pPr marL="742950" indent="-342900">
              <a:buFont typeface="Arial" panose="020B0604020202020204" pitchFamily="34" charset="0"/>
              <a:buChar char="•"/>
            </a:pPr>
            <a:r>
              <a:rPr lang="en-US" sz="2000" dirty="0">
                <a:solidFill>
                  <a:srgbClr val="003366"/>
                </a:solidFill>
              </a:rPr>
              <a:t>Students</a:t>
            </a:r>
          </a:p>
          <a:p>
            <a:pPr marL="742950" indent="-342900">
              <a:buFont typeface="Arial" panose="020B0604020202020204" pitchFamily="34" charset="0"/>
              <a:buChar char="•"/>
            </a:pPr>
            <a:r>
              <a:rPr lang="en-US" sz="2000" dirty="0">
                <a:solidFill>
                  <a:srgbClr val="003366"/>
                </a:solidFill>
              </a:rPr>
              <a:t>Colleagues (campus and system)</a:t>
            </a:r>
          </a:p>
          <a:p>
            <a:pPr marL="742950" indent="-342900">
              <a:buFont typeface="Arial" panose="020B0604020202020204" pitchFamily="34" charset="0"/>
              <a:buChar char="•"/>
            </a:pPr>
            <a:r>
              <a:rPr lang="en-US" sz="2000" dirty="0">
                <a:solidFill>
                  <a:srgbClr val="003366"/>
                </a:solidFill>
              </a:rPr>
              <a:t>Community</a:t>
            </a:r>
          </a:p>
          <a:p>
            <a:pPr marL="742950" indent="-342900">
              <a:buFont typeface="Arial" panose="020B0604020202020204" pitchFamily="34" charset="0"/>
              <a:buChar char="•"/>
            </a:pPr>
            <a:r>
              <a:rPr lang="en-US" sz="2000" dirty="0">
                <a:solidFill>
                  <a:srgbClr val="003366"/>
                </a:solidFill>
              </a:rPr>
              <a:t>Board of Trustees</a:t>
            </a:r>
          </a:p>
        </p:txBody>
      </p:sp>
    </p:spTree>
    <p:extLst>
      <p:ext uri="{BB962C8B-B14F-4D97-AF65-F5344CB8AC3E}">
        <p14:creationId xmlns:p14="http://schemas.microsoft.com/office/powerpoint/2010/main" val="308223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95F90D18-E7C3-ED94-23CD-93E2220819D5}"/>
              </a:ext>
            </a:extLst>
          </p:cNvPr>
          <p:cNvSpPr>
            <a:spLocks noGrp="1"/>
          </p:cNvSpPr>
          <p:nvPr>
            <p:ph type="title"/>
          </p:nvPr>
        </p:nvSpPr>
        <p:spPr>
          <a:xfrm>
            <a:off x="838200" y="2592122"/>
            <a:ext cx="10515600" cy="945289"/>
          </a:xfrm>
        </p:spPr>
        <p:txBody>
          <a:bodyPr>
            <a:normAutofit/>
          </a:bodyPr>
          <a:lstStyle/>
          <a:p>
            <a:pPr algn="ctr"/>
            <a:r>
              <a:rPr lang="en-US" dirty="0"/>
              <a:t>Questions?</a:t>
            </a: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5390A563-B01D-4A26-3953-6DDA38E48DFB}"/>
              </a:ext>
            </a:extLst>
          </p:cNvPr>
          <p:cNvSpPr txBox="1"/>
          <p:nvPr/>
        </p:nvSpPr>
        <p:spPr>
          <a:xfrm>
            <a:off x="2442482" y="4819650"/>
            <a:ext cx="2933700" cy="1200329"/>
          </a:xfrm>
          <a:prstGeom prst="rect">
            <a:avLst/>
          </a:prstGeom>
          <a:noFill/>
        </p:spPr>
        <p:txBody>
          <a:bodyPr wrap="square" rtlCol="0">
            <a:spAutoFit/>
          </a:bodyPr>
          <a:lstStyle/>
          <a:p>
            <a:pPr algn="r"/>
            <a:r>
              <a:rPr lang="en-US" sz="1800" b="1" cap="none" dirty="0">
                <a:solidFill>
                  <a:schemeClr val="bg1"/>
                </a:solidFill>
                <a:latin typeface="Lato" panose="020F0502020204030203" pitchFamily="34" charset="0"/>
                <a:ea typeface="Lato" panose="020F0502020204030203" pitchFamily="34" charset="0"/>
                <a:cs typeface="Lato" panose="020F0502020204030203" pitchFamily="34" charset="0"/>
              </a:rPr>
              <a:t>Celest Weuve</a:t>
            </a:r>
          </a:p>
          <a:p>
            <a:pPr algn="r"/>
            <a:r>
              <a:rPr lang="en-US" sz="1800" b="1" cap="none" dirty="0">
                <a:solidFill>
                  <a:schemeClr val="bg1"/>
                </a:solidFill>
                <a:latin typeface="Lato" panose="020F0502020204030203" pitchFamily="34" charset="0"/>
                <a:ea typeface="Lato" panose="020F0502020204030203" pitchFamily="34" charset="0"/>
                <a:cs typeface="Lato" panose="020F0502020204030203" pitchFamily="34" charset="0"/>
              </a:rPr>
              <a:t>USC Chair   </a:t>
            </a:r>
          </a:p>
          <a:p>
            <a:pPr algn="r"/>
            <a:r>
              <a:rPr lang="en-US" sz="1800" b="1" cap="none" dirty="0">
                <a:solidFill>
                  <a:schemeClr val="bg1"/>
                </a:solidFill>
                <a:latin typeface="Lato" panose="020F0502020204030203" pitchFamily="34" charset="0"/>
                <a:ea typeface="Lato" panose="020F0502020204030203" pitchFamily="34" charset="0"/>
                <a:cs typeface="Lato" panose="020F0502020204030203" pitchFamily="34" charset="0"/>
              </a:rPr>
              <a:t>Email: cweuv2@uis.edu</a:t>
            </a:r>
          </a:p>
          <a:p>
            <a:pPr algn="r"/>
            <a:r>
              <a:rPr lang="en-US" sz="1800" b="1" cap="none" dirty="0">
                <a:solidFill>
                  <a:schemeClr val="bg1"/>
                </a:solidFill>
                <a:latin typeface="Lato" panose="020F0502020204030203" pitchFamily="34" charset="0"/>
                <a:ea typeface="Lato" panose="020F0502020204030203" pitchFamily="34" charset="0"/>
                <a:cs typeface="Lato" panose="020F0502020204030203" pitchFamily="34" charset="0"/>
              </a:rPr>
              <a:t>Phone: 217.206.8414</a:t>
            </a:r>
          </a:p>
        </p:txBody>
      </p:sp>
      <p:sp>
        <p:nvSpPr>
          <p:cNvPr id="5" name="TextBox 4">
            <a:extLst>
              <a:ext uri="{FF2B5EF4-FFF2-40B4-BE49-F238E27FC236}">
                <a16:creationId xmlns:a16="http://schemas.microsoft.com/office/drawing/2014/main" id="{4B7404C7-BE54-DF0B-EE0B-28BF113B6858}"/>
              </a:ext>
            </a:extLst>
          </p:cNvPr>
          <p:cNvSpPr txBox="1"/>
          <p:nvPr/>
        </p:nvSpPr>
        <p:spPr>
          <a:xfrm>
            <a:off x="5576207" y="4819650"/>
            <a:ext cx="3524250" cy="1477328"/>
          </a:xfrm>
          <a:prstGeom prst="rect">
            <a:avLst/>
          </a:prstGeom>
          <a:noFill/>
        </p:spPr>
        <p:txBody>
          <a:bodyPr wrap="square" rtlCol="0">
            <a:spAutoFit/>
          </a:bodyPr>
          <a:lstStyle/>
          <a:p>
            <a:pPr algn="r"/>
            <a:r>
              <a:rPr lang="en-US" sz="1800" cap="none" dirty="0">
                <a:solidFill>
                  <a:schemeClr val="bg1"/>
                </a:solidFill>
                <a:latin typeface="Lato" panose="020F0502020204030203" pitchFamily="34" charset="0"/>
                <a:ea typeface="Lato" panose="020F0502020204030203" pitchFamily="34" charset="0"/>
                <a:cs typeface="Lato" panose="020F0502020204030203" pitchFamily="34" charset="0"/>
              </a:rPr>
              <a:t>David Perryn</a:t>
            </a:r>
          </a:p>
          <a:p>
            <a:pPr algn="r"/>
            <a:r>
              <a:rPr lang="en-US" sz="1800" cap="none" dirty="0">
                <a:solidFill>
                  <a:schemeClr val="bg1"/>
                </a:solidFill>
                <a:latin typeface="Lato" panose="020F0502020204030203" pitchFamily="34" charset="0"/>
                <a:ea typeface="Lato" panose="020F0502020204030203" pitchFamily="34" charset="0"/>
                <a:cs typeface="Lato" panose="020F0502020204030203" pitchFamily="34" charset="0"/>
              </a:rPr>
              <a:t>Administrative Aide</a:t>
            </a:r>
          </a:p>
          <a:p>
            <a:pPr algn="r"/>
            <a:r>
              <a:rPr lang="en-US" sz="1800" cap="none" dirty="0">
                <a:solidFill>
                  <a:schemeClr val="bg1"/>
                </a:solidFill>
                <a:latin typeface="Lato" panose="020F0502020204030203" pitchFamily="34" charset="0"/>
                <a:ea typeface="Lato" panose="020F0502020204030203" pitchFamily="34" charset="0"/>
                <a:cs typeface="Lato" panose="020F0502020204030203" pitchFamily="34" charset="0"/>
              </a:rPr>
              <a:t>Email: dperryn@uillinois.edu </a:t>
            </a:r>
          </a:p>
          <a:p>
            <a:pPr algn="r"/>
            <a:r>
              <a:rPr lang="en-US" sz="1800" cap="none" dirty="0">
                <a:solidFill>
                  <a:schemeClr val="bg1"/>
                </a:solidFill>
                <a:latin typeface="Lato" panose="020F0502020204030203" pitchFamily="34" charset="0"/>
                <a:ea typeface="Lato" panose="020F0502020204030203" pitchFamily="34" charset="0"/>
                <a:cs typeface="Lato" panose="020F0502020204030203" pitchFamily="34" charset="0"/>
              </a:rPr>
              <a:t>Phone: 217.300.7448</a:t>
            </a:r>
          </a:p>
          <a:p>
            <a:pPr algn="r"/>
            <a:endParaRPr lang="en-US" sz="1800" cap="none"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99706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6FB7A5-BCD1-44F1-BD1C-8023E3891909}"/>
              </a:ext>
            </a:extLst>
          </p:cNvPr>
          <p:cNvSpPr>
            <a:spLocks noGrp="1"/>
          </p:cNvSpPr>
          <p:nvPr>
            <p:ph type="title"/>
          </p:nvPr>
        </p:nvSpPr>
        <p:spPr>
          <a:xfrm>
            <a:off x="890779" y="705889"/>
            <a:ext cx="10515600" cy="1313848"/>
          </a:xfrm>
        </p:spPr>
        <p:txBody>
          <a:bodyPr>
            <a:normAutofit/>
          </a:bodyPr>
          <a:lstStyle/>
          <a:p>
            <a:r>
              <a:rPr lang="en-US" sz="4800" b="1" dirty="0">
                <a:solidFill>
                  <a:srgbClr val="E8E9EA"/>
                </a:solidFill>
                <a:latin typeface="Oswald" pitchFamily="2" charset="0"/>
              </a:rPr>
              <a:t>What is the USC?</a:t>
            </a:r>
            <a:endParaRPr lang="en-US" dirty="0"/>
          </a:p>
        </p:txBody>
      </p:sp>
      <p:sp>
        <p:nvSpPr>
          <p:cNvPr id="4" name="Rectangle 3">
            <a:extLst>
              <a:ext uri="{FF2B5EF4-FFF2-40B4-BE49-F238E27FC236}">
                <a16:creationId xmlns:a16="http://schemas.microsoft.com/office/drawing/2014/main" id="{47AB1FA8-21BD-46B1-B21D-CCAB37575274}"/>
              </a:ext>
              <a:ext uri="{C183D7F6-B498-43B3-948B-1728B52AA6E4}">
                <adec:decorative xmlns:adec="http://schemas.microsoft.com/office/drawing/2017/decorative" val="1"/>
              </a:ext>
            </a:extLst>
          </p:cNvPr>
          <p:cNvSpPr/>
          <p:nvPr/>
        </p:nvSpPr>
        <p:spPr>
          <a:xfrm>
            <a:off x="989259" y="1717480"/>
            <a:ext cx="1450482" cy="89168"/>
          </a:xfrm>
          <a:prstGeom prst="rect">
            <a:avLst/>
          </a:prstGeom>
          <a:solidFill>
            <a:srgbClr val="E8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311D1972-7C0A-608B-DEE2-A035C033394F}"/>
              </a:ext>
            </a:extLst>
          </p:cNvPr>
          <p:cNvSpPr txBox="1">
            <a:spLocks/>
          </p:cNvSpPr>
          <p:nvPr/>
        </p:nvSpPr>
        <p:spPr>
          <a:xfrm>
            <a:off x="1195579" y="2019737"/>
            <a:ext cx="9348595" cy="3998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20 member committee:</a:t>
            </a:r>
          </a:p>
          <a:p>
            <a:pPr marL="685800"/>
            <a:r>
              <a:rPr lang="en-US" sz="1800" dirty="0">
                <a:solidFill>
                  <a:schemeClr val="bg1"/>
                </a:solidFill>
              </a:rPr>
              <a:t>3 from UIS</a:t>
            </a:r>
          </a:p>
          <a:p>
            <a:pPr marL="685800"/>
            <a:r>
              <a:rPr lang="en-US" sz="1800" dirty="0">
                <a:solidFill>
                  <a:schemeClr val="bg1"/>
                </a:solidFill>
              </a:rPr>
              <a:t>7 from UIC (1 to be seated)</a:t>
            </a:r>
          </a:p>
          <a:p>
            <a:pPr marL="685800"/>
            <a:r>
              <a:rPr lang="en-US" sz="1800" dirty="0">
                <a:solidFill>
                  <a:schemeClr val="bg1"/>
                </a:solidFill>
              </a:rPr>
              <a:t>10 from UIUC (1 to be seated)</a:t>
            </a:r>
          </a:p>
          <a:p>
            <a:r>
              <a:rPr lang="en-US" sz="1800" dirty="0">
                <a:solidFill>
                  <a:schemeClr val="bg1"/>
                </a:solidFill>
              </a:rPr>
              <a:t>Each member is elected for a 3-year term by their respective Senate</a:t>
            </a:r>
          </a:p>
          <a:p>
            <a:r>
              <a:rPr lang="en-US" sz="1800" dirty="0">
                <a:solidFill>
                  <a:schemeClr val="bg1"/>
                </a:solidFill>
              </a:rPr>
              <a:t>Individuals usually serve on their respective Senate in addition to the USC – especially the Chairs of the Senate Executive Committees </a:t>
            </a:r>
          </a:p>
          <a:p>
            <a:r>
              <a:rPr lang="en-US" sz="1800" dirty="0">
                <a:solidFill>
                  <a:schemeClr val="bg1"/>
                </a:solidFill>
              </a:rPr>
              <a:t>Focus is on consultation with University of Illinois System officials on topics affecting the system as a whole</a:t>
            </a:r>
          </a:p>
          <a:p>
            <a:r>
              <a:rPr lang="en-US" sz="1800" dirty="0">
                <a:solidFill>
                  <a:schemeClr val="bg1"/>
                </a:solidFill>
              </a:rPr>
              <a:t> USC Executive Committee</a:t>
            </a:r>
          </a:p>
          <a:p>
            <a:pPr marL="685800"/>
            <a:r>
              <a:rPr lang="en-US" sz="1800" dirty="0">
                <a:solidFill>
                  <a:schemeClr val="bg1"/>
                </a:solidFill>
              </a:rPr>
              <a:t>2 Senators from each university with Chair and Vice Chair</a:t>
            </a:r>
          </a:p>
        </p:txBody>
      </p:sp>
    </p:spTree>
    <p:extLst>
      <p:ext uri="{BB962C8B-B14F-4D97-AF65-F5344CB8AC3E}">
        <p14:creationId xmlns:p14="http://schemas.microsoft.com/office/powerpoint/2010/main" val="1848461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6FB7A5-BCD1-44F1-BD1C-8023E3891909}"/>
              </a:ext>
            </a:extLst>
          </p:cNvPr>
          <p:cNvSpPr>
            <a:spLocks noGrp="1"/>
          </p:cNvSpPr>
          <p:nvPr>
            <p:ph type="title"/>
          </p:nvPr>
        </p:nvSpPr>
        <p:spPr>
          <a:xfrm>
            <a:off x="890779" y="2877589"/>
            <a:ext cx="10515600" cy="1313848"/>
          </a:xfrm>
        </p:spPr>
        <p:txBody>
          <a:bodyPr>
            <a:normAutofit/>
          </a:bodyPr>
          <a:lstStyle/>
          <a:p>
            <a:pPr algn="ctr"/>
            <a:r>
              <a:rPr lang="en-US" sz="4800" b="1" dirty="0">
                <a:solidFill>
                  <a:srgbClr val="E8E9EA"/>
                </a:solidFill>
                <a:latin typeface="Oswald" pitchFamily="2" charset="0"/>
              </a:rPr>
              <a:t>Who are the Usc members?</a:t>
            </a:r>
            <a:endParaRPr lang="en-US" dirty="0"/>
          </a:p>
        </p:txBody>
      </p:sp>
    </p:spTree>
    <p:extLst>
      <p:ext uri="{BB962C8B-B14F-4D97-AF65-F5344CB8AC3E}">
        <p14:creationId xmlns:p14="http://schemas.microsoft.com/office/powerpoint/2010/main" val="1673120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294472C3-B71D-9E0B-7CB7-8D13841E5420}"/>
              </a:ext>
              <a:ext uri="{C183D7F6-B498-43B3-948B-1728B52AA6E4}">
                <adec:decorative xmlns:adec="http://schemas.microsoft.com/office/drawing/2017/decorative" val="1"/>
              </a:ext>
            </a:extLst>
          </p:cNvPr>
          <p:cNvSpPr>
            <a:spLocks noGrp="1"/>
          </p:cNvSpPr>
          <p:nvPr>
            <p:ph type="title"/>
          </p:nvPr>
        </p:nvSpPr>
        <p:spPr>
          <a:xfrm>
            <a:off x="838200" y="-1313848"/>
            <a:ext cx="10515600" cy="1313848"/>
          </a:xfrm>
        </p:spPr>
        <p:txBody>
          <a:bodyPr vert="horz" lIns="91440" tIns="45720" rIns="91440" bIns="45720" rtlCol="0" anchor="b">
            <a:normAutofit/>
          </a:bodyPr>
          <a:lstStyle/>
          <a:p>
            <a:r>
              <a:rPr lang="en-US" sz="1200" dirty="0">
                <a:solidFill>
                  <a:schemeClr val="tx1"/>
                </a:solidFill>
              </a:rPr>
              <a:t>USC chair and Vice-chair</a:t>
            </a:r>
          </a:p>
        </p:txBody>
      </p:sp>
      <p:sp>
        <p:nvSpPr>
          <p:cNvPr id="3" name="Content Placeholder 2">
            <a:extLst>
              <a:ext uri="{FF2B5EF4-FFF2-40B4-BE49-F238E27FC236}">
                <a16:creationId xmlns:a16="http://schemas.microsoft.com/office/drawing/2014/main" id="{B6A694F9-8CD2-D468-E56B-4B76F8A3D195}"/>
              </a:ext>
            </a:extLst>
          </p:cNvPr>
          <p:cNvSpPr>
            <a:spLocks noGrp="1"/>
          </p:cNvSpPr>
          <p:nvPr>
            <p:ph idx="1"/>
          </p:nvPr>
        </p:nvSpPr>
        <p:spPr>
          <a:xfrm>
            <a:off x="1579680" y="4000056"/>
            <a:ext cx="3744796" cy="2127475"/>
          </a:xfrm>
        </p:spPr>
        <p:txBody>
          <a:bodyPr>
            <a:normAutofit/>
          </a:bodyPr>
          <a:lstStyle/>
          <a:p>
            <a:pPr marL="0" indent="0">
              <a:spcBef>
                <a:spcPts val="0"/>
              </a:spcBef>
              <a:buNone/>
            </a:pPr>
            <a:r>
              <a:rPr lang="en-US" sz="1600" b="1" dirty="0">
                <a:solidFill>
                  <a:srgbClr val="13294B"/>
                </a:solidFill>
              </a:rPr>
              <a:t>CELEST WEUVE, PHD, ATC, LAT</a:t>
            </a:r>
            <a:br>
              <a:rPr lang="en-US" sz="1600" dirty="0">
                <a:solidFill>
                  <a:srgbClr val="13294B"/>
                </a:solidFill>
              </a:rPr>
            </a:br>
            <a:r>
              <a:rPr lang="en-US" sz="1600" dirty="0">
                <a:solidFill>
                  <a:srgbClr val="13294B"/>
                </a:solidFill>
              </a:rPr>
              <a:t>USC Chair</a:t>
            </a:r>
          </a:p>
          <a:p>
            <a:pPr marL="0" indent="0">
              <a:spcBef>
                <a:spcPts val="0"/>
              </a:spcBef>
              <a:buNone/>
            </a:pPr>
            <a:r>
              <a:rPr lang="en-US" sz="1600" dirty="0">
                <a:solidFill>
                  <a:srgbClr val="13294B"/>
                </a:solidFill>
              </a:rPr>
              <a:t>Associate Professor, Athletic Training</a:t>
            </a:r>
          </a:p>
          <a:p>
            <a:pPr marL="0" indent="0">
              <a:spcBef>
                <a:spcPts val="0"/>
              </a:spcBef>
              <a:buNone/>
            </a:pPr>
            <a:r>
              <a:rPr lang="en-US" sz="1600" dirty="0">
                <a:solidFill>
                  <a:srgbClr val="13294B"/>
                </a:solidFill>
              </a:rPr>
              <a:t>Director, School of Health Sciences</a:t>
            </a:r>
          </a:p>
          <a:p>
            <a:pPr marL="0" indent="0">
              <a:buNone/>
            </a:pPr>
            <a:r>
              <a:rPr lang="en-US" sz="1600" i="1" dirty="0">
                <a:solidFill>
                  <a:srgbClr val="13294B"/>
                </a:solidFill>
              </a:rPr>
              <a:t>Why I love my job:</a:t>
            </a:r>
          </a:p>
          <a:p>
            <a:pPr marL="0" indent="0">
              <a:spcBef>
                <a:spcPts val="0"/>
              </a:spcBef>
              <a:buNone/>
            </a:pPr>
            <a:r>
              <a:rPr lang="en-US" sz="1600" i="1" dirty="0">
                <a:solidFill>
                  <a:srgbClr val="13294B"/>
                </a:solidFill>
              </a:rPr>
              <a:t>I get to make the world a better and safer place one student at a time!</a:t>
            </a:r>
          </a:p>
        </p:txBody>
      </p:sp>
      <p:pic>
        <p:nvPicPr>
          <p:cNvPr id="9" name="Graphic 8">
            <a:extLst>
              <a:ext uri="{FF2B5EF4-FFF2-40B4-BE49-F238E27FC236}">
                <a16:creationId xmlns:a16="http://schemas.microsoft.com/office/drawing/2014/main" id="{697AE74F-99F2-5076-D3B5-CCCC5D301A7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05061" y="4000055"/>
            <a:ext cx="407529" cy="570541"/>
          </a:xfrm>
          <a:prstGeom prst="rect">
            <a:avLst/>
          </a:prstGeom>
        </p:spPr>
      </p:pic>
      <p:pic>
        <p:nvPicPr>
          <p:cNvPr id="13" name="Graphic 12">
            <a:extLst>
              <a:ext uri="{FF2B5EF4-FFF2-40B4-BE49-F238E27FC236}">
                <a16:creationId xmlns:a16="http://schemas.microsoft.com/office/drawing/2014/main" id="{7C12065D-90BD-792F-01F0-D09223137A2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3515" y="3945718"/>
            <a:ext cx="434698" cy="679216"/>
          </a:xfrm>
          <a:prstGeom prst="rect">
            <a:avLst/>
          </a:prstGeom>
        </p:spPr>
      </p:pic>
      <p:pic>
        <p:nvPicPr>
          <p:cNvPr id="15" name="Picture Placeholder 5">
            <a:extLst>
              <a:ext uri="{FF2B5EF4-FFF2-40B4-BE49-F238E27FC236}">
                <a16:creationId xmlns:a16="http://schemas.microsoft.com/office/drawing/2014/main" id="{319D524C-1035-E259-69BE-55F1F61E54FA}"/>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1671888" y="652855"/>
            <a:ext cx="2237289" cy="3073268"/>
          </a:xfrm>
          <a:prstGeom prst="rect">
            <a:avLst/>
          </a:prstGeom>
        </p:spPr>
      </p:pic>
      <p:pic>
        <p:nvPicPr>
          <p:cNvPr id="16" name="Picture Placeholder 5">
            <a:extLst>
              <a:ext uri="{FF2B5EF4-FFF2-40B4-BE49-F238E27FC236}">
                <a16:creationId xmlns:a16="http://schemas.microsoft.com/office/drawing/2014/main" id="{982EDD84-9F06-EAB8-5BAA-E77799DA5B9B}"/>
              </a:ext>
              <a:ext uri="{C183D7F6-B498-43B3-948B-1728B52AA6E4}">
                <adec:decorative xmlns:adec="http://schemas.microsoft.com/office/drawing/2017/decorative" val="1"/>
              </a:ext>
            </a:extLst>
          </p:cNvPr>
          <p:cNvPicPr>
            <a:picLocks noChangeAspect="1"/>
          </p:cNvPicPr>
          <p:nvPr/>
        </p:nvPicPr>
        <p:blipFill rotWithShape="1">
          <a:blip r:embed="rId7"/>
          <a:srcRect l="10240" r="45227" b="1739"/>
          <a:stretch/>
        </p:blipFill>
        <p:spPr>
          <a:xfrm>
            <a:off x="6980356" y="652855"/>
            <a:ext cx="2106494" cy="3070520"/>
          </a:xfrm>
          <a:prstGeom prst="rect">
            <a:avLst/>
          </a:prstGeom>
        </p:spPr>
      </p:pic>
      <p:sp>
        <p:nvSpPr>
          <p:cNvPr id="18" name="Content Placeholder 2">
            <a:extLst>
              <a:ext uri="{FF2B5EF4-FFF2-40B4-BE49-F238E27FC236}">
                <a16:creationId xmlns:a16="http://schemas.microsoft.com/office/drawing/2014/main" id="{DA0E17A6-4ABC-7139-671E-0F23434C9CB6}"/>
              </a:ext>
            </a:extLst>
          </p:cNvPr>
          <p:cNvSpPr txBox="1">
            <a:spLocks/>
          </p:cNvSpPr>
          <p:nvPr/>
        </p:nvSpPr>
        <p:spPr>
          <a:xfrm>
            <a:off x="6867526" y="3945718"/>
            <a:ext cx="4629149" cy="2438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600" b="1" dirty="0">
                <a:solidFill>
                  <a:srgbClr val="13294B"/>
                </a:solidFill>
              </a:rPr>
              <a:t>JEFFREY ERIC JENKINS</a:t>
            </a:r>
          </a:p>
          <a:p>
            <a:pPr marL="0" indent="0">
              <a:spcBef>
                <a:spcPts val="0"/>
              </a:spcBef>
              <a:buFont typeface="Arial" panose="020B0604020202020204" pitchFamily="34" charset="0"/>
              <a:buNone/>
            </a:pPr>
            <a:r>
              <a:rPr lang="en-US" sz="1600" dirty="0">
                <a:solidFill>
                  <a:srgbClr val="13294B"/>
                </a:solidFill>
              </a:rPr>
              <a:t>USC Vice-Chair</a:t>
            </a:r>
          </a:p>
          <a:p>
            <a:pPr marL="0" indent="0">
              <a:spcBef>
                <a:spcPts val="0"/>
              </a:spcBef>
              <a:buFont typeface="Arial" panose="020B0604020202020204" pitchFamily="34" charset="0"/>
              <a:buNone/>
            </a:pPr>
            <a:r>
              <a:rPr lang="en-US" sz="1600" dirty="0">
                <a:solidFill>
                  <a:srgbClr val="13294B"/>
                </a:solidFill>
              </a:rPr>
              <a:t>Professor and Chair of Theatre Studies  </a:t>
            </a:r>
            <a:br>
              <a:rPr lang="en-US" sz="1600" dirty="0">
                <a:solidFill>
                  <a:srgbClr val="13294B"/>
                </a:solidFill>
              </a:rPr>
            </a:br>
            <a:r>
              <a:rPr lang="en-US" sz="1600" dirty="0">
                <a:solidFill>
                  <a:srgbClr val="13294B"/>
                </a:solidFill>
              </a:rPr>
              <a:t>Director of Graduate Studies in Theatre</a:t>
            </a:r>
          </a:p>
          <a:p>
            <a:pPr marL="0" indent="0">
              <a:spcBef>
                <a:spcPts val="0"/>
              </a:spcBef>
              <a:buFont typeface="Arial" panose="020B0604020202020204" pitchFamily="34" charset="0"/>
              <a:buNone/>
            </a:pPr>
            <a:endParaRPr lang="en-US" sz="1600" i="1" dirty="0">
              <a:solidFill>
                <a:srgbClr val="13294B"/>
              </a:solidFill>
            </a:endParaRPr>
          </a:p>
          <a:p>
            <a:pPr marL="0" indent="0">
              <a:spcBef>
                <a:spcPts val="0"/>
              </a:spcBef>
              <a:buFont typeface="Arial" panose="020B0604020202020204" pitchFamily="34" charset="0"/>
              <a:buNone/>
            </a:pPr>
            <a:r>
              <a:rPr lang="en-US" sz="1600" i="1" dirty="0">
                <a:solidFill>
                  <a:srgbClr val="13294B"/>
                </a:solidFill>
              </a:rPr>
              <a:t>Why I love my job:</a:t>
            </a:r>
          </a:p>
          <a:p>
            <a:pPr marL="0" indent="0">
              <a:spcBef>
                <a:spcPts val="0"/>
              </a:spcBef>
              <a:buFont typeface="Arial" panose="020B0604020202020204" pitchFamily="34" charset="0"/>
              <a:buNone/>
            </a:pPr>
            <a:r>
              <a:rPr lang="en-US" sz="1600" i="1" dirty="0">
                <a:solidFill>
                  <a:srgbClr val="13294B"/>
                </a:solidFill>
              </a:rPr>
              <a:t>I appreciate having the opportunity to build bridges between and among global communities as we explore the nature of human experience.</a:t>
            </a:r>
          </a:p>
        </p:txBody>
      </p:sp>
    </p:spTree>
    <p:extLst>
      <p:ext uri="{BB962C8B-B14F-4D97-AF65-F5344CB8AC3E}">
        <p14:creationId xmlns:p14="http://schemas.microsoft.com/office/powerpoint/2010/main" val="3036242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4544BAA-5485-EB68-C065-0538EB1AC1B7}"/>
              </a:ext>
              <a:ext uri="{C183D7F6-B498-43B3-948B-1728B52AA6E4}">
                <adec:decorative xmlns:adec="http://schemas.microsoft.com/office/drawing/2017/decorative" val="1"/>
              </a:ext>
            </a:extLst>
          </p:cNvPr>
          <p:cNvSpPr>
            <a:spLocks noGrp="1"/>
          </p:cNvSpPr>
          <p:nvPr>
            <p:ph type="title"/>
          </p:nvPr>
        </p:nvSpPr>
        <p:spPr>
          <a:xfrm>
            <a:off x="838200" y="-1313848"/>
            <a:ext cx="10515600" cy="1313848"/>
          </a:xfrm>
        </p:spPr>
        <p:txBody>
          <a:bodyPr vert="horz" lIns="91440" tIns="45720" rIns="91440" bIns="45720" rtlCol="0" anchor="b">
            <a:normAutofit/>
          </a:bodyPr>
          <a:lstStyle/>
          <a:p>
            <a:r>
              <a:rPr lang="en-US" sz="1200" dirty="0">
                <a:solidFill>
                  <a:schemeClr val="tx1"/>
                </a:solidFill>
              </a:rPr>
              <a:t>Page 5 USC Members</a:t>
            </a:r>
          </a:p>
        </p:txBody>
      </p:sp>
      <p:sp>
        <p:nvSpPr>
          <p:cNvPr id="3" name="Content Placeholder 2">
            <a:extLst>
              <a:ext uri="{FF2B5EF4-FFF2-40B4-BE49-F238E27FC236}">
                <a16:creationId xmlns:a16="http://schemas.microsoft.com/office/drawing/2014/main" id="{B6A694F9-8CD2-D468-E56B-4B76F8A3D195}"/>
              </a:ext>
            </a:extLst>
          </p:cNvPr>
          <p:cNvSpPr>
            <a:spLocks noGrp="1"/>
          </p:cNvSpPr>
          <p:nvPr>
            <p:ph idx="1"/>
          </p:nvPr>
        </p:nvSpPr>
        <p:spPr>
          <a:xfrm>
            <a:off x="1579679" y="4000056"/>
            <a:ext cx="3770087" cy="2438400"/>
          </a:xfrm>
        </p:spPr>
        <p:txBody>
          <a:bodyPr>
            <a:normAutofit/>
          </a:bodyPr>
          <a:lstStyle/>
          <a:p>
            <a:pPr marL="0" indent="0">
              <a:spcBef>
                <a:spcPts val="0"/>
              </a:spcBef>
              <a:buNone/>
            </a:pPr>
            <a:r>
              <a:rPr lang="en-US" sz="1600" b="1" dirty="0">
                <a:solidFill>
                  <a:srgbClr val="13294B"/>
                </a:solidFill>
              </a:rPr>
              <a:t>AMY DUNNING, PHD</a:t>
            </a:r>
          </a:p>
          <a:p>
            <a:pPr marL="0" indent="0">
              <a:spcBef>
                <a:spcPts val="0"/>
              </a:spcBef>
              <a:buNone/>
            </a:pPr>
            <a:r>
              <a:rPr lang="en-US" sz="1600" dirty="0">
                <a:solidFill>
                  <a:srgbClr val="13294B"/>
                </a:solidFill>
              </a:rPr>
              <a:t>Assistant Professor, Mathematics Education</a:t>
            </a:r>
          </a:p>
          <a:p>
            <a:pPr marL="0" indent="0">
              <a:spcBef>
                <a:spcPts val="0"/>
              </a:spcBef>
              <a:buNone/>
            </a:pPr>
            <a:r>
              <a:rPr lang="en-US" sz="1600" dirty="0">
                <a:solidFill>
                  <a:srgbClr val="13294B"/>
                </a:solidFill>
              </a:rPr>
              <a:t>School of Education</a:t>
            </a:r>
          </a:p>
          <a:p>
            <a:pPr marL="0" indent="0">
              <a:spcBef>
                <a:spcPts val="0"/>
              </a:spcBef>
              <a:buNone/>
            </a:pPr>
            <a:r>
              <a:rPr lang="en-US" sz="1600" dirty="0">
                <a:solidFill>
                  <a:srgbClr val="13294B"/>
                </a:solidFill>
              </a:rPr>
              <a:t>Vice-chair of Campus Senate </a:t>
            </a:r>
          </a:p>
          <a:p>
            <a:pPr marL="0" indent="0">
              <a:spcBef>
                <a:spcPts val="0"/>
              </a:spcBef>
              <a:buNone/>
            </a:pPr>
            <a:endParaRPr lang="en-US" sz="1600" dirty="0">
              <a:solidFill>
                <a:srgbClr val="13294B"/>
              </a:solidFill>
            </a:endParaRPr>
          </a:p>
          <a:p>
            <a:pPr marL="0" indent="0">
              <a:spcBef>
                <a:spcPts val="0"/>
              </a:spcBef>
              <a:buNone/>
            </a:pPr>
            <a:r>
              <a:rPr lang="en-US" sz="1600" i="1" dirty="0">
                <a:solidFill>
                  <a:srgbClr val="13294B"/>
                </a:solidFill>
              </a:rPr>
              <a:t>Why I love my job:</a:t>
            </a:r>
          </a:p>
          <a:p>
            <a:pPr marL="0" indent="0">
              <a:spcBef>
                <a:spcPts val="0"/>
              </a:spcBef>
              <a:buNone/>
            </a:pPr>
            <a:r>
              <a:rPr lang="en-US" sz="1600" i="1" dirty="0">
                <a:solidFill>
                  <a:srgbClr val="13294B"/>
                </a:solidFill>
              </a:rPr>
              <a:t>Making a difference in the lives of teachers and students.</a:t>
            </a:r>
          </a:p>
        </p:txBody>
      </p:sp>
      <p:pic>
        <p:nvPicPr>
          <p:cNvPr id="13" name="Graphic 12">
            <a:extLst>
              <a:ext uri="{FF2B5EF4-FFF2-40B4-BE49-F238E27FC236}">
                <a16:creationId xmlns:a16="http://schemas.microsoft.com/office/drawing/2014/main" id="{7C12065D-90BD-792F-01F0-D09223137A2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3515" y="3945718"/>
            <a:ext cx="434698" cy="679216"/>
          </a:xfrm>
          <a:prstGeom prst="rect">
            <a:avLst/>
          </a:prstGeom>
        </p:spPr>
      </p:pic>
      <p:sp>
        <p:nvSpPr>
          <p:cNvPr id="18" name="Content Placeholder 2">
            <a:extLst>
              <a:ext uri="{FF2B5EF4-FFF2-40B4-BE49-F238E27FC236}">
                <a16:creationId xmlns:a16="http://schemas.microsoft.com/office/drawing/2014/main" id="{DA0E17A6-4ABC-7139-671E-0F23434C9CB6}"/>
              </a:ext>
            </a:extLst>
          </p:cNvPr>
          <p:cNvSpPr txBox="1">
            <a:spLocks/>
          </p:cNvSpPr>
          <p:nvPr/>
        </p:nvSpPr>
        <p:spPr>
          <a:xfrm>
            <a:off x="6630872" y="3945718"/>
            <a:ext cx="5124450" cy="24384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600" b="1" dirty="0">
                <a:solidFill>
                  <a:srgbClr val="13294B"/>
                </a:solidFill>
              </a:rPr>
              <a:t>SUDEEP SHARMA, PHD</a:t>
            </a:r>
          </a:p>
          <a:p>
            <a:pPr marL="0" indent="0">
              <a:spcBef>
                <a:spcPts val="0"/>
              </a:spcBef>
              <a:buFont typeface="Arial" panose="020B0604020202020204" pitchFamily="34" charset="0"/>
              <a:buNone/>
            </a:pPr>
            <a:r>
              <a:rPr lang="en-US" sz="1600" dirty="0">
                <a:solidFill>
                  <a:srgbClr val="13294B"/>
                </a:solidFill>
              </a:rPr>
              <a:t>USC Executive Committee </a:t>
            </a:r>
          </a:p>
          <a:p>
            <a:pPr marL="0" indent="0">
              <a:spcBef>
                <a:spcPts val="0"/>
              </a:spcBef>
              <a:buFont typeface="Arial" panose="020B0604020202020204" pitchFamily="34" charset="0"/>
              <a:buNone/>
            </a:pPr>
            <a:r>
              <a:rPr lang="en-US" sz="1600" dirty="0">
                <a:solidFill>
                  <a:srgbClr val="13294B"/>
                </a:solidFill>
              </a:rPr>
              <a:t>Associate Professor of Management </a:t>
            </a:r>
          </a:p>
          <a:p>
            <a:pPr marL="0" indent="0">
              <a:spcBef>
                <a:spcPts val="0"/>
              </a:spcBef>
              <a:buFont typeface="Arial" panose="020B0604020202020204" pitchFamily="34" charset="0"/>
              <a:buNone/>
            </a:pPr>
            <a:r>
              <a:rPr lang="en-US" sz="1600" dirty="0">
                <a:solidFill>
                  <a:srgbClr val="13294B"/>
                </a:solidFill>
              </a:rPr>
              <a:t>Department of Management, Marketing, and Operations</a:t>
            </a:r>
          </a:p>
          <a:p>
            <a:pPr marL="0" indent="0">
              <a:spcBef>
                <a:spcPts val="0"/>
              </a:spcBef>
              <a:buFont typeface="Arial" panose="020B0604020202020204" pitchFamily="34" charset="0"/>
              <a:buNone/>
            </a:pPr>
            <a:endParaRPr lang="en-US" sz="1600" dirty="0">
              <a:solidFill>
                <a:srgbClr val="13294B"/>
              </a:solidFill>
            </a:endParaRPr>
          </a:p>
          <a:p>
            <a:pPr marL="0" indent="0">
              <a:spcBef>
                <a:spcPts val="0"/>
              </a:spcBef>
              <a:buFont typeface="Arial" panose="020B0604020202020204" pitchFamily="34" charset="0"/>
              <a:buNone/>
            </a:pPr>
            <a:r>
              <a:rPr lang="en-US" sz="1600" i="1" dirty="0">
                <a:solidFill>
                  <a:srgbClr val="13294B"/>
                </a:solidFill>
              </a:rPr>
              <a:t>Why I love my job:</a:t>
            </a:r>
          </a:p>
          <a:p>
            <a:pPr marL="0" indent="0">
              <a:spcBef>
                <a:spcPts val="0"/>
              </a:spcBef>
              <a:buFont typeface="Arial" panose="020B0604020202020204" pitchFamily="34" charset="0"/>
              <a:buNone/>
            </a:pPr>
            <a:r>
              <a:rPr lang="en-US" sz="1600" i="1" dirty="0">
                <a:solidFill>
                  <a:srgbClr val="13294B"/>
                </a:solidFill>
              </a:rPr>
              <a:t>It gives me the opportunity to do research and teach the topics I am passionate about, such as negotiation and conflict management and the role of personality and emotions in the workplace.</a:t>
            </a:r>
          </a:p>
        </p:txBody>
      </p:sp>
      <p:pic>
        <p:nvPicPr>
          <p:cNvPr id="2" name="Picture 1">
            <a:extLst>
              <a:ext uri="{FF2B5EF4-FFF2-40B4-BE49-F238E27FC236}">
                <a16:creationId xmlns:a16="http://schemas.microsoft.com/office/drawing/2014/main" id="{E4C5E60C-226A-6DC5-AD9E-FFAAB8E90F56}"/>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bwMode="auto">
          <a:xfrm>
            <a:off x="1693232" y="652855"/>
            <a:ext cx="2215945" cy="3070520"/>
          </a:xfrm>
          <a:prstGeom prst="rect">
            <a:avLst/>
          </a:prstGeom>
          <a:noFill/>
          <a:ln>
            <a:noFill/>
          </a:ln>
        </p:spPr>
      </p:pic>
      <p:pic>
        <p:nvPicPr>
          <p:cNvPr id="8" name="Picture 7">
            <a:extLst>
              <a:ext uri="{FF2B5EF4-FFF2-40B4-BE49-F238E27FC236}">
                <a16:creationId xmlns:a16="http://schemas.microsoft.com/office/drawing/2014/main" id="{CD84C994-C72D-80EA-5CEF-08592BFA5820}"/>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6630872" y="652855"/>
            <a:ext cx="2215945" cy="3070520"/>
          </a:xfrm>
          <a:prstGeom prst="rect">
            <a:avLst/>
          </a:prstGeom>
        </p:spPr>
      </p:pic>
      <p:pic>
        <p:nvPicPr>
          <p:cNvPr id="10" name="Graphic 9">
            <a:extLst>
              <a:ext uri="{FF2B5EF4-FFF2-40B4-BE49-F238E27FC236}">
                <a16:creationId xmlns:a16="http://schemas.microsoft.com/office/drawing/2014/main" id="{F1BE0A2C-BB4E-D64C-0ACA-D4D0D426FAA1}"/>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78421" y="3945718"/>
            <a:ext cx="434698" cy="679216"/>
          </a:xfrm>
          <a:prstGeom prst="rect">
            <a:avLst/>
          </a:prstGeom>
        </p:spPr>
      </p:pic>
    </p:spTree>
    <p:extLst>
      <p:ext uri="{BB962C8B-B14F-4D97-AF65-F5344CB8AC3E}">
        <p14:creationId xmlns:p14="http://schemas.microsoft.com/office/powerpoint/2010/main" val="375934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A88BEAD-2DD6-F487-6436-CCAA0D3CBF9C}"/>
              </a:ext>
              <a:ext uri="{C183D7F6-B498-43B3-948B-1728B52AA6E4}">
                <adec:decorative xmlns:adec="http://schemas.microsoft.com/office/drawing/2017/decorative" val="1"/>
              </a:ext>
            </a:extLst>
          </p:cNvPr>
          <p:cNvSpPr>
            <a:spLocks noGrp="1"/>
          </p:cNvSpPr>
          <p:nvPr>
            <p:ph type="title"/>
          </p:nvPr>
        </p:nvSpPr>
        <p:spPr>
          <a:xfrm>
            <a:off x="838200" y="-1313848"/>
            <a:ext cx="10515600" cy="1313848"/>
          </a:xfrm>
        </p:spPr>
        <p:txBody>
          <a:bodyPr vert="horz" lIns="91440" tIns="45720" rIns="91440" bIns="45720" rtlCol="0" anchor="b">
            <a:normAutofit/>
          </a:bodyPr>
          <a:lstStyle/>
          <a:p>
            <a:r>
              <a:rPr lang="en-US" sz="1200" dirty="0">
                <a:solidFill>
                  <a:schemeClr val="tx1"/>
                </a:solidFill>
              </a:rPr>
              <a:t>Page 6 USC Members</a:t>
            </a:r>
          </a:p>
        </p:txBody>
      </p:sp>
      <p:sp>
        <p:nvSpPr>
          <p:cNvPr id="3" name="Content Placeholder 2">
            <a:extLst>
              <a:ext uri="{FF2B5EF4-FFF2-40B4-BE49-F238E27FC236}">
                <a16:creationId xmlns:a16="http://schemas.microsoft.com/office/drawing/2014/main" id="{B6A694F9-8CD2-D468-E56B-4B76F8A3D195}"/>
              </a:ext>
            </a:extLst>
          </p:cNvPr>
          <p:cNvSpPr>
            <a:spLocks noGrp="1"/>
          </p:cNvSpPr>
          <p:nvPr>
            <p:ph idx="1"/>
          </p:nvPr>
        </p:nvSpPr>
        <p:spPr>
          <a:xfrm>
            <a:off x="1579679" y="4000056"/>
            <a:ext cx="4668721" cy="2438400"/>
          </a:xfrm>
        </p:spPr>
        <p:txBody>
          <a:bodyPr>
            <a:normAutofit/>
          </a:bodyPr>
          <a:lstStyle/>
          <a:p>
            <a:pPr marL="0" indent="0">
              <a:spcBef>
                <a:spcPts val="0"/>
              </a:spcBef>
              <a:buNone/>
            </a:pPr>
            <a:r>
              <a:rPr lang="en-US" sz="1600" b="1" dirty="0">
                <a:solidFill>
                  <a:srgbClr val="13294B"/>
                </a:solidFill>
              </a:rPr>
              <a:t>NICHOLAS C. BURBULES, PHD</a:t>
            </a:r>
          </a:p>
          <a:p>
            <a:pPr marL="0" indent="0">
              <a:spcBef>
                <a:spcPts val="0"/>
              </a:spcBef>
              <a:buNone/>
            </a:pPr>
            <a:r>
              <a:rPr lang="en-US" sz="1600" dirty="0">
                <a:solidFill>
                  <a:srgbClr val="13294B"/>
                </a:solidFill>
              </a:rPr>
              <a:t>USC Executive Committee</a:t>
            </a:r>
          </a:p>
          <a:p>
            <a:pPr marL="0" indent="0">
              <a:spcBef>
                <a:spcPts val="0"/>
              </a:spcBef>
              <a:buNone/>
            </a:pPr>
            <a:r>
              <a:rPr lang="en-US" sz="1600" dirty="0">
                <a:solidFill>
                  <a:srgbClr val="13294B"/>
                </a:solidFill>
              </a:rPr>
              <a:t>Edward William and Jane Marr Gutgsell Professor</a:t>
            </a:r>
            <a:br>
              <a:rPr lang="en-US" sz="1600" dirty="0">
                <a:solidFill>
                  <a:srgbClr val="13294B"/>
                </a:solidFill>
              </a:rPr>
            </a:br>
            <a:r>
              <a:rPr lang="en-US" sz="1600" dirty="0">
                <a:solidFill>
                  <a:srgbClr val="13294B"/>
                </a:solidFill>
              </a:rPr>
              <a:t>Department of Education Policy, Organization and Leadership</a:t>
            </a:r>
            <a:br>
              <a:rPr lang="en-US" sz="1600" dirty="0">
                <a:solidFill>
                  <a:srgbClr val="13294B"/>
                </a:solidFill>
              </a:rPr>
            </a:br>
            <a:endParaRPr lang="en-US" sz="1600" i="1" dirty="0">
              <a:solidFill>
                <a:srgbClr val="13294B"/>
              </a:solidFill>
            </a:endParaRPr>
          </a:p>
          <a:p>
            <a:pPr marL="0" indent="0">
              <a:spcBef>
                <a:spcPts val="0"/>
              </a:spcBef>
              <a:buNone/>
            </a:pPr>
            <a:r>
              <a:rPr lang="en-US" sz="1600" i="1" dirty="0">
                <a:solidFill>
                  <a:srgbClr val="13294B"/>
                </a:solidFill>
              </a:rPr>
              <a:t>Why I love my job: </a:t>
            </a:r>
          </a:p>
          <a:p>
            <a:pPr marL="0" indent="0">
              <a:spcBef>
                <a:spcPts val="0"/>
              </a:spcBef>
              <a:buNone/>
            </a:pPr>
            <a:r>
              <a:rPr lang="en-US" sz="1600" i="1" dirty="0">
                <a:solidFill>
                  <a:srgbClr val="13294B"/>
                </a:solidFill>
              </a:rPr>
              <a:t>I am always learning. Every class, every project, teaches me something new.</a:t>
            </a:r>
          </a:p>
        </p:txBody>
      </p:sp>
      <p:sp>
        <p:nvSpPr>
          <p:cNvPr id="18" name="Content Placeholder 2">
            <a:extLst>
              <a:ext uri="{FF2B5EF4-FFF2-40B4-BE49-F238E27FC236}">
                <a16:creationId xmlns:a16="http://schemas.microsoft.com/office/drawing/2014/main" id="{DA0E17A6-4ABC-7139-671E-0F23434C9CB6}"/>
              </a:ext>
            </a:extLst>
          </p:cNvPr>
          <p:cNvSpPr txBox="1">
            <a:spLocks/>
          </p:cNvSpPr>
          <p:nvPr/>
        </p:nvSpPr>
        <p:spPr>
          <a:xfrm>
            <a:off x="7179499" y="3945718"/>
            <a:ext cx="3989244" cy="2438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600" b="1" dirty="0">
                <a:solidFill>
                  <a:srgbClr val="13294B"/>
                </a:solidFill>
              </a:rPr>
              <a:t>ROY H. CAMPBELL, PHD</a:t>
            </a:r>
          </a:p>
          <a:p>
            <a:pPr marL="0" indent="0">
              <a:spcBef>
                <a:spcPts val="0"/>
              </a:spcBef>
              <a:buFont typeface="Arial" panose="020B0604020202020204" pitchFamily="34" charset="0"/>
              <a:buNone/>
            </a:pPr>
            <a:r>
              <a:rPr lang="en-US" sz="1600" dirty="0">
                <a:solidFill>
                  <a:srgbClr val="13294B"/>
                </a:solidFill>
              </a:rPr>
              <a:t>Sohaib and Sara Abbasi Professor Emeritus, Computer Department of Computer Science</a:t>
            </a:r>
          </a:p>
          <a:p>
            <a:pPr marL="0" indent="0">
              <a:spcBef>
                <a:spcPts val="0"/>
              </a:spcBef>
              <a:buFont typeface="Arial" panose="020B0604020202020204" pitchFamily="34" charset="0"/>
              <a:buNone/>
            </a:pPr>
            <a:endParaRPr lang="en-US" sz="1600" dirty="0">
              <a:solidFill>
                <a:srgbClr val="13294B"/>
              </a:solidFill>
            </a:endParaRPr>
          </a:p>
          <a:p>
            <a:pPr marL="0" indent="0">
              <a:spcBef>
                <a:spcPts val="0"/>
              </a:spcBef>
              <a:buFont typeface="Arial" panose="020B0604020202020204" pitchFamily="34" charset="0"/>
              <a:buNone/>
            </a:pPr>
            <a:r>
              <a:rPr lang="en-US" sz="1600" i="1" dirty="0">
                <a:solidFill>
                  <a:srgbClr val="13294B"/>
                </a:solidFill>
              </a:rPr>
              <a:t>Why I love my job:</a:t>
            </a:r>
          </a:p>
          <a:p>
            <a:pPr marL="0" indent="0">
              <a:spcBef>
                <a:spcPts val="0"/>
              </a:spcBef>
              <a:buFont typeface="Arial" panose="020B0604020202020204" pitchFamily="34" charset="0"/>
              <a:buNone/>
            </a:pPr>
            <a:r>
              <a:rPr lang="en-US" sz="1600" i="1" dirty="0">
                <a:solidFill>
                  <a:srgbClr val="13294B"/>
                </a:solidFill>
              </a:rPr>
              <a:t>Inspiration of creating and teaching computing innovation that benefits humanity.</a:t>
            </a:r>
          </a:p>
        </p:txBody>
      </p:sp>
      <p:pic>
        <p:nvPicPr>
          <p:cNvPr id="4" name="Graphic 3">
            <a:extLst>
              <a:ext uri="{FF2B5EF4-FFF2-40B4-BE49-F238E27FC236}">
                <a16:creationId xmlns:a16="http://schemas.microsoft.com/office/drawing/2014/main" id="{D0655C73-4820-BEE4-D954-F4ED96BAAE1D}"/>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49922" y="4000055"/>
            <a:ext cx="407529" cy="570541"/>
          </a:xfrm>
          <a:prstGeom prst="rect">
            <a:avLst/>
          </a:prstGeom>
        </p:spPr>
      </p:pic>
      <p:pic>
        <p:nvPicPr>
          <p:cNvPr id="5" name="Graphic 4">
            <a:extLst>
              <a:ext uri="{FF2B5EF4-FFF2-40B4-BE49-F238E27FC236}">
                <a16:creationId xmlns:a16="http://schemas.microsoft.com/office/drawing/2014/main" id="{0B1C1BDC-0AC4-09CB-A15C-A93EE94DE56F}"/>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5832" y="4000055"/>
            <a:ext cx="407529" cy="570541"/>
          </a:xfrm>
          <a:prstGeom prst="rect">
            <a:avLst/>
          </a:prstGeom>
        </p:spPr>
      </p:pic>
      <p:pic>
        <p:nvPicPr>
          <p:cNvPr id="6" name="Picture 5">
            <a:extLst>
              <a:ext uri="{FF2B5EF4-FFF2-40B4-BE49-F238E27FC236}">
                <a16:creationId xmlns:a16="http://schemas.microsoft.com/office/drawing/2014/main" id="{F74B60F4-26CE-3465-5D80-6B1678B3F104}"/>
              </a:ext>
              <a:ext uri="{C183D7F6-B498-43B3-948B-1728B52AA6E4}">
                <adec:decorative xmlns:adec="http://schemas.microsoft.com/office/drawing/2017/decorative" val="1"/>
              </a:ext>
            </a:extLst>
          </p:cNvPr>
          <p:cNvPicPr>
            <a:picLocks noChangeAspect="1"/>
          </p:cNvPicPr>
          <p:nvPr/>
        </p:nvPicPr>
        <p:blipFill rotWithShape="1">
          <a:blip r:embed="rId4"/>
          <a:srcRect l="4691" t="3376" r="3752" b="3376"/>
          <a:stretch/>
        </p:blipFill>
        <p:spPr>
          <a:xfrm>
            <a:off x="1693232" y="652855"/>
            <a:ext cx="2215945" cy="3070520"/>
          </a:xfrm>
          <a:prstGeom prst="rect">
            <a:avLst/>
          </a:prstGeom>
        </p:spPr>
      </p:pic>
      <p:pic>
        <p:nvPicPr>
          <p:cNvPr id="1026" name="Picture 2">
            <a:extLst>
              <a:ext uri="{FF2B5EF4-FFF2-40B4-BE49-F238E27FC236}">
                <a16:creationId xmlns:a16="http://schemas.microsoft.com/office/drawing/2014/main" id="{09A5F0FB-2EBF-EEC5-3337-4E054163D641}"/>
              </a:ext>
              <a:ext uri="{C183D7F6-B498-43B3-948B-1728B52AA6E4}">
                <adec:decorative xmlns:adec="http://schemas.microsoft.com/office/drawing/2017/decorative" val="1"/>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7239292" y="652855"/>
            <a:ext cx="2215945" cy="307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786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52CA2C5-9474-AC8F-A805-BAE176E705F5}"/>
              </a:ext>
              <a:ext uri="{C183D7F6-B498-43B3-948B-1728B52AA6E4}">
                <adec:decorative xmlns:adec="http://schemas.microsoft.com/office/drawing/2017/decorative" val="1"/>
              </a:ext>
            </a:extLst>
          </p:cNvPr>
          <p:cNvSpPr>
            <a:spLocks noGrp="1"/>
          </p:cNvSpPr>
          <p:nvPr>
            <p:ph type="title"/>
          </p:nvPr>
        </p:nvSpPr>
        <p:spPr>
          <a:xfrm>
            <a:off x="838200" y="-1313848"/>
            <a:ext cx="10515600" cy="1313848"/>
          </a:xfrm>
        </p:spPr>
        <p:txBody>
          <a:bodyPr vert="horz" lIns="91440" tIns="45720" rIns="91440" bIns="45720" rtlCol="0" anchor="b">
            <a:normAutofit/>
          </a:bodyPr>
          <a:lstStyle/>
          <a:p>
            <a:r>
              <a:rPr lang="en-US" sz="1200" dirty="0">
                <a:solidFill>
                  <a:schemeClr val="tx1"/>
                </a:solidFill>
              </a:rPr>
              <a:t>Page 7 USC Members</a:t>
            </a:r>
          </a:p>
        </p:txBody>
      </p:sp>
      <p:sp>
        <p:nvSpPr>
          <p:cNvPr id="3" name="Content Placeholder 2">
            <a:extLst>
              <a:ext uri="{FF2B5EF4-FFF2-40B4-BE49-F238E27FC236}">
                <a16:creationId xmlns:a16="http://schemas.microsoft.com/office/drawing/2014/main" id="{B6A694F9-8CD2-D468-E56B-4B76F8A3D195}"/>
              </a:ext>
            </a:extLst>
          </p:cNvPr>
          <p:cNvSpPr>
            <a:spLocks noGrp="1"/>
          </p:cNvSpPr>
          <p:nvPr>
            <p:ph idx="1"/>
          </p:nvPr>
        </p:nvSpPr>
        <p:spPr>
          <a:xfrm>
            <a:off x="1312048" y="4000056"/>
            <a:ext cx="4431477" cy="2438400"/>
          </a:xfrm>
        </p:spPr>
        <p:txBody>
          <a:bodyPr>
            <a:normAutofit/>
          </a:bodyPr>
          <a:lstStyle/>
          <a:p>
            <a:pPr marL="0" indent="0">
              <a:spcBef>
                <a:spcPts val="0"/>
              </a:spcBef>
              <a:buNone/>
            </a:pPr>
            <a:r>
              <a:rPr lang="en-US" sz="1600" b="1" dirty="0">
                <a:solidFill>
                  <a:srgbClr val="13294B"/>
                </a:solidFill>
              </a:rPr>
              <a:t>JOHN DALLESASSE, PHD</a:t>
            </a:r>
          </a:p>
          <a:p>
            <a:pPr marL="0" indent="0">
              <a:spcBef>
                <a:spcPts val="0"/>
              </a:spcBef>
              <a:buNone/>
            </a:pPr>
            <a:r>
              <a:rPr lang="en-US" sz="1600" dirty="0">
                <a:solidFill>
                  <a:srgbClr val="13294B"/>
                </a:solidFill>
              </a:rPr>
              <a:t>Professor, Electrical and Computer Engineering </a:t>
            </a:r>
          </a:p>
          <a:p>
            <a:pPr marL="0" indent="0">
              <a:spcBef>
                <a:spcPts val="0"/>
              </a:spcBef>
              <a:buNone/>
            </a:pPr>
            <a:r>
              <a:rPr lang="en-US" sz="1600" dirty="0">
                <a:solidFill>
                  <a:srgbClr val="13294B"/>
                </a:solidFill>
              </a:rPr>
              <a:t>Associate Dean for Facilities and Capital Planning, Grainger College of Engineering</a:t>
            </a:r>
          </a:p>
          <a:p>
            <a:pPr marL="0" indent="0">
              <a:spcBef>
                <a:spcPts val="0"/>
              </a:spcBef>
              <a:buNone/>
            </a:pPr>
            <a:endParaRPr lang="en-US" sz="1600" dirty="0">
              <a:solidFill>
                <a:srgbClr val="13294B"/>
              </a:solidFill>
            </a:endParaRPr>
          </a:p>
          <a:p>
            <a:pPr marL="0" indent="0">
              <a:spcBef>
                <a:spcPts val="0"/>
              </a:spcBef>
              <a:buNone/>
            </a:pPr>
            <a:r>
              <a:rPr lang="en-US" sz="1600" i="1" dirty="0">
                <a:solidFill>
                  <a:srgbClr val="13294B"/>
                </a:solidFill>
              </a:rPr>
              <a:t>Why I love my job:</a:t>
            </a:r>
          </a:p>
          <a:p>
            <a:pPr marL="0" indent="0">
              <a:spcBef>
                <a:spcPts val="0"/>
              </a:spcBef>
              <a:buNone/>
            </a:pPr>
            <a:r>
              <a:rPr lang="en-US" sz="1600" i="1" dirty="0">
                <a:solidFill>
                  <a:srgbClr val="13294B"/>
                </a:solidFill>
              </a:rPr>
              <a:t>Mentoring graduate students and teaching undergraduates to enable the next generation of progress.</a:t>
            </a:r>
          </a:p>
        </p:txBody>
      </p:sp>
      <p:sp>
        <p:nvSpPr>
          <p:cNvPr id="18" name="Content Placeholder 2">
            <a:extLst>
              <a:ext uri="{FF2B5EF4-FFF2-40B4-BE49-F238E27FC236}">
                <a16:creationId xmlns:a16="http://schemas.microsoft.com/office/drawing/2014/main" id="{DA0E17A6-4ABC-7139-671E-0F23434C9CB6}"/>
              </a:ext>
            </a:extLst>
          </p:cNvPr>
          <p:cNvSpPr txBox="1">
            <a:spLocks/>
          </p:cNvSpPr>
          <p:nvPr/>
        </p:nvSpPr>
        <p:spPr>
          <a:xfrm>
            <a:off x="6706533" y="3945718"/>
            <a:ext cx="4917908" cy="2438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500" b="1" dirty="0">
                <a:solidFill>
                  <a:srgbClr val="13294B"/>
                </a:solidFill>
              </a:rPr>
              <a:t>PRASANTA K. KALITA, PHD, FELLOW ASABE, ISAE</a:t>
            </a:r>
          </a:p>
          <a:p>
            <a:pPr marL="0" indent="0">
              <a:spcBef>
                <a:spcPts val="0"/>
              </a:spcBef>
              <a:buFont typeface="Arial" panose="020B0604020202020204" pitchFamily="34" charset="0"/>
              <a:buNone/>
            </a:pPr>
            <a:r>
              <a:rPr lang="en-US" sz="1500" dirty="0">
                <a:solidFill>
                  <a:srgbClr val="13294B"/>
                </a:solidFill>
              </a:rPr>
              <a:t>Professor, Soil &amp; Water Resources Engineering </a:t>
            </a:r>
          </a:p>
          <a:p>
            <a:pPr marL="0" indent="0">
              <a:spcBef>
                <a:spcPts val="0"/>
              </a:spcBef>
              <a:buFont typeface="Arial" panose="020B0604020202020204" pitchFamily="34" charset="0"/>
              <a:buNone/>
            </a:pPr>
            <a:r>
              <a:rPr lang="en-US" sz="1500" dirty="0">
                <a:solidFill>
                  <a:srgbClr val="13294B"/>
                </a:solidFill>
              </a:rPr>
              <a:t>Distinguished Teacher Scholar – Agricultural &amp; Biological Engineering</a:t>
            </a:r>
          </a:p>
          <a:p>
            <a:pPr marL="0" indent="0">
              <a:spcBef>
                <a:spcPts val="0"/>
              </a:spcBef>
              <a:buFont typeface="Arial" panose="020B0604020202020204" pitchFamily="34" charset="0"/>
              <a:buNone/>
            </a:pPr>
            <a:endParaRPr lang="en-US" sz="1500" dirty="0">
              <a:solidFill>
                <a:srgbClr val="13294B"/>
              </a:solidFill>
            </a:endParaRPr>
          </a:p>
          <a:p>
            <a:pPr marL="0" indent="0">
              <a:spcBef>
                <a:spcPts val="0"/>
              </a:spcBef>
              <a:buFont typeface="Arial" panose="020B0604020202020204" pitchFamily="34" charset="0"/>
              <a:buNone/>
            </a:pPr>
            <a:r>
              <a:rPr lang="en-US" sz="1500" i="1" dirty="0">
                <a:solidFill>
                  <a:srgbClr val="13294B"/>
                </a:solidFill>
              </a:rPr>
              <a:t>Why I love my job:</a:t>
            </a:r>
          </a:p>
          <a:p>
            <a:pPr marL="0" indent="0">
              <a:spcBef>
                <a:spcPts val="0"/>
              </a:spcBef>
              <a:buFont typeface="Arial" panose="020B0604020202020204" pitchFamily="34" charset="0"/>
              <a:buNone/>
            </a:pPr>
            <a:r>
              <a:rPr lang="en-US" sz="1500" i="1" dirty="0">
                <a:solidFill>
                  <a:srgbClr val="13294B"/>
                </a:solidFill>
              </a:rPr>
              <a:t>I work to solve food insecurity, water insecurity, climate change adaptation and sustainability, and empowering human resources around the world through research and education.</a:t>
            </a:r>
          </a:p>
        </p:txBody>
      </p:sp>
      <p:pic>
        <p:nvPicPr>
          <p:cNvPr id="4" name="Graphic 3">
            <a:extLst>
              <a:ext uri="{FF2B5EF4-FFF2-40B4-BE49-F238E27FC236}">
                <a16:creationId xmlns:a16="http://schemas.microsoft.com/office/drawing/2014/main" id="{D0655C73-4820-BEE4-D954-F4ED96BAAE1D}"/>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76957" y="4000055"/>
            <a:ext cx="434864" cy="570541"/>
          </a:xfrm>
          <a:prstGeom prst="rect">
            <a:avLst/>
          </a:prstGeom>
        </p:spPr>
      </p:pic>
      <p:pic>
        <p:nvPicPr>
          <p:cNvPr id="5" name="Graphic 4">
            <a:extLst>
              <a:ext uri="{FF2B5EF4-FFF2-40B4-BE49-F238E27FC236}">
                <a16:creationId xmlns:a16="http://schemas.microsoft.com/office/drawing/2014/main" id="{0B1C1BDC-0AC4-09CB-A15C-A93EE94DE56F}"/>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4000055"/>
            <a:ext cx="407529" cy="570541"/>
          </a:xfrm>
          <a:prstGeom prst="rect">
            <a:avLst/>
          </a:prstGeom>
        </p:spPr>
      </p:pic>
      <p:pic>
        <p:nvPicPr>
          <p:cNvPr id="2" name="Picture Placeholder 5">
            <a:extLst>
              <a:ext uri="{FF2B5EF4-FFF2-40B4-BE49-F238E27FC236}">
                <a16:creationId xmlns:a16="http://schemas.microsoft.com/office/drawing/2014/main" id="{A1A5C5E9-216B-B575-DC16-849D08BA2829}"/>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854949" y="652855"/>
            <a:ext cx="2215945" cy="3070520"/>
          </a:xfrm>
          <a:prstGeom prst="rect">
            <a:avLst/>
          </a:prstGeom>
        </p:spPr>
      </p:pic>
      <p:pic>
        <p:nvPicPr>
          <p:cNvPr id="7" name="Picture 6">
            <a:extLst>
              <a:ext uri="{FF2B5EF4-FFF2-40B4-BE49-F238E27FC236}">
                <a16:creationId xmlns:a16="http://schemas.microsoft.com/office/drawing/2014/main" id="{DB083C65-C046-CFDA-F594-FA249709D244}"/>
              </a:ext>
              <a:ext uri="{C183D7F6-B498-43B3-948B-1728B52AA6E4}">
                <adec:decorative xmlns:adec="http://schemas.microsoft.com/office/drawing/2017/decorative" val="1"/>
              </a:ext>
            </a:extLst>
          </p:cNvPr>
          <p:cNvPicPr>
            <a:picLocks noChangeAspect="1"/>
          </p:cNvPicPr>
          <p:nvPr/>
        </p:nvPicPr>
        <p:blipFill rotWithShape="1">
          <a:blip r:embed="rId5"/>
          <a:srcRect l="19060" t="6921" r="22630" b="33165"/>
          <a:stretch/>
        </p:blipFill>
        <p:spPr>
          <a:xfrm>
            <a:off x="1425600" y="650221"/>
            <a:ext cx="2235820" cy="3070520"/>
          </a:xfrm>
          <a:prstGeom prst="rect">
            <a:avLst/>
          </a:prstGeom>
        </p:spPr>
      </p:pic>
    </p:spTree>
    <p:extLst>
      <p:ext uri="{BB962C8B-B14F-4D97-AF65-F5344CB8AC3E}">
        <p14:creationId xmlns:p14="http://schemas.microsoft.com/office/powerpoint/2010/main" val="1271400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55B4DFE-5A07-FAC1-D930-256C63E558B4}"/>
              </a:ext>
              <a:ext uri="{C183D7F6-B498-43B3-948B-1728B52AA6E4}">
                <adec:decorative xmlns:adec="http://schemas.microsoft.com/office/drawing/2017/decorative" val="1"/>
              </a:ext>
            </a:extLst>
          </p:cNvPr>
          <p:cNvSpPr>
            <a:spLocks noGrp="1"/>
          </p:cNvSpPr>
          <p:nvPr>
            <p:ph type="title"/>
          </p:nvPr>
        </p:nvSpPr>
        <p:spPr>
          <a:xfrm>
            <a:off x="838200" y="-1313848"/>
            <a:ext cx="10515600" cy="1313848"/>
          </a:xfrm>
        </p:spPr>
        <p:txBody>
          <a:bodyPr vert="horz" lIns="91440" tIns="45720" rIns="91440" bIns="45720" rtlCol="0" anchor="b">
            <a:normAutofit/>
          </a:bodyPr>
          <a:lstStyle/>
          <a:p>
            <a:r>
              <a:rPr lang="en-US" sz="1200" dirty="0">
                <a:solidFill>
                  <a:schemeClr val="tx1"/>
                </a:solidFill>
              </a:rPr>
              <a:t>Page 8 USC Members</a:t>
            </a:r>
          </a:p>
        </p:txBody>
      </p:sp>
      <p:sp>
        <p:nvSpPr>
          <p:cNvPr id="3" name="Content Placeholder 2">
            <a:extLst>
              <a:ext uri="{FF2B5EF4-FFF2-40B4-BE49-F238E27FC236}">
                <a16:creationId xmlns:a16="http://schemas.microsoft.com/office/drawing/2014/main" id="{B6A694F9-8CD2-D468-E56B-4B76F8A3D195}"/>
              </a:ext>
            </a:extLst>
          </p:cNvPr>
          <p:cNvSpPr>
            <a:spLocks noGrp="1"/>
          </p:cNvSpPr>
          <p:nvPr>
            <p:ph idx="1"/>
          </p:nvPr>
        </p:nvSpPr>
        <p:spPr>
          <a:xfrm>
            <a:off x="1579680" y="4000056"/>
            <a:ext cx="3125670" cy="2438400"/>
          </a:xfrm>
        </p:spPr>
        <p:txBody>
          <a:bodyPr>
            <a:normAutofit/>
          </a:bodyPr>
          <a:lstStyle/>
          <a:p>
            <a:pPr marL="0" indent="0">
              <a:spcBef>
                <a:spcPts val="0"/>
              </a:spcBef>
              <a:buNone/>
            </a:pPr>
            <a:r>
              <a:rPr lang="en-US" sz="1600" b="1" dirty="0">
                <a:solidFill>
                  <a:srgbClr val="13294B"/>
                </a:solidFill>
              </a:rPr>
              <a:t>CAROL LEFF, PHD</a:t>
            </a:r>
          </a:p>
          <a:p>
            <a:pPr marL="0" indent="0">
              <a:spcBef>
                <a:spcPts val="0"/>
              </a:spcBef>
              <a:buNone/>
            </a:pPr>
            <a:r>
              <a:rPr lang="en-US" sz="1600" dirty="0">
                <a:solidFill>
                  <a:srgbClr val="13294B"/>
                </a:solidFill>
              </a:rPr>
              <a:t>Associate Professor Emerita, Political Science  </a:t>
            </a:r>
          </a:p>
          <a:p>
            <a:pPr marL="0" indent="0">
              <a:spcBef>
                <a:spcPts val="0"/>
              </a:spcBef>
              <a:buNone/>
            </a:pPr>
            <a:r>
              <a:rPr lang="en-US" sz="1600" dirty="0">
                <a:solidFill>
                  <a:srgbClr val="13294B"/>
                </a:solidFill>
              </a:rPr>
              <a:t>Center for Global Studies and European Union Center</a:t>
            </a:r>
          </a:p>
        </p:txBody>
      </p:sp>
      <p:sp>
        <p:nvSpPr>
          <p:cNvPr id="18" name="Content Placeholder 2">
            <a:extLst>
              <a:ext uri="{FF2B5EF4-FFF2-40B4-BE49-F238E27FC236}">
                <a16:creationId xmlns:a16="http://schemas.microsoft.com/office/drawing/2014/main" id="{DA0E17A6-4ABC-7139-671E-0F23434C9CB6}"/>
              </a:ext>
            </a:extLst>
          </p:cNvPr>
          <p:cNvSpPr txBox="1">
            <a:spLocks/>
          </p:cNvSpPr>
          <p:nvPr/>
        </p:nvSpPr>
        <p:spPr>
          <a:xfrm>
            <a:off x="6029021" y="3945718"/>
            <a:ext cx="5505754" cy="2438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600" b="1" dirty="0">
                <a:solidFill>
                  <a:srgbClr val="13294B"/>
                </a:solidFill>
              </a:rPr>
              <a:t>ANGELA LYONS, PHD</a:t>
            </a:r>
          </a:p>
          <a:p>
            <a:pPr marL="0" indent="0">
              <a:spcBef>
                <a:spcPts val="0"/>
              </a:spcBef>
              <a:buFont typeface="Arial" panose="020B0604020202020204" pitchFamily="34" charset="0"/>
              <a:buNone/>
            </a:pPr>
            <a:r>
              <a:rPr lang="en-US" sz="1600" dirty="0">
                <a:solidFill>
                  <a:srgbClr val="13294B"/>
                </a:solidFill>
              </a:rPr>
              <a:t>Associate Professor, Agricultural and Consumer Economics </a:t>
            </a:r>
          </a:p>
          <a:p>
            <a:pPr marL="0" indent="0">
              <a:spcBef>
                <a:spcPts val="0"/>
              </a:spcBef>
              <a:buFont typeface="Arial" panose="020B0604020202020204" pitchFamily="34" charset="0"/>
              <a:buNone/>
            </a:pPr>
            <a:endParaRPr lang="en-US" sz="1600" dirty="0">
              <a:solidFill>
                <a:srgbClr val="13294B"/>
              </a:solidFill>
            </a:endParaRPr>
          </a:p>
          <a:p>
            <a:pPr marL="0" indent="0">
              <a:spcBef>
                <a:spcPts val="0"/>
              </a:spcBef>
              <a:buFont typeface="Arial" panose="020B0604020202020204" pitchFamily="34" charset="0"/>
              <a:buNone/>
            </a:pPr>
            <a:r>
              <a:rPr lang="en-US" sz="1600" i="1" dirty="0">
                <a:solidFill>
                  <a:srgbClr val="13294B"/>
                </a:solidFill>
              </a:rPr>
              <a:t>Why I love my job: Every day I have the privilege of working with industry, education, and government to design practical, sustainable, and innovative solutions aimed at enhancing economic inclusion and financially empowering families and communities throughout the state, nationally, and around the world!</a:t>
            </a:r>
          </a:p>
        </p:txBody>
      </p:sp>
      <p:pic>
        <p:nvPicPr>
          <p:cNvPr id="4" name="Graphic 3">
            <a:extLst>
              <a:ext uri="{FF2B5EF4-FFF2-40B4-BE49-F238E27FC236}">
                <a16:creationId xmlns:a16="http://schemas.microsoft.com/office/drawing/2014/main" id="{D0655C73-4820-BEE4-D954-F4ED96BAAE1D}"/>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99445" y="4000055"/>
            <a:ext cx="460748" cy="570541"/>
          </a:xfrm>
          <a:prstGeom prst="rect">
            <a:avLst/>
          </a:prstGeom>
        </p:spPr>
      </p:pic>
      <p:pic>
        <p:nvPicPr>
          <p:cNvPr id="5" name="Graphic 4">
            <a:extLst>
              <a:ext uri="{FF2B5EF4-FFF2-40B4-BE49-F238E27FC236}">
                <a16:creationId xmlns:a16="http://schemas.microsoft.com/office/drawing/2014/main" id="{0B1C1BDC-0AC4-09CB-A15C-A93EE94DE56F}"/>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5832" y="4000055"/>
            <a:ext cx="407529" cy="570541"/>
          </a:xfrm>
          <a:prstGeom prst="rect">
            <a:avLst/>
          </a:prstGeom>
        </p:spPr>
      </p:pic>
      <p:pic>
        <p:nvPicPr>
          <p:cNvPr id="8" name="Picture 7">
            <a:extLst>
              <a:ext uri="{FF2B5EF4-FFF2-40B4-BE49-F238E27FC236}">
                <a16:creationId xmlns:a16="http://schemas.microsoft.com/office/drawing/2014/main" id="{EE2030E3-FA38-2883-1796-4CB14D24A7BB}"/>
              </a:ext>
              <a:ext uri="{C183D7F6-B498-43B3-948B-1728B52AA6E4}">
                <adec:decorative xmlns:adec="http://schemas.microsoft.com/office/drawing/2017/decorative" val="1"/>
              </a:ext>
            </a:extLst>
          </p:cNvPr>
          <p:cNvPicPr>
            <a:picLocks noChangeAspect="1"/>
          </p:cNvPicPr>
          <p:nvPr/>
        </p:nvPicPr>
        <p:blipFill rotWithShape="1">
          <a:blip r:embed="rId4"/>
          <a:srcRect l="31341" r="33568" b="2753"/>
          <a:stretch/>
        </p:blipFill>
        <p:spPr>
          <a:xfrm>
            <a:off x="1693232" y="650221"/>
            <a:ext cx="2215945" cy="3070520"/>
          </a:xfrm>
          <a:prstGeom prst="rect">
            <a:avLst/>
          </a:prstGeom>
        </p:spPr>
      </p:pic>
      <p:pic>
        <p:nvPicPr>
          <p:cNvPr id="9" name="Picture 8">
            <a:extLst>
              <a:ext uri="{FF2B5EF4-FFF2-40B4-BE49-F238E27FC236}">
                <a16:creationId xmlns:a16="http://schemas.microsoft.com/office/drawing/2014/main" id="{B1E26B2F-A353-CB8F-8D74-9880E9BF207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108691" y="650222"/>
            <a:ext cx="2196070" cy="3017124"/>
          </a:xfrm>
          <a:prstGeom prst="rect">
            <a:avLst/>
          </a:prstGeom>
        </p:spPr>
      </p:pic>
    </p:spTree>
    <p:extLst>
      <p:ext uri="{BB962C8B-B14F-4D97-AF65-F5344CB8AC3E}">
        <p14:creationId xmlns:p14="http://schemas.microsoft.com/office/powerpoint/2010/main" val="3148561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BDCC6E-A733-FEF9-1CD1-7555513E6B3C}"/>
              </a:ext>
              <a:ext uri="{C183D7F6-B498-43B3-948B-1728B52AA6E4}">
                <adec:decorative xmlns:adec="http://schemas.microsoft.com/office/drawing/2017/decorative" val="1"/>
              </a:ext>
            </a:extLst>
          </p:cNvPr>
          <p:cNvSpPr>
            <a:spLocks noGrp="1"/>
          </p:cNvSpPr>
          <p:nvPr>
            <p:ph type="title"/>
          </p:nvPr>
        </p:nvSpPr>
        <p:spPr>
          <a:xfrm>
            <a:off x="838200" y="-1313848"/>
            <a:ext cx="10515600" cy="1313848"/>
          </a:xfrm>
        </p:spPr>
        <p:txBody>
          <a:bodyPr vert="horz" lIns="91440" tIns="45720" rIns="91440" bIns="45720" rtlCol="0" anchor="b">
            <a:normAutofit/>
          </a:bodyPr>
          <a:lstStyle/>
          <a:p>
            <a:r>
              <a:rPr lang="en-US" sz="1200" dirty="0">
                <a:solidFill>
                  <a:schemeClr val="tx1"/>
                </a:solidFill>
              </a:rPr>
              <a:t>Page 9 USC Members</a:t>
            </a:r>
          </a:p>
        </p:txBody>
      </p:sp>
      <p:sp>
        <p:nvSpPr>
          <p:cNvPr id="3" name="Content Placeholder 2">
            <a:extLst>
              <a:ext uri="{FF2B5EF4-FFF2-40B4-BE49-F238E27FC236}">
                <a16:creationId xmlns:a16="http://schemas.microsoft.com/office/drawing/2014/main" id="{B6A694F9-8CD2-D468-E56B-4B76F8A3D195}"/>
              </a:ext>
            </a:extLst>
          </p:cNvPr>
          <p:cNvSpPr>
            <a:spLocks noGrp="1"/>
          </p:cNvSpPr>
          <p:nvPr>
            <p:ph idx="1"/>
          </p:nvPr>
        </p:nvSpPr>
        <p:spPr>
          <a:xfrm>
            <a:off x="1579680" y="4000056"/>
            <a:ext cx="3125670" cy="2438400"/>
          </a:xfrm>
        </p:spPr>
        <p:txBody>
          <a:bodyPr>
            <a:normAutofit/>
          </a:bodyPr>
          <a:lstStyle/>
          <a:p>
            <a:pPr marL="0" indent="0">
              <a:spcBef>
                <a:spcPts val="0"/>
              </a:spcBef>
              <a:buNone/>
            </a:pPr>
            <a:r>
              <a:rPr lang="en-US" sz="1600" b="1" dirty="0">
                <a:solidFill>
                  <a:srgbClr val="13294B"/>
                </a:solidFill>
              </a:rPr>
              <a:t>CAROL SYMES, PHD</a:t>
            </a:r>
          </a:p>
          <a:p>
            <a:pPr marL="0" indent="0">
              <a:spcBef>
                <a:spcPts val="0"/>
              </a:spcBef>
              <a:buNone/>
            </a:pPr>
            <a:r>
              <a:rPr lang="en-US" sz="1600" dirty="0">
                <a:solidFill>
                  <a:srgbClr val="13294B"/>
                </a:solidFill>
              </a:rPr>
              <a:t>Professor, History</a:t>
            </a:r>
            <a:br>
              <a:rPr lang="en-US" sz="1600" dirty="0">
                <a:solidFill>
                  <a:srgbClr val="13294B"/>
                </a:solidFill>
              </a:rPr>
            </a:br>
            <a:endParaRPr lang="en-US" sz="1600" i="1" dirty="0">
              <a:solidFill>
                <a:srgbClr val="13294B"/>
              </a:solidFill>
            </a:endParaRPr>
          </a:p>
          <a:p>
            <a:pPr marL="0" indent="0">
              <a:spcBef>
                <a:spcPts val="0"/>
              </a:spcBef>
              <a:buNone/>
            </a:pPr>
            <a:r>
              <a:rPr lang="en-US" sz="1600" i="1" dirty="0">
                <a:solidFill>
                  <a:srgbClr val="13294B"/>
                </a:solidFill>
              </a:rPr>
              <a:t>Why I love my job:</a:t>
            </a:r>
          </a:p>
          <a:p>
            <a:pPr marL="0" indent="0">
              <a:spcBef>
                <a:spcPts val="0"/>
              </a:spcBef>
              <a:buNone/>
            </a:pPr>
            <a:r>
              <a:rPr lang="en-US" sz="1600" i="1" dirty="0">
                <a:solidFill>
                  <a:srgbClr val="13294B"/>
                </a:solidFill>
              </a:rPr>
              <a:t>Every year, I get to go back to school for the first time.</a:t>
            </a:r>
          </a:p>
        </p:txBody>
      </p:sp>
      <p:sp>
        <p:nvSpPr>
          <p:cNvPr id="18" name="Content Placeholder 2">
            <a:extLst>
              <a:ext uri="{FF2B5EF4-FFF2-40B4-BE49-F238E27FC236}">
                <a16:creationId xmlns:a16="http://schemas.microsoft.com/office/drawing/2014/main" id="{DA0E17A6-4ABC-7139-671E-0F23434C9CB6}"/>
              </a:ext>
            </a:extLst>
          </p:cNvPr>
          <p:cNvSpPr txBox="1">
            <a:spLocks/>
          </p:cNvSpPr>
          <p:nvPr/>
        </p:nvSpPr>
        <p:spPr>
          <a:xfrm>
            <a:off x="6388923" y="3945718"/>
            <a:ext cx="5145852" cy="2438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600" b="1" dirty="0">
                <a:solidFill>
                  <a:srgbClr val="13294B"/>
                </a:solidFill>
              </a:rPr>
              <a:t>JOYCE TOLLIVER, PHD</a:t>
            </a:r>
          </a:p>
          <a:p>
            <a:pPr marL="0" indent="0">
              <a:spcBef>
                <a:spcPts val="0"/>
              </a:spcBef>
              <a:buFont typeface="Arial" panose="020B0604020202020204" pitchFamily="34" charset="0"/>
              <a:buNone/>
            </a:pPr>
            <a:r>
              <a:rPr lang="en-US" sz="1600" dirty="0">
                <a:solidFill>
                  <a:srgbClr val="13294B"/>
                </a:solidFill>
              </a:rPr>
              <a:t>Associate Professor and Director </a:t>
            </a:r>
          </a:p>
          <a:p>
            <a:pPr marL="0" indent="0">
              <a:spcBef>
                <a:spcPts val="0"/>
              </a:spcBef>
              <a:buFont typeface="Arial" panose="020B0604020202020204" pitchFamily="34" charset="0"/>
              <a:buNone/>
            </a:pPr>
            <a:r>
              <a:rPr lang="en-US" sz="1600" dirty="0">
                <a:solidFill>
                  <a:srgbClr val="13294B"/>
                </a:solidFill>
              </a:rPr>
              <a:t>Translation &amp; Interpreting Studies and Spanish &amp; Portuguese</a:t>
            </a:r>
          </a:p>
          <a:p>
            <a:pPr marL="0" indent="0">
              <a:spcBef>
                <a:spcPts val="0"/>
              </a:spcBef>
              <a:buFont typeface="Arial" panose="020B0604020202020204" pitchFamily="34" charset="0"/>
              <a:buNone/>
            </a:pPr>
            <a:endParaRPr lang="en-US" sz="1600" dirty="0">
              <a:solidFill>
                <a:srgbClr val="13294B"/>
              </a:solidFill>
            </a:endParaRPr>
          </a:p>
          <a:p>
            <a:pPr marL="0" indent="0">
              <a:spcBef>
                <a:spcPts val="0"/>
              </a:spcBef>
              <a:buFont typeface="Arial" panose="020B0604020202020204" pitchFamily="34" charset="0"/>
              <a:buNone/>
            </a:pPr>
            <a:r>
              <a:rPr lang="en-US" sz="1600" i="1" dirty="0">
                <a:solidFill>
                  <a:srgbClr val="13294B"/>
                </a:solidFill>
              </a:rPr>
              <a:t>Why I love my job:</a:t>
            </a:r>
          </a:p>
          <a:p>
            <a:pPr marL="0" indent="0">
              <a:spcBef>
                <a:spcPts val="0"/>
              </a:spcBef>
              <a:buFont typeface="Arial" panose="020B0604020202020204" pitchFamily="34" charset="0"/>
              <a:buNone/>
            </a:pPr>
            <a:r>
              <a:rPr lang="en-US" sz="1600" i="1" dirty="0">
                <a:solidFill>
                  <a:srgbClr val="13294B"/>
                </a:solidFill>
              </a:rPr>
              <a:t>Constantly exploring new ideas and helping others to do the same.</a:t>
            </a:r>
          </a:p>
        </p:txBody>
      </p:sp>
      <p:pic>
        <p:nvPicPr>
          <p:cNvPr id="4" name="Graphic 3">
            <a:extLst>
              <a:ext uri="{FF2B5EF4-FFF2-40B4-BE49-F238E27FC236}">
                <a16:creationId xmlns:a16="http://schemas.microsoft.com/office/drawing/2014/main" id="{D0655C73-4820-BEE4-D954-F4ED96BAAE1D}"/>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59347" y="4000055"/>
            <a:ext cx="460748" cy="570541"/>
          </a:xfrm>
          <a:prstGeom prst="rect">
            <a:avLst/>
          </a:prstGeom>
        </p:spPr>
      </p:pic>
      <p:pic>
        <p:nvPicPr>
          <p:cNvPr id="5" name="Graphic 4">
            <a:extLst>
              <a:ext uri="{FF2B5EF4-FFF2-40B4-BE49-F238E27FC236}">
                <a16:creationId xmlns:a16="http://schemas.microsoft.com/office/drawing/2014/main" id="{0B1C1BDC-0AC4-09CB-A15C-A93EE94DE56F}"/>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5832" y="4000055"/>
            <a:ext cx="407529" cy="570541"/>
          </a:xfrm>
          <a:prstGeom prst="rect">
            <a:avLst/>
          </a:prstGeom>
        </p:spPr>
      </p:pic>
      <p:pic>
        <p:nvPicPr>
          <p:cNvPr id="2" name="Picture 1">
            <a:extLst>
              <a:ext uri="{FF2B5EF4-FFF2-40B4-BE49-F238E27FC236}">
                <a16:creationId xmlns:a16="http://schemas.microsoft.com/office/drawing/2014/main" id="{5393D676-E54E-249F-6548-72102F44F1D3}"/>
              </a:ext>
              <a:ext uri="{C183D7F6-B498-43B3-948B-1728B52AA6E4}">
                <adec:decorative xmlns:adec="http://schemas.microsoft.com/office/drawing/2017/decorative" val="1"/>
              </a:ext>
            </a:extLst>
          </p:cNvPr>
          <p:cNvPicPr>
            <a:picLocks noChangeAspect="1"/>
          </p:cNvPicPr>
          <p:nvPr/>
        </p:nvPicPr>
        <p:blipFill rotWithShape="1">
          <a:blip r:embed="rId4"/>
          <a:srcRect l="18686" r="28007"/>
          <a:stretch/>
        </p:blipFill>
        <p:spPr>
          <a:xfrm>
            <a:off x="1720217" y="650222"/>
            <a:ext cx="2215945" cy="3121648"/>
          </a:xfrm>
          <a:prstGeom prst="rect">
            <a:avLst/>
          </a:prstGeom>
        </p:spPr>
      </p:pic>
      <p:pic>
        <p:nvPicPr>
          <p:cNvPr id="6" name="Picture 5">
            <a:extLst>
              <a:ext uri="{FF2B5EF4-FFF2-40B4-BE49-F238E27FC236}">
                <a16:creationId xmlns:a16="http://schemas.microsoft.com/office/drawing/2014/main" id="{B767C824-133A-2FD1-B439-5793846DBAEF}"/>
              </a:ext>
              <a:ext uri="{C183D7F6-B498-43B3-948B-1728B52AA6E4}">
                <adec:decorative xmlns:adec="http://schemas.microsoft.com/office/drawing/2017/decorative" val="1"/>
              </a:ext>
            </a:extLst>
          </p:cNvPr>
          <p:cNvPicPr>
            <a:picLocks noChangeAspect="1"/>
          </p:cNvPicPr>
          <p:nvPr/>
        </p:nvPicPr>
        <p:blipFill rotWithShape="1">
          <a:blip r:embed="rId5"/>
          <a:srcRect l="18895" t="19554" r="41731" b="28834"/>
          <a:stretch/>
        </p:blipFill>
        <p:spPr>
          <a:xfrm>
            <a:off x="6512477" y="650220"/>
            <a:ext cx="2206825" cy="3121648"/>
          </a:xfrm>
          <a:prstGeom prst="rect">
            <a:avLst/>
          </a:prstGeom>
        </p:spPr>
      </p:pic>
    </p:spTree>
    <p:extLst>
      <p:ext uri="{BB962C8B-B14F-4D97-AF65-F5344CB8AC3E}">
        <p14:creationId xmlns:p14="http://schemas.microsoft.com/office/powerpoint/2010/main" val="41021757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D3371CF0AE884FA3CFA8ECBA86DC97" ma:contentTypeVersion="2" ma:contentTypeDescription="Create a new document." ma:contentTypeScope="" ma:versionID="85174b38de3c4f0982a20c61c982e22d">
  <xsd:schema xmlns:xsd="http://www.w3.org/2001/XMLSchema" xmlns:xs="http://www.w3.org/2001/XMLSchema" xmlns:p="http://schemas.microsoft.com/office/2006/metadata/properties" xmlns:ns3="1a829a0c-9641-4374-8d38-adbe0028bfe2" targetNamespace="http://schemas.microsoft.com/office/2006/metadata/properties" ma:root="true" ma:fieldsID="ba500a4f07786b2db34b1153211ad9b2" ns3:_="">
    <xsd:import namespace="1a829a0c-9641-4374-8d38-adbe0028bfe2"/>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829a0c-9641-4374-8d38-adbe0028bf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939B39-AE06-4702-B7FA-29D270E3DF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829a0c-9641-4374-8d38-adbe0028bf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3AABBF-436C-48D6-8ED7-3457F016BC7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a829a0c-9641-4374-8d38-adbe0028bfe2"/>
    <ds:schemaRef ds:uri="http://www.w3.org/XML/1998/namespace"/>
    <ds:schemaRef ds:uri="http://purl.org/dc/dcmitype/"/>
  </ds:schemaRefs>
</ds:datastoreItem>
</file>

<file path=customXml/itemProps3.xml><?xml version="1.0" encoding="utf-8"?>
<ds:datastoreItem xmlns:ds="http://schemas.openxmlformats.org/officeDocument/2006/customXml" ds:itemID="{55B062D1-1817-40C6-935B-64CF43EB75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13112</TotalTime>
  <Words>1061</Words>
  <Application>Microsoft Office PowerPoint</Application>
  <PresentationFormat>Widescreen</PresentationFormat>
  <Paragraphs>156</Paragraphs>
  <Slides>16</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Lato</vt:lpstr>
      <vt:lpstr>Calibri</vt:lpstr>
      <vt:lpstr>Oswald SemiBold</vt:lpstr>
      <vt:lpstr>Lato Black</vt:lpstr>
      <vt:lpstr>Oswald</vt:lpstr>
      <vt:lpstr>Arial</vt:lpstr>
      <vt:lpstr>Calibri Light</vt:lpstr>
      <vt:lpstr>Office Theme</vt:lpstr>
      <vt:lpstr>2_Custom Design</vt:lpstr>
      <vt:lpstr>USC: who we are – what we do – what we want</vt:lpstr>
      <vt:lpstr>What is the USC?</vt:lpstr>
      <vt:lpstr>Who are the Usc members?</vt:lpstr>
      <vt:lpstr>USC chair and Vice-chair</vt:lpstr>
      <vt:lpstr>Page 5 USC Members</vt:lpstr>
      <vt:lpstr>Page 6 USC Members</vt:lpstr>
      <vt:lpstr>Page 7 USC Members</vt:lpstr>
      <vt:lpstr>Page 8 USC Members</vt:lpstr>
      <vt:lpstr>Page 9 USC Members</vt:lpstr>
      <vt:lpstr>Page 10 USC Members</vt:lpstr>
      <vt:lpstr>Page 11 USC Members</vt:lpstr>
      <vt:lpstr>Page 12 USC Members</vt:lpstr>
      <vt:lpstr>Page 13 USC Members</vt:lpstr>
      <vt:lpstr>What do the Members want?</vt:lpstr>
      <vt:lpstr>List of what the USC wants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System Powerpoint Template</dc:subject>
  <dc:creator>Martin, Steven Dee</dc:creator>
  <cp:lastModifiedBy>Todd, Marla Jo</cp:lastModifiedBy>
  <cp:revision>117</cp:revision>
  <dcterms:created xsi:type="dcterms:W3CDTF">2021-03-01T19:31:35Z</dcterms:created>
  <dcterms:modified xsi:type="dcterms:W3CDTF">2023-09-06T19:44:23Z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0x01010043D3371CF0AE884FA3CFA8ECBA86DC97</vt:lpwstr>
  </property>
</Properties>
</file>