
<file path=[Content_Types].xml><?xml version="1.0" encoding="utf-8"?>
<Types xmlns="http://schemas.openxmlformats.org/package/2006/content-types">
  <Default Extension="3gp" ContentType="video/3gpp"/>
  <Default Extension="fntdata" ContentType="application/x-fontdata"/>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 id="2147483665" r:id="rId6"/>
    <p:sldMasterId id="2147483700" r:id="rId7"/>
  </p:sldMasterIdLst>
  <p:notesMasterIdLst>
    <p:notesMasterId r:id="rId33"/>
  </p:notesMasterIdLst>
  <p:handoutMasterIdLst>
    <p:handoutMasterId r:id="rId34"/>
  </p:handoutMasterIdLst>
  <p:sldIdLst>
    <p:sldId id="289" r:id="rId8"/>
    <p:sldId id="299" r:id="rId9"/>
    <p:sldId id="367" r:id="rId10"/>
    <p:sldId id="337" r:id="rId11"/>
    <p:sldId id="363" r:id="rId12"/>
    <p:sldId id="364" r:id="rId13"/>
    <p:sldId id="372" r:id="rId14"/>
    <p:sldId id="371" r:id="rId15"/>
    <p:sldId id="336" r:id="rId16"/>
    <p:sldId id="352" r:id="rId17"/>
    <p:sldId id="348" r:id="rId18"/>
    <p:sldId id="368" r:id="rId19"/>
    <p:sldId id="370" r:id="rId20"/>
    <p:sldId id="350" r:id="rId21"/>
    <p:sldId id="355" r:id="rId22"/>
    <p:sldId id="373" r:id="rId23"/>
    <p:sldId id="339" r:id="rId24"/>
    <p:sldId id="359" r:id="rId25"/>
    <p:sldId id="340" r:id="rId26"/>
    <p:sldId id="366" r:id="rId27"/>
    <p:sldId id="342" r:id="rId28"/>
    <p:sldId id="362" r:id="rId29"/>
    <p:sldId id="347" r:id="rId30"/>
    <p:sldId id="290" r:id="rId31"/>
    <p:sldId id="374" r:id="rId32"/>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Lato" panose="020F0502020204030203" pitchFamily="34" charset="0"/>
      <p:regular r:id="rId41"/>
      <p:bold r:id="rId42"/>
      <p:italic r:id="rId43"/>
      <p:boldItalic r:id="rId44"/>
    </p:embeddedFont>
    <p:embeddedFont>
      <p:font typeface="Lato Black" panose="020F0502020204030203" pitchFamily="34" charset="0"/>
      <p:bold r:id="rId45"/>
      <p:boldItalic r:id="rId46"/>
    </p:embeddedFont>
    <p:embeddedFont>
      <p:font typeface="Oswald" panose="00000500000000000000" pitchFamily="2" charset="0"/>
      <p:regular r:id="rId47"/>
      <p:bold r:id="rId48"/>
    </p:embeddedFont>
    <p:embeddedFont>
      <p:font typeface="Oswald ExtraLight" panose="00000300000000000000" pitchFamily="2" charset="0"/>
      <p:regular r:id="rId49"/>
    </p:embeddedFont>
    <p:embeddedFont>
      <p:font typeface="Oswald SemiBold" panose="00000700000000000000" pitchFamily="2" charset="0"/>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3" pos="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94B"/>
    <a:srgbClr val="003366"/>
    <a:srgbClr val="0455A4"/>
    <a:srgbClr val="A5A8AA"/>
    <a:srgbClr val="E8E9EA"/>
    <a:srgbClr val="E84A27"/>
    <a:srgbClr val="D50032"/>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8" autoAdjust="0"/>
    <p:restoredTop sz="86407" autoAdjust="0"/>
  </p:normalViewPr>
  <p:slideViewPr>
    <p:cSldViewPr snapToGrid="0">
      <p:cViewPr>
        <p:scale>
          <a:sx n="100" d="100"/>
          <a:sy n="100" d="100"/>
        </p:scale>
        <p:origin x="547" y="950"/>
      </p:cViewPr>
      <p:guideLst>
        <p:guide orient="horz" pos="912"/>
        <p:guide pos="600"/>
      </p:guideLst>
    </p:cSldViewPr>
  </p:slideViewPr>
  <p:outlineViewPr>
    <p:cViewPr>
      <p:scale>
        <a:sx n="33" d="100"/>
        <a:sy n="33" d="100"/>
      </p:scale>
      <p:origin x="0" y="0"/>
    </p:cViewPr>
  </p:outlineViewPr>
  <p:notesTextViewPr>
    <p:cViewPr>
      <p:scale>
        <a:sx n="200" d="100"/>
        <a:sy n="200" d="100"/>
      </p:scale>
      <p:origin x="0" y="0"/>
    </p:cViewPr>
  </p:notesTextViewPr>
  <p:notesViewPr>
    <p:cSldViewPr snapToGrid="0" showGuides="1">
      <p:cViewPr varScale="1">
        <p:scale>
          <a:sx n="66" d="100"/>
          <a:sy n="66" d="100"/>
        </p:scale>
        <p:origin x="306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E6833-1F3F-4FC8-97F4-FDE94F723B49}" type="datetimeFigureOut">
              <a:rPr lang="en-US" smtClean="0"/>
              <a:t>9/21/2022</a:t>
            </a:fld>
            <a:endParaRPr lang="en-US"/>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D90FA-BBDF-4623-B686-0831D6C73D31}" type="slidenum">
              <a:rPr lang="en-US" smtClean="0"/>
              <a:t>‹#›</a:t>
            </a:fld>
            <a:endParaRPr lang="en-US"/>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Welcome to our first Board of Trustees meeting for the 2022-2023 academic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University of Illinois System is off to a great start, and I look forward to sharing some exciting updates that both underscore our progress to date and bolster our positioning for the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My personal welcome and thanks to our new trustees, Joe Gutman and Sylvia Puente. I appreciate your commitment to serve and the valuable contributions I know you’ll make in guiding our continued success as a 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Today, I want to provide a bit of an overview of our progress in pursuit of our mission and where we stand today, which, by the way, is quite favorable. I might even venture to say we’re on the most solid footing ever.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a:p>
        </p:txBody>
      </p:sp>
    </p:spTree>
    <p:extLst>
      <p:ext uri="{BB962C8B-B14F-4D97-AF65-F5344CB8AC3E}">
        <p14:creationId xmlns:p14="http://schemas.microsoft.com/office/powerpoint/2010/main" val="149230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FY 2021, the U of I System added $19 billion in added income for the Illinois economy!</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This is up from $17.5 billion in FY17, an increase of 8.6 percent, and represents a value approximately equal to 2.1 percent of Illinois’ gross state product (GSP).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10</a:t>
            </a:fld>
            <a:endParaRPr lang="en-US"/>
          </a:p>
        </p:txBody>
      </p:sp>
    </p:spTree>
    <p:extLst>
      <p:ext uri="{BB962C8B-B14F-4D97-AF65-F5344CB8AC3E}">
        <p14:creationId xmlns:p14="http://schemas.microsoft.com/office/powerpoint/2010/main" val="165858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One in 46 Illinois jobs is supported by system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11</a:t>
            </a:fld>
            <a:endParaRPr lang="en-US"/>
          </a:p>
        </p:txBody>
      </p:sp>
    </p:spTree>
    <p:extLst>
      <p:ext uri="{BB962C8B-B14F-4D97-AF65-F5344CB8AC3E}">
        <p14:creationId xmlns:p14="http://schemas.microsoft.com/office/powerpoint/2010/main" val="205175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every dollar students invest in an education at a U of I System university, they receive $5.20 in higher future earnings. That is a 15.7 percent annual rate of return, compared to the U.S. stock market’s 30-year average rate of return of 10.5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12</a:t>
            </a:fld>
            <a:endParaRPr lang="en-US"/>
          </a:p>
        </p:txBody>
      </p:sp>
    </p:spTree>
    <p:extLst>
      <p:ext uri="{BB962C8B-B14F-4D97-AF65-F5344CB8AC3E}">
        <p14:creationId xmlns:p14="http://schemas.microsoft.com/office/powerpoint/2010/main" val="948322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growing number of U of I System graduates are remaining in Illinois – 75 percent. That is up from 64.5 percent in FY 17, adding to the system’s impact on the state economy.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13</a:t>
            </a:fld>
            <a:endParaRPr lang="en-US"/>
          </a:p>
        </p:txBody>
      </p:sp>
    </p:spTree>
    <p:extLst>
      <p:ext uri="{BB962C8B-B14F-4D97-AF65-F5344CB8AC3E}">
        <p14:creationId xmlns:p14="http://schemas.microsoft.com/office/powerpoint/2010/main" val="4294313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System research spending generated $1.3 billion in added income for the Illinois economy in FY 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14</a:t>
            </a:fld>
            <a:endParaRPr lang="en-US"/>
          </a:p>
        </p:txBody>
      </p:sp>
    </p:spTree>
    <p:extLst>
      <p:ext uri="{BB962C8B-B14F-4D97-AF65-F5344CB8AC3E}">
        <p14:creationId xmlns:p14="http://schemas.microsoft.com/office/powerpoint/2010/main" val="1034799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Spending by the University of Illinois Hospital &amp; Health Sciences System (UI Health) generated $1.6 billion in added income for the state’s economy.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15</a:t>
            </a:fld>
            <a:endParaRPr lang="en-US"/>
          </a:p>
        </p:txBody>
      </p:sp>
    </p:spTree>
    <p:extLst>
      <p:ext uri="{BB962C8B-B14F-4D97-AF65-F5344CB8AC3E}">
        <p14:creationId xmlns:p14="http://schemas.microsoft.com/office/powerpoint/2010/main" val="1577412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 every dollar of public money invested in the U of I System, taxpayers will receive a return of $3.10 over the course of students’ working lives through additional taxes collected on higher earnings and reduced public costs for health care, social services and the justice 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252525"/>
                </a:solidFill>
                <a:effectLst/>
                <a:latin typeface="Calibri" panose="020F0502020204030204" pitchFamily="34" charset="0"/>
                <a:ea typeface="Calibri" panose="020F0502020204030204" pitchFamily="34" charset="0"/>
                <a:cs typeface="Calibri" panose="020F0502020204030204" pitchFamily="34" charset="0"/>
              </a:rPr>
              <a:t>The average annual return on investment for taxpayers is </a:t>
            </a:r>
            <a:r>
              <a:rPr lang="en-US" sz="1800" b="1" dirty="0">
                <a:solidFill>
                  <a:srgbClr val="252525"/>
                </a:solidFill>
                <a:effectLst/>
                <a:latin typeface="Calibri" panose="020F0502020204030204" pitchFamily="34" charset="0"/>
                <a:ea typeface="Calibri" panose="020F0502020204030204" pitchFamily="34" charset="0"/>
                <a:cs typeface="Calibri" panose="020F0502020204030204" pitchFamily="34" charset="0"/>
              </a:rPr>
              <a:t>60.8%.</a:t>
            </a:r>
            <a:r>
              <a:rPr lang="en-US" sz="1800" dirty="0">
                <a:solidFill>
                  <a:srgbClr val="252525"/>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16</a:t>
            </a:fld>
            <a:endParaRPr lang="en-US"/>
          </a:p>
        </p:txBody>
      </p:sp>
    </p:spTree>
    <p:extLst>
      <p:ext uri="{BB962C8B-B14F-4D97-AF65-F5344CB8AC3E}">
        <p14:creationId xmlns:p14="http://schemas.microsoft.com/office/powerpoint/2010/main" val="415012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those keeping score at home – and we know there are a lot out there who do – external recognition came recently via U.S. News and World Report’s results for 2022-2023, which ranked all three of our universities high among public institutions and moving up. </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Although I’m personally not a big believer in these kinds of rankings, they reinforce what we already know to be true based on other metrics that demonstrate our universities’ stature and success.</a:t>
            </a:r>
          </a:p>
        </p:txBody>
      </p:sp>
      <p:sp>
        <p:nvSpPr>
          <p:cNvPr id="4" name="Slide Number Placeholder 3"/>
          <p:cNvSpPr>
            <a:spLocks noGrp="1"/>
          </p:cNvSpPr>
          <p:nvPr>
            <p:ph type="sldNum" sz="quarter" idx="5"/>
          </p:nvPr>
        </p:nvSpPr>
        <p:spPr/>
        <p:txBody>
          <a:bodyPr/>
          <a:lstStyle/>
          <a:p>
            <a:fld id="{50D3A1E8-C096-463C-BF8B-4CB4AA05D415}" type="slidenum">
              <a:rPr lang="en-US" smtClean="0"/>
              <a:t>17</a:t>
            </a:fld>
            <a:endParaRPr lang="en-US"/>
          </a:p>
        </p:txBody>
      </p:sp>
    </p:spTree>
    <p:extLst>
      <p:ext uri="{BB962C8B-B14F-4D97-AF65-F5344CB8AC3E}">
        <p14:creationId xmlns:p14="http://schemas.microsoft.com/office/powerpoint/2010/main" val="2680698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look ahead, the foundation established through these accomplishments -- the strength of our platform -- is allowing us to capitalize on opportunities that will continue to propel us into the future.</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I’m pleased to share a few of the initiatives currently underway that are really beginning to take off. </a:t>
            </a:r>
          </a:p>
        </p:txBody>
      </p:sp>
      <p:sp>
        <p:nvSpPr>
          <p:cNvPr id="4" name="Slide Number Placeholder 3"/>
          <p:cNvSpPr>
            <a:spLocks noGrp="1"/>
          </p:cNvSpPr>
          <p:nvPr>
            <p:ph type="sldNum" sz="quarter" idx="5"/>
          </p:nvPr>
        </p:nvSpPr>
        <p:spPr/>
        <p:txBody>
          <a:bodyPr/>
          <a:lstStyle/>
          <a:p>
            <a:fld id="{50D3A1E8-C096-463C-BF8B-4CB4AA05D415}" type="slidenum">
              <a:rPr lang="en-US" smtClean="0"/>
              <a:t>18</a:t>
            </a:fld>
            <a:endParaRPr lang="en-US"/>
          </a:p>
        </p:txBody>
      </p:sp>
    </p:spTree>
    <p:extLst>
      <p:ext uri="{BB962C8B-B14F-4D97-AF65-F5344CB8AC3E}">
        <p14:creationId xmlns:p14="http://schemas.microsoft.com/office/powerpoint/2010/main" val="2046571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three of our universities have met or exceeded their goals for major fundraising campaigns that wrapped up at the end of this last fiscal year. These campaigns contribute in huge ways to the system’s strong financial position and future vibrancy, and we are immensely grateful to all our donors for their support.</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Total fundraising dollars for the system will be announced at the UIF board meeting next month.</a:t>
            </a:r>
          </a:p>
        </p:txBody>
      </p:sp>
      <p:sp>
        <p:nvSpPr>
          <p:cNvPr id="4" name="Slide Number Placeholder 3"/>
          <p:cNvSpPr>
            <a:spLocks noGrp="1"/>
          </p:cNvSpPr>
          <p:nvPr>
            <p:ph type="sldNum" sz="quarter" idx="5"/>
          </p:nvPr>
        </p:nvSpPr>
        <p:spPr/>
        <p:txBody>
          <a:bodyPr/>
          <a:lstStyle/>
          <a:p>
            <a:fld id="{50D3A1E8-C096-463C-BF8B-4CB4AA05D415}" type="slidenum">
              <a:rPr lang="en-US" smtClean="0"/>
              <a:t>19</a:t>
            </a:fld>
            <a:endParaRPr lang="en-US"/>
          </a:p>
        </p:txBody>
      </p:sp>
    </p:spTree>
    <p:extLst>
      <p:ext uri="{BB962C8B-B14F-4D97-AF65-F5344CB8AC3E}">
        <p14:creationId xmlns:p14="http://schemas.microsoft.com/office/powerpoint/2010/main" val="146170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You’ve heard me talk previously about our platform for performance.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notion of having untapped capacity, standing poised to take off and realize an ambitious vision for what’s next.</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Now more than ever, the system is in a very strong position to capitalize on new opportunities and perform at even higher levels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  identifying pressing problems in need of solutions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 and answering the call for action to generate the kinds of impact at scale that will allow us to further lead transformational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a:p>
        </p:txBody>
      </p:sp>
    </p:spTree>
    <p:extLst>
      <p:ext uri="{BB962C8B-B14F-4D97-AF65-F5344CB8AC3E}">
        <p14:creationId xmlns:p14="http://schemas.microsoft.com/office/powerpoint/2010/main" val="260933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 mentioned at our last meeting – but it bears repeating here -- following a careful analysis, we’ve begun a new faculty hiring initiative at our universities in Urbana-Champaign and Chicago.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plans include increasing the universities’ faculty by adding 300 net new positions over the next three years. One hundred of these faculty will be hired at UIC, and 200 more are expected to join at Urbana-Champaign.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Our plans are based on student demand for specific programs, expanding the reach of our educational programs, and the level of investments required to achieve those targets.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They also include recruitment strategies to enhance diversity among the faculty within colleges and set specific targets to increase the number of underrepresented faculty.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20</a:t>
            </a:fld>
            <a:endParaRPr lang="en-US"/>
          </a:p>
        </p:txBody>
      </p:sp>
    </p:spTree>
    <p:extLst>
      <p:ext uri="{BB962C8B-B14F-4D97-AF65-F5344CB8AC3E}">
        <p14:creationId xmlns:p14="http://schemas.microsoft.com/office/powerpoint/2010/main" val="3128735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Discovery Partners Institute and the Illinois Innovation Network, two key elements of the system’s growing research and innovation agenda, are truly coming of age.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IIN, with its 15 hubs throughout the state is cultivating a growing number of partnerships between academia and industry and making significant progress in driving inclusive and integrated research, innovation and economic development to build prosperity across Illinois.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IIN’s Sustaining Illinois, which seeks to advance collaborative research across its 15 members by offering seed-grant funding, is really gaining momentum.</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Examples of recently funded projects include “Designing equitable and sustainable STEM education with renewable technologies,” “ Data-driven process modeling of advanced manufacturing systems,” and “AI- and vision-enabled plant health monitoring system in vertical farms,” to name just a few.</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DPI is furthering its mission to train tech talent and grow tech jobs in Chicago and continues to increase its contracts and grants.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DPI also seeks to build a more diverse pipeline to close equity gaps in tech education and careers. A few community-based pipeline programs that have trained hundreds of students have just wrapped up their summer sessions and deserve mention here.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Digital Scholars  is an intensive five-week long summer program for high school, City College and incoming freshman to take computer science courses for credit, as well as courses in data science, electrical and computer engineering, and mobile app development.</a:t>
            </a:r>
            <a:r>
              <a:rPr lang="en-US" sz="1800" dirty="0">
                <a:effectLst/>
                <a:latin typeface="Lato" panose="020F050202020403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Discover Computing is a </a:t>
            </a:r>
            <a:r>
              <a:rPr lang="en-US" sz="1800" dirty="0">
                <a:effectLst/>
                <a:latin typeface="Calibri" panose="020F0502020204030204" pitchFamily="34" charset="0"/>
                <a:ea typeface="Calibri" panose="020F0502020204030204" pitchFamily="34" charset="0"/>
                <a:cs typeface="Calibri" panose="020F0502020204030204" pitchFamily="34" charset="0"/>
              </a:rPr>
              <a:t>two-part program series in partnership with Google Chicago and Wright College to help early high school students build interest and awareness in pursuing computer science and tech careers, while advancing their personal journeys into CS and tech fields.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And, Digital Bridge, in partnership with Wilbur Wright College and World Business Chicago/</a:t>
            </a:r>
            <a:r>
              <a:rPr lang="en-US" sz="1800" dirty="0" err="1">
                <a:effectLst/>
                <a:latin typeface="Calibri" panose="020F0502020204030204" pitchFamily="34" charset="0"/>
                <a:ea typeface="Calibri" panose="020F0502020204030204" pitchFamily="34" charset="0"/>
                <a:cs typeface="Calibri" panose="020F0502020204030204" pitchFamily="34" charset="0"/>
              </a:rPr>
              <a:t>ThinkChicago</a:t>
            </a:r>
            <a:r>
              <a:rPr lang="en-US" sz="1800" dirty="0">
                <a:effectLst/>
                <a:latin typeface="Calibri" panose="020F0502020204030204" pitchFamily="34" charset="0"/>
                <a:ea typeface="Calibri" panose="020F0502020204030204" pitchFamily="34" charset="0"/>
                <a:cs typeface="Calibri" panose="020F0502020204030204" pitchFamily="34" charset="0"/>
              </a:rPr>
              <a:t> is geared towards City College students pursuing computer science, engineering and related tech fields. Through weekly workshops, students are exposed to Chicago companies and local entrepreneurs in growing industries like healthcare, transportation/logistics, manufacturing and entrepreneurship.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programs provide critical opportunities to expose young people to concepts and learning for in-demand careers they might not otherwise consider.</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Tomorrow, DPI will formally unveil design plans for its new headquarters in The 78.</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 don’t want to give away too much here, but this announcement will bring us one step closer to realizing this new world-class hub for innovation and discovery, and we couldn’t be more excited. Stay tuned for more on these impressive plans.</a:t>
            </a:r>
          </a:p>
        </p:txBody>
      </p:sp>
      <p:sp>
        <p:nvSpPr>
          <p:cNvPr id="4" name="Slide Number Placeholder 3"/>
          <p:cNvSpPr>
            <a:spLocks noGrp="1"/>
          </p:cNvSpPr>
          <p:nvPr>
            <p:ph type="sldNum" sz="quarter" idx="5"/>
          </p:nvPr>
        </p:nvSpPr>
        <p:spPr/>
        <p:txBody>
          <a:bodyPr/>
          <a:lstStyle/>
          <a:p>
            <a:fld id="{50D3A1E8-C096-463C-BF8B-4CB4AA05D415}" type="slidenum">
              <a:rPr lang="en-US" smtClean="0"/>
              <a:t>21</a:t>
            </a:fld>
            <a:endParaRPr lang="en-US"/>
          </a:p>
        </p:txBody>
      </p:sp>
    </p:spTree>
    <p:extLst>
      <p:ext uri="{BB962C8B-B14F-4D97-AF65-F5344CB8AC3E}">
        <p14:creationId xmlns:p14="http://schemas.microsoft.com/office/powerpoint/2010/main" val="3186941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You’ll recall in March, we introduced Access 2030, an initiative with the goal of increasing the number of graduates from underrepresented groups by 50 percent by the end of the decade.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will include students across different backgrounds — ethnic and racial, rural and urban -- and is intended to increase equity and diversity across our universities in Urbana-Champaign, Chicago and Springfield to better mirror the make-up of our state and provide opportunity for 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Each university is continuing to develop its own plans focused on student readiness, recruitment, retention and, importantly, graduation, supporting success through mentoring, bridge programs and other efforts.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initiative is being tooled to close equity gaps throughout the student pipeline, working from K-12 through college and ensure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that as we work to improve life in our state, we leave no one behind.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22</a:t>
            </a:fld>
            <a:endParaRPr lang="en-US"/>
          </a:p>
        </p:txBody>
      </p:sp>
    </p:spTree>
    <p:extLst>
      <p:ext uri="{BB962C8B-B14F-4D97-AF65-F5344CB8AC3E}">
        <p14:creationId xmlns:p14="http://schemas.microsoft.com/office/powerpoint/2010/main" val="3022025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just wrapped up our 2022 Leadership State Tour, “Partnering With Purpose,” which included multiple stops on three legs that took us from Chicago and its suburbs to the west and central regions of Illinois and downstate all the way to Cairo.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During our inaugural tour last year, our focus was on meeting stakeholders where they are -- all across Illinois – and to better understand the challenges and opportunities facing our communities.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This year, we looked to build on what we heard last year, to shine a brighter light on the impacts we can make through new and stronger strategic partnerships.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plan to present key takeaways and opportunities in greater detail at our next board meeting.</a:t>
            </a:r>
          </a:p>
        </p:txBody>
      </p:sp>
      <p:sp>
        <p:nvSpPr>
          <p:cNvPr id="4" name="Slide Number Placeholder 3"/>
          <p:cNvSpPr>
            <a:spLocks noGrp="1"/>
          </p:cNvSpPr>
          <p:nvPr>
            <p:ph type="sldNum" sz="quarter" idx="5"/>
          </p:nvPr>
        </p:nvSpPr>
        <p:spPr/>
        <p:txBody>
          <a:bodyPr/>
          <a:lstStyle/>
          <a:p>
            <a:fld id="{50D3A1E8-C096-463C-BF8B-4CB4AA05D415}" type="slidenum">
              <a:rPr lang="en-US" smtClean="0"/>
              <a:t>23</a:t>
            </a:fld>
            <a:endParaRPr lang="en-US"/>
          </a:p>
        </p:txBody>
      </p:sp>
    </p:spTree>
    <p:extLst>
      <p:ext uri="{BB962C8B-B14F-4D97-AF65-F5344CB8AC3E}">
        <p14:creationId xmlns:p14="http://schemas.microsoft.com/office/powerpoint/2010/main" val="4008087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hope this review provides a big-picture view of where we’re at as a system, how we arrived here, and where we’re headed. Based on all we’ve accomplished and our current standing, we’re quite bullish about what’s to come.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There’s one important, final thought I want to leave with everyone today.</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Regardless of all we’ve accomplished and no matter how bright the future, if we are to be truly successful in reaching our aspirations, it is incumbent upon us as an institution of higher learning to reaffirm our commitment to the fundamental principles of freedom of expression, freedom of speech and academic freedom.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core tenets of our very founding for the promotion of knowledge, understanding and truth, and they are reflected in the guiding principles established for our University of Illinois System.</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experiencing a time in which these principles are being vociferously and sometimes painfully challenged. However, they are central to our role and to the work we do, and we must continue to protect them, allowing different ideas and points of view to be expressed, heard and debated civilly.</a:t>
            </a:r>
          </a:p>
          <a:p>
            <a:pPr marL="0" marR="0" lvl="0" indent="0">
              <a:lnSpc>
                <a:spcPct val="150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24</a:t>
            </a:fld>
            <a:endParaRPr lang="en-US"/>
          </a:p>
        </p:txBody>
      </p:sp>
    </p:spTree>
    <p:extLst>
      <p:ext uri="{BB962C8B-B14F-4D97-AF65-F5344CB8AC3E}">
        <p14:creationId xmlns:p14="http://schemas.microsoft.com/office/powerpoint/2010/main" val="3674756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Mr. Chairman, that concludes my remarks. As always, my gratitude to you and all our trustees for your dedication to the University of Illinois System and for your support of the impact we continue to make in our missions of education, research and service to society.</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a:t>
            </a:r>
          </a:p>
        </p:txBody>
      </p:sp>
      <p:sp>
        <p:nvSpPr>
          <p:cNvPr id="4" name="Slide Number Placeholder 3"/>
          <p:cNvSpPr>
            <a:spLocks noGrp="1"/>
          </p:cNvSpPr>
          <p:nvPr>
            <p:ph type="sldNum" sz="quarter" idx="5"/>
          </p:nvPr>
        </p:nvSpPr>
        <p:spPr/>
        <p:txBody>
          <a:bodyPr/>
          <a:lstStyle/>
          <a:p>
            <a:fld id="{50D3A1E8-C096-463C-BF8B-4CB4AA05D415}" type="slidenum">
              <a:rPr lang="en-US" smtClean="0"/>
              <a:t>25</a:t>
            </a:fld>
            <a:endParaRPr lang="en-US"/>
          </a:p>
        </p:txBody>
      </p:sp>
    </p:spTree>
    <p:extLst>
      <p:ext uri="{BB962C8B-B14F-4D97-AF65-F5344CB8AC3E}">
        <p14:creationId xmlns:p14="http://schemas.microsoft.com/office/powerpoint/2010/main" val="122272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As we think about the strength of this platform -- of the work we’re doing and the continued opportunity it is creating for the future -- our efforts remain tied to a strategic framework that is anchored in four main pillars.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Of course, it was our board of trustees back in 2015 and 2016 that guided us as we embarked upon a course of thoughtful strategic planning. I was grateful then -- as I am now – for our trustees’ faithfulness to the strategic framework that has informed our efforts along the way and is continuing to do so well into 2022 and beyond.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I want to offer a quick snapshot of several of the achievements that have </a:t>
            </a:r>
            <a:r>
              <a:rPr lang="en-US" sz="1800" dirty="0">
                <a:effectLst/>
                <a:latin typeface="Calibri" panose="020F0502020204030204" pitchFamily="34" charset="0"/>
                <a:ea typeface="Calibri" panose="020F0502020204030204" pitchFamily="34" charset="0"/>
                <a:cs typeface="Calibri" panose="020F0502020204030204" pitchFamily="34" charset="0"/>
              </a:rPr>
              <a:t>brought the U of I System to this critical jumping off point. And how, moving forward, this platform will </a:t>
            </a:r>
            <a:r>
              <a:rPr lang="en-US" sz="1800" dirty="0">
                <a:effectLst/>
                <a:latin typeface="Calibri" panose="020F0502020204030204" pitchFamily="34" charset="0"/>
                <a:ea typeface="Calibri" panose="020F0502020204030204" pitchFamily="34" charset="0"/>
                <a:cs typeface="Times New Roman" panose="02020603050405020304" pitchFamily="18" charset="0"/>
              </a:rPr>
              <a:t>allow us to be bigger, bolder and brassier.</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it is creating future opportunity to advance our goals around education and research and improving the overall health and well-being of</a:t>
            </a:r>
            <a:r>
              <a:rPr lang="en-US" sz="1800" dirty="0">
                <a:solidFill>
                  <a:srgbClr val="252525"/>
                </a:solidFill>
                <a:effectLst/>
                <a:latin typeface="Calibri" panose="020F0502020204030204" pitchFamily="34" charset="0"/>
                <a:ea typeface="Calibri" panose="020F0502020204030204" pitchFamily="34" charset="0"/>
                <a:cs typeface="Calibri" panose="020F0502020204030204" pitchFamily="34" charset="0"/>
              </a:rPr>
              <a:t> citizens in the state and region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it is inspiring us to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constantly look forward, to stay a step ahead, and retool and rebuild to future-proof today’s university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meet the needs of an ever-changing higher education landscape.</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Progress in all these areas has come in many different programs and initiatives throughout the system. I’m so proud of our students, faculty, staff and administration for their tireless efforts to strengthen our platform and move us forward.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86660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Enrollment across our three-university system reached a record high this fall of 94,861, driven by managed growth after five years of robust expansion.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modest increase is in line with our plan to grow at a more moderate pace this year after seeing enrollment gains of 16 percent over the five previous academic years. You may recall enrollment growth surpassed the initial target of about 93,600 students by the fall of 2021 -- a milestone we’re proud to have reached.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3825151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50000"/>
              </a:lnSpc>
              <a:spcBef>
                <a:spcPts val="0"/>
              </a:spcBef>
              <a:spcAft>
                <a:spcPts val="8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the same time, tuition increased at a very modest rate this fall – up just 1.8 percent for incoming in-state freshmen in Urbana-Champaign and Chicago, and just 1.5 percent in Springfield. Under Illinois’ guaranteed tuition law, currently enrolled in-state students saw no tuition increase.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These increases are well below the rate of inflation – the Consumer Price Index has increased by an average 2.6 percent per year over the past four years, including a 6.2 percent increase over the past 12 months.</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a:p>
        </p:txBody>
      </p:sp>
    </p:spTree>
    <p:extLst>
      <p:ext uri="{BB962C8B-B14F-4D97-AF65-F5344CB8AC3E}">
        <p14:creationId xmlns:p14="http://schemas.microsoft.com/office/powerpoint/2010/main" val="190171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i="0" dirty="0">
                <a:solidFill>
                  <a:srgbClr val="252525"/>
                </a:solidFill>
                <a:effectLst/>
                <a:latin typeface="Calibri" panose="020F0502020204030204" pitchFamily="34" charset="0"/>
                <a:ea typeface="Calibri" panose="020F0502020204030204" pitchFamily="34" charset="0"/>
                <a:cs typeface="Times New Roman" panose="02020603050405020304" pitchFamily="18" charset="0"/>
              </a:rPr>
              <a:t>Our top-notch researchers and developers are continually discovering practical applications for their research that provide </a:t>
            </a:r>
            <a:r>
              <a:rPr lang="en-US" sz="1800" i="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solutions to real-world problems generated through exploration, collaboration, and innovation.</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i="0" dirty="0">
                <a:solidFill>
                  <a:srgbClr val="252525"/>
                </a:solidFill>
                <a:effectLst/>
                <a:latin typeface="Calibri" panose="020F0502020204030204" pitchFamily="34" charset="0"/>
                <a:ea typeface="Calibri" panose="020F0502020204030204" pitchFamily="34" charset="0"/>
                <a:cs typeface="Times New Roman" panose="02020603050405020304" pitchFamily="18" charset="0"/>
              </a:rPr>
              <a:t>In fact, U of I System universities remain among the most innovative in the world and receive more National Science Foundation grant dollars than any other research institution.</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I’m pleased to report that for FY21, R &amp; D expenditures totaled $1.2 billion -- up from $1.1 billion in 2020. This continues a trend between 2010 and 2020, during which we saw expenditures increase by 20 percent.</a:t>
            </a:r>
          </a:p>
          <a:p>
            <a:pPr marL="342900" marR="0" lvl="0" indent="-342900">
              <a:lnSpc>
                <a:spcPct val="150000"/>
              </a:lnSpc>
              <a:spcBef>
                <a:spcPts val="0"/>
              </a:spcBef>
              <a:spcAft>
                <a:spcPts val="0"/>
              </a:spcAft>
              <a:buFont typeface="Symbol" panose="05050102010706020507" pitchFamily="18" charset="2"/>
              <a:buChar cha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A few examples of the major research initiatives that are a part of this significant growth and impact include:</a:t>
            </a:r>
          </a:p>
          <a:p>
            <a:pPr marL="800100" marR="0" lvl="1" indent="-342900">
              <a:lnSpc>
                <a:spcPct val="150000"/>
              </a:lnSpc>
              <a:spcBef>
                <a:spcPts val="0"/>
              </a:spcBef>
              <a:spcAft>
                <a:spcPts val="0"/>
              </a:spcAft>
              <a:buFont typeface="Wingdings" panose="05000000000000000000" pitchFamily="2" charset="2"/>
              <a:buChar cha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A $200 million, 10-year investment for collaboration between IBM, our Grainger School of Engineering in Urbana-Champaign and the State of Illinois for the Discovery Accelerator Institute. This research partnership will </a:t>
            </a:r>
            <a:r>
              <a:rPr lang="en-US" sz="1800" i="0" dirty="0">
                <a:solidFill>
                  <a:srgbClr val="121B21"/>
                </a:solidFill>
                <a:effectLst/>
                <a:latin typeface="Calibri" panose="020F0502020204030204" pitchFamily="34" charset="0"/>
                <a:ea typeface="Calibri" panose="020F0502020204030204" pitchFamily="34" charset="0"/>
                <a:cs typeface="Times New Roman" panose="02020603050405020304" pitchFamily="18" charset="0"/>
              </a:rPr>
              <a:t>bolster technical skills and accelerate breakthroughs in cloud, AI, quantum computing, materials discovery, and sustainability.</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Wingdings" panose="05000000000000000000" pitchFamily="2" charset="2"/>
              <a:buChar cha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A $22 million grant from the National Institutes of Health over four years to research long COVID</a:t>
            </a:r>
            <a:r>
              <a:rPr lang="en-US" sz="1800" i="0" dirty="0">
                <a:effectLst/>
                <a:latin typeface="Calibri" panose="020F0502020204030204" pitchFamily="34" charset="0"/>
                <a:ea typeface="Calibri" panose="020F0502020204030204" pitchFamily="34" charset="0"/>
                <a:cs typeface="Calibri" panose="020F0502020204030204" pitchFamily="34" charset="0"/>
              </a:rPr>
              <a:t>-19. The University of Illinois Chicago is leading an Illinois-based research consortium called </a:t>
            </a:r>
            <a:r>
              <a:rPr lang="en-US" sz="1800" i="0" dirty="0" err="1">
                <a:effectLst/>
                <a:latin typeface="Calibri" panose="020F0502020204030204" pitchFamily="34" charset="0"/>
                <a:ea typeface="Calibri" panose="020F0502020204030204" pitchFamily="34" charset="0"/>
                <a:cs typeface="Calibri" panose="020F0502020204030204" pitchFamily="34" charset="0"/>
              </a:rPr>
              <a:t>ILLInet</a:t>
            </a:r>
            <a:r>
              <a:rPr lang="en-US" sz="1800" i="0" dirty="0">
                <a:effectLst/>
                <a:latin typeface="Calibri" panose="020F0502020204030204" pitchFamily="34" charset="0"/>
                <a:ea typeface="Calibri" panose="020F0502020204030204" pitchFamily="34" charset="0"/>
                <a:cs typeface="Calibri" panose="020F0502020204030204" pitchFamily="34" charset="0"/>
              </a:rPr>
              <a:t> RECOVER, which has been selected to participate as one of the cohorts in the NIH initiative.</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Wingdings" panose="05000000000000000000" pitchFamily="2" charset="2"/>
              <a:buChar char=""/>
            </a:pPr>
            <a:r>
              <a:rPr lang="en-US" sz="18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work of the University of Illinois Springfield through the Center for Lincoln Studies, which provides students, faculty, scholars, and the public opportunities to understand the</a:t>
            </a:r>
            <a:r>
              <a:rPr lang="en-US" sz="18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life and times of the 16th President</a:t>
            </a:r>
            <a:r>
              <a:rPr lang="en-US" sz="18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his impact on the modern period.</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800"/>
              </a:spcAft>
              <a:buFont typeface="Wingdings" panose="05000000000000000000" pitchFamily="2" charset="2"/>
              <a:buChar char=""/>
            </a:pPr>
            <a:r>
              <a:rPr lang="en-US" sz="1800" i="0" dirty="0">
                <a:effectLst/>
                <a:latin typeface="Calibri" panose="020F0502020204030204" pitchFamily="34" charset="0"/>
                <a:ea typeface="Calibri" panose="020F0502020204030204" pitchFamily="34" charset="0"/>
                <a:cs typeface="Calibri" panose="020F0502020204030204" pitchFamily="34" charset="0"/>
              </a:rPr>
              <a:t>An $18 million project led by our </a:t>
            </a:r>
            <a:r>
              <a:rPr lang="en-US" sz="1800" i="0" dirty="0">
                <a:effectLst/>
                <a:latin typeface="Calibri" panose="020F0502020204030204" pitchFamily="34" charset="0"/>
                <a:ea typeface="Calibri" panose="020F0502020204030204" pitchFamily="34" charset="0"/>
                <a:cs typeface="Times New Roman" panose="02020603050405020304" pitchFamily="18" charset="0"/>
              </a:rPr>
              <a:t>Discovery Partners Institute together with Argonne National Labs to leverage the complementary research expertise and resources from both organizations. Faculty from DPI and our three universities, and researchers from Argonne and other institutions have been invited to submit seed grant proposals on the topics of: the Nexus of Energy, Water and Food; Energy Infrastructure and Transportation; and Climate and Sustainability. </a:t>
            </a:r>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623079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Our strong relationship with state legislators and the governor – and their continued investment in the U of I System -- is a testament to our progress and the impact we make.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Particularly illustrative of this robust partnership is the $200 million agreement with the Illinois Department of Public Health to expand SHIELD Illinois COVID-19 testing. Now offered at no cost to every public school outside of Chicago, this commitment will continue to save lives in Illinois.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a:p>
        </p:txBody>
      </p:sp>
    </p:spTree>
    <p:extLst>
      <p:ext uri="{BB962C8B-B14F-4D97-AF65-F5344CB8AC3E}">
        <p14:creationId xmlns:p14="http://schemas.microsoft.com/office/powerpoint/2010/main" val="4007683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Also a reflection of the State’s support, you may recall the budget for Fiscal Year 2023 passed earlier this year provides $655.2 million in general operating funds to the University of Illinois System  -- an increase of 5 percent over last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budget also applied an additional $28.1 million or 5 percent  supplemental appropriation to  Fiscal Year 2021’s $622 million in state operating funds, essentially having provided the 5 percent FY 2023 increase a year early.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We’re grateful for the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General Assembly’s further recognition of the impact we are continuing to make for the State of Illinois.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138220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That impact can be seen in the key findings from our recently completed economic impact study. I reported on a few of these at our last meeting, but I want to quickly reiterate some of the topline numbers, because they are truly impressive.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a:p>
        </p:txBody>
      </p:sp>
    </p:spTree>
    <p:extLst>
      <p:ext uri="{BB962C8B-B14F-4D97-AF65-F5344CB8AC3E}">
        <p14:creationId xmlns:p14="http://schemas.microsoft.com/office/powerpoint/2010/main" val="1504945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89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FC85A5E-8EF3-4F7B-B404-6F7029175D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cxnSp>
        <p:nvCxnSpPr>
          <p:cNvPr id="7" name="Straight Connector 6">
            <a:extLst>
              <a:ext uri="{FF2B5EF4-FFF2-40B4-BE49-F238E27FC236}">
                <a16:creationId xmlns:a16="http://schemas.microsoft.com/office/drawing/2014/main" id="{463A3C2E-1822-4686-98BB-27C9BAF0CEA9}"/>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76829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2440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DEDCD1-5CF0-F108-431B-D1371A5D8878}"/>
              </a:ext>
            </a:extLst>
          </p:cNvPr>
          <p:cNvSpPr>
            <a:spLocks noGrp="1"/>
          </p:cNvSpPr>
          <p:nvPr>
            <p:ph type="dt" sz="half" idx="10"/>
          </p:nvPr>
        </p:nvSpPr>
        <p:spPr/>
        <p:txBody>
          <a:bodyPr/>
          <a:lstStyle/>
          <a:p>
            <a:fld id="{81BEAF85-FA98-47FF-A13E-2668EA010BA7}" type="datetimeFigureOut">
              <a:rPr lang="en-US" smtClean="0"/>
              <a:t>9/21/2022</a:t>
            </a:fld>
            <a:endParaRPr lang="en-US"/>
          </a:p>
        </p:txBody>
      </p:sp>
      <p:sp>
        <p:nvSpPr>
          <p:cNvPr id="3" name="Footer Placeholder 2">
            <a:extLst>
              <a:ext uri="{FF2B5EF4-FFF2-40B4-BE49-F238E27FC236}">
                <a16:creationId xmlns:a16="http://schemas.microsoft.com/office/drawing/2014/main" id="{FE850071-F258-A89E-0F2B-B5CCD8FCD1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E1784A-CD04-5283-F599-B43A3C7844AF}"/>
              </a:ext>
            </a:extLst>
          </p:cNvPr>
          <p:cNvSpPr>
            <a:spLocks noGrp="1"/>
          </p:cNvSpPr>
          <p:nvPr>
            <p:ph type="sldNum" sz="quarter" idx="12"/>
          </p:nvPr>
        </p:nvSpPr>
        <p:spPr/>
        <p:txBody>
          <a:bodyPr/>
          <a:lstStyle/>
          <a:p>
            <a:fld id="{7BEDC139-EF21-4C87-85DD-BD3169BE18DD}" type="slidenum">
              <a:rPr lang="en-US" smtClean="0"/>
              <a:t>‹#›</a:t>
            </a:fld>
            <a:endParaRPr lang="en-US"/>
          </a:p>
        </p:txBody>
      </p:sp>
    </p:spTree>
    <p:extLst>
      <p:ext uri="{BB962C8B-B14F-4D97-AF65-F5344CB8AC3E}">
        <p14:creationId xmlns:p14="http://schemas.microsoft.com/office/powerpoint/2010/main" val="1936168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7785-2C77-D135-B932-D893F49AD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DDC2FA-B291-46D6-B070-A22AE953F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88C616-FFDB-E153-73C2-10B0040F1FBE}"/>
              </a:ext>
            </a:extLst>
          </p:cNvPr>
          <p:cNvSpPr>
            <a:spLocks noGrp="1"/>
          </p:cNvSpPr>
          <p:nvPr>
            <p:ph type="dt" sz="half" idx="10"/>
          </p:nvPr>
        </p:nvSpPr>
        <p:spPr/>
        <p:txBody>
          <a:bodyPr/>
          <a:lstStyle/>
          <a:p>
            <a:fld id="{81BEAF85-FA98-47FF-A13E-2668EA010BA7}" type="datetimeFigureOut">
              <a:rPr lang="en-US" smtClean="0"/>
              <a:t>9/21/2022</a:t>
            </a:fld>
            <a:endParaRPr lang="en-US"/>
          </a:p>
        </p:txBody>
      </p:sp>
      <p:sp>
        <p:nvSpPr>
          <p:cNvPr id="5" name="Footer Placeholder 4">
            <a:extLst>
              <a:ext uri="{FF2B5EF4-FFF2-40B4-BE49-F238E27FC236}">
                <a16:creationId xmlns:a16="http://schemas.microsoft.com/office/drawing/2014/main" id="{A5135668-0D2A-8E44-AD6F-5B12C8BEA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3FA6F-C2BE-0283-7178-DA98B89D1EA9}"/>
              </a:ext>
            </a:extLst>
          </p:cNvPr>
          <p:cNvSpPr>
            <a:spLocks noGrp="1"/>
          </p:cNvSpPr>
          <p:nvPr>
            <p:ph type="sldNum" sz="quarter" idx="12"/>
          </p:nvPr>
        </p:nvSpPr>
        <p:spPr/>
        <p:txBody>
          <a:bodyPr/>
          <a:lstStyle/>
          <a:p>
            <a:fld id="{7BEDC139-EF21-4C87-85DD-BD3169BE18DD}" type="slidenum">
              <a:rPr lang="en-US" smtClean="0"/>
              <a:t>‹#›</a:t>
            </a:fld>
            <a:endParaRPr lang="en-US"/>
          </a:p>
        </p:txBody>
      </p:sp>
    </p:spTree>
    <p:extLst>
      <p:ext uri="{BB962C8B-B14F-4D97-AF65-F5344CB8AC3E}">
        <p14:creationId xmlns:p14="http://schemas.microsoft.com/office/powerpoint/2010/main" val="1097648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4">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5">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06">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a:cxnSpLocks/>
          </p:cNvCxnSpPr>
          <p:nvPr userDrawn="1"/>
        </p:nvCxnSpPr>
        <p:spPr>
          <a:xfrm>
            <a:off x="1996440" y="6176962"/>
            <a:ext cx="935736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99"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 id="2147483697" r:id="rId13"/>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9/21/2022</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83" r:id="rId1"/>
    <p:sldLayoutId id="2147483696" r:id="rId2"/>
    <p:sldLayoutId id="2147483695" r:id="rId3"/>
    <p:sldLayoutId id="2147483680" r:id="rId4"/>
    <p:sldLayoutId id="2147483679" r:id="rId5"/>
    <p:sldLayoutId id="2147483698" r:id="rId6"/>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F10975-C3E5-E003-7BBB-B4CBF3D0E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DB0725-FD75-E89A-0086-B2BC4AF60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B7EE4-2CF9-A0EB-C61F-886CCBF39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EAF85-FA98-47FF-A13E-2668EA010BA7}" type="datetimeFigureOut">
              <a:rPr lang="en-US" smtClean="0"/>
              <a:t>9/21/2022</a:t>
            </a:fld>
            <a:endParaRPr lang="en-US"/>
          </a:p>
        </p:txBody>
      </p:sp>
      <p:sp>
        <p:nvSpPr>
          <p:cNvPr id="5" name="Footer Placeholder 4">
            <a:extLst>
              <a:ext uri="{FF2B5EF4-FFF2-40B4-BE49-F238E27FC236}">
                <a16:creationId xmlns:a16="http://schemas.microsoft.com/office/drawing/2014/main" id="{CCE284BB-7CAF-1AF9-69A0-915EF5F57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034AB6-421E-7643-54E5-CB451E68A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DC139-EF21-4C87-85DD-BD3169BE18DD}" type="slidenum">
              <a:rPr lang="en-US" smtClean="0"/>
              <a:t>‹#›</a:t>
            </a:fld>
            <a:endParaRPr lang="en-US"/>
          </a:p>
        </p:txBody>
      </p:sp>
    </p:spTree>
    <p:extLst>
      <p:ext uri="{BB962C8B-B14F-4D97-AF65-F5344CB8AC3E}">
        <p14:creationId xmlns:p14="http://schemas.microsoft.com/office/powerpoint/2010/main" val="1269874629"/>
      </p:ext>
    </p:extLst>
  </p:cSld>
  <p:clrMap bg1="lt1" tx1="dk1" bg2="lt2" tx2="dk2" accent1="accent1" accent2="accent2" accent3="accent3" accent4="accent4" accent5="accent5" accent6="accent6" hlink="hlink" folHlink="folHlink"/>
  <p:sldLayoutIdLst>
    <p:sldLayoutId id="2147483655"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20.xml"/><Relationship Id="rId7" Type="http://schemas.openxmlformats.org/officeDocument/2006/relationships/image" Target="../media/image33.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20.xml"/><Relationship Id="rId7" Type="http://schemas.openxmlformats.org/officeDocument/2006/relationships/image" Target="../media/image33.svg"/><Relationship Id="rId2" Type="http://schemas.openxmlformats.org/officeDocument/2006/relationships/video" Target="../media/media6.mov"/><Relationship Id="rId1" Type="http://schemas.microsoft.com/office/2007/relationships/media" Target="../media/media6.mov"/><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20.xml"/><Relationship Id="rId7" Type="http://schemas.openxmlformats.org/officeDocument/2006/relationships/image" Target="../media/image33.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20.xml"/><Relationship Id="rId7" Type="http://schemas.openxmlformats.org/officeDocument/2006/relationships/image" Target="../media/image38.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17.xml"/><Relationship Id="rId7" Type="http://schemas.openxmlformats.org/officeDocument/2006/relationships/image" Target="../media/image40.svg"/><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39.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1.gif"/><Relationship Id="rId5" Type="http://schemas.openxmlformats.org/officeDocument/2006/relationships/image" Target="../media/image4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1.gif"/><Relationship Id="rId5" Type="http://schemas.openxmlformats.org/officeDocument/2006/relationships/image" Target="../media/image4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19.xml"/><Relationship Id="rId7" Type="http://schemas.openxmlformats.org/officeDocument/2006/relationships/image" Target="../media/image24.png"/><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notesSlide" Target="../notesSlides/notesSlide20.xml"/><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7.xml"/><Relationship Id="rId7" Type="http://schemas.openxmlformats.org/officeDocument/2006/relationships/image" Target="../media/image43.png"/><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1.gif"/><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gif"/><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19.xml"/><Relationship Id="rId7" Type="http://schemas.openxmlformats.org/officeDocument/2006/relationships/image" Target="../media/image24.png"/><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notesSlide" Target="../notesSlides/notesSlide5.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1.gif"/><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1.gif"/><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gif"/><Relationship Id="rId5" Type="http://schemas.openxmlformats.org/officeDocument/2006/relationships/image" Target="../media/image3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CB0C-1D9D-BD76-22AE-CB7E18BB047C}"/>
              </a:ext>
            </a:extLst>
          </p:cNvPr>
          <p:cNvSpPr>
            <a:spLocks noGrp="1"/>
          </p:cNvSpPr>
          <p:nvPr>
            <p:ph type="title" idx="4294967295"/>
          </p:nvPr>
        </p:nvSpPr>
        <p:spPr>
          <a:xfrm>
            <a:off x="838200" y="-2870444"/>
            <a:ext cx="10515600" cy="1325563"/>
          </a:xfrm>
          <a:prstGeom prst="rect">
            <a:avLst/>
          </a:prstGeom>
        </p:spPr>
        <p:txBody>
          <a:bodyPr/>
          <a:lstStyle/>
          <a:p>
            <a:pPr rtl="0" eaLnBrk="1" latinLnBrk="0" hangingPunct="1"/>
            <a:r>
              <a:rPr lang="en-US" sz="9000" kern="1200" spc="-150" dirty="0">
                <a:solidFill>
                  <a:srgbClr val="13294B"/>
                </a:solidFill>
                <a:effectLst/>
                <a:latin typeface="Oswald SemiBold" pitchFamily="2" charset="0"/>
                <a:ea typeface="+mn-ea"/>
                <a:cs typeface="+mn-cs"/>
              </a:rPr>
              <a:t>REMARKS TO THE BOARD OF TRUSTEES</a:t>
            </a:r>
            <a:endParaRPr lang="en-US" dirty="0">
              <a:effectLst/>
            </a:endParaRPr>
          </a:p>
          <a:p>
            <a:endParaRPr lang="en-US" dirty="0"/>
          </a:p>
        </p:txBody>
      </p:sp>
      <p:sp>
        <p:nvSpPr>
          <p:cNvPr id="4" name="TextBox 3">
            <a:extLst>
              <a:ext uri="{FF2B5EF4-FFF2-40B4-BE49-F238E27FC236}">
                <a16:creationId xmlns:a16="http://schemas.microsoft.com/office/drawing/2014/main" id="{7CF1DE2C-D316-45C8-92A5-CADEDE3056F0}"/>
              </a:ext>
              <a:ext uri="{C183D7F6-B498-43B3-948B-1728B52AA6E4}">
                <adec:decorative xmlns:adec="http://schemas.microsoft.com/office/drawing/2017/decorative" val="1"/>
              </a:ext>
            </a:extLst>
          </p:cNvPr>
          <p:cNvSpPr txBox="1"/>
          <p:nvPr/>
        </p:nvSpPr>
        <p:spPr>
          <a:xfrm>
            <a:off x="601980" y="1962061"/>
            <a:ext cx="7711440" cy="3554819"/>
          </a:xfrm>
          <a:prstGeom prst="rect">
            <a:avLst/>
          </a:prstGeom>
          <a:noFill/>
        </p:spPr>
        <p:txBody>
          <a:bodyPr wrap="square" rtlCol="0">
            <a:spAutoFit/>
          </a:bodyPr>
          <a:lstStyle/>
          <a:p>
            <a:pPr>
              <a:lnSpc>
                <a:spcPts val="9000"/>
              </a:lnSpc>
            </a:pPr>
            <a:r>
              <a:rPr lang="en-US" sz="9000" spc="-150" dirty="0">
                <a:solidFill>
                  <a:srgbClr val="13294B"/>
                </a:solidFill>
                <a:latin typeface="Oswald SemiBold" pitchFamily="2" charset="0"/>
              </a:rPr>
              <a:t>REMARKS TO THE BOARD OF TRUSTEES</a:t>
            </a:r>
          </a:p>
        </p:txBody>
      </p:sp>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September 22, 2022</a:t>
            </a:r>
          </a:p>
        </p:txBody>
      </p:sp>
    </p:spTree>
    <p:extLst>
      <p:ext uri="{BB962C8B-B14F-4D97-AF65-F5344CB8AC3E}">
        <p14:creationId xmlns:p14="http://schemas.microsoft.com/office/powerpoint/2010/main" val="1408898964"/>
      </p:ext>
    </p:extLst>
  </p:cSld>
  <p:clrMapOvr>
    <a:masterClrMapping/>
  </p:clrMapOvr>
  <p:transition>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A2813F-2905-BE5F-C124-117481FBDF9A}"/>
              </a:ext>
            </a:extLst>
          </p:cNvPr>
          <p:cNvSpPr>
            <a:spLocks noGrp="1"/>
          </p:cNvSpPr>
          <p:nvPr>
            <p:ph type="title" idx="4294967295"/>
          </p:nvPr>
        </p:nvSpPr>
        <p:spPr>
          <a:xfrm>
            <a:off x="838200" y="-1135890"/>
            <a:ext cx="10515600" cy="1325563"/>
          </a:xfrm>
        </p:spPr>
        <p:txBody>
          <a:bodyPr/>
          <a:lstStyle/>
          <a:p>
            <a:pPr rtl="0" eaLnBrk="1" latinLnBrk="0" hangingPunct="1"/>
            <a:r>
              <a:rPr lang="en-US" sz="1800" kern="1200" dirty="0">
                <a:solidFill>
                  <a:srgbClr val="000000"/>
                </a:solidFill>
                <a:effectLst/>
                <a:latin typeface="Calibri" panose="020F0502020204030204" pitchFamily="34" charset="0"/>
                <a:ea typeface="+mn-ea"/>
                <a:cs typeface="+mn-cs"/>
              </a:rPr>
              <a:t>Total state wide economic impact</a:t>
            </a:r>
            <a:endParaRPr lang="en-US" dirty="0">
              <a:effectLst/>
            </a:endParaRPr>
          </a:p>
        </p:txBody>
      </p:sp>
      <p:pic>
        <p:nvPicPr>
          <p:cNvPr id="8" name="aerial-iowa-countryside-SBV-302643998-HD" descr="Seeeping video of cornfield and a major highway with traffic">
            <a:hlinkClick r:id="" action="ppaction://media"/>
            <a:extLst>
              <a:ext uri="{FF2B5EF4-FFF2-40B4-BE49-F238E27FC236}">
                <a16:creationId xmlns:a16="http://schemas.microsoft.com/office/drawing/2014/main" id="{6DB2AC3F-8895-BA05-8F4E-E5C8D9E4CA9A}"/>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lum bright="-20000" contrast="-20000"/>
          </a:blip>
          <a:stretch>
            <a:fillRect/>
          </a:stretch>
        </p:blipFill>
        <p:spPr>
          <a:xfrm>
            <a:off x="0" y="-2420"/>
            <a:ext cx="12192000" cy="6858000"/>
          </a:xfrm>
          <a:prstGeom prst="rect">
            <a:avLst/>
          </a:prstGeom>
        </p:spPr>
      </p:pic>
      <p:pic>
        <p:nvPicPr>
          <p:cNvPr id="10" name="Graphic 9" descr="University of Illinois System logo">
            <a:extLst>
              <a:ext uri="{FF2B5EF4-FFF2-40B4-BE49-F238E27FC236}">
                <a16:creationId xmlns:a16="http://schemas.microsoft.com/office/drawing/2014/main" id="{674FDD8E-D8CA-30A3-A2FE-FF6FBA7437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97630" y="716305"/>
            <a:ext cx="7796740" cy="556910"/>
          </a:xfrm>
          <a:prstGeom prst="rect">
            <a:avLst/>
          </a:prstGeom>
        </p:spPr>
      </p:pic>
      <p:sp>
        <p:nvSpPr>
          <p:cNvPr id="3" name="Rectangle 2">
            <a:extLst>
              <a:ext uri="{FF2B5EF4-FFF2-40B4-BE49-F238E27FC236}">
                <a16:creationId xmlns:a16="http://schemas.microsoft.com/office/drawing/2014/main" id="{D09771A9-CCF6-2DC9-AAA8-A8DC71636C64}"/>
              </a:ext>
              <a:ext uri="{C183D7F6-B498-43B3-948B-1728B52AA6E4}">
                <adec:decorative xmlns:adec="http://schemas.microsoft.com/office/drawing/2017/decorative" val="1"/>
              </a:ext>
            </a:extLst>
          </p:cNvPr>
          <p:cNvSpPr/>
          <p:nvPr/>
        </p:nvSpPr>
        <p:spPr>
          <a:xfrm>
            <a:off x="5213836" y="4997713"/>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FDD8A9E-3A83-4B18-CC3A-B4E97A4E18DD}"/>
              </a:ext>
            </a:extLst>
          </p:cNvPr>
          <p:cNvSpPr txBox="1"/>
          <p:nvPr/>
        </p:nvSpPr>
        <p:spPr>
          <a:xfrm>
            <a:off x="1847843" y="1764587"/>
            <a:ext cx="8496308"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0" baseline="30000" dirty="0">
                <a:solidFill>
                  <a:schemeClr val="bg1"/>
                </a:solidFill>
                <a:latin typeface="Oswald SemiBold" pitchFamily="2" charset="0"/>
              </a:rPr>
              <a:t>$</a:t>
            </a:r>
            <a:r>
              <a:rPr lang="en-US" sz="21000" dirty="0">
                <a:solidFill>
                  <a:schemeClr val="bg1"/>
                </a:solidFill>
                <a:latin typeface="Oswald SemiBold" pitchFamily="2" charset="0"/>
              </a:rPr>
              <a:t>19B</a:t>
            </a:r>
            <a:endParaRPr lang="en-US" sz="10500" dirty="0">
              <a:solidFill>
                <a:schemeClr val="bg1"/>
              </a:solidFill>
            </a:endParaRPr>
          </a:p>
        </p:txBody>
      </p:sp>
      <p:sp>
        <p:nvSpPr>
          <p:cNvPr id="7" name="TextBox 6">
            <a:extLst>
              <a:ext uri="{FF2B5EF4-FFF2-40B4-BE49-F238E27FC236}">
                <a16:creationId xmlns:a16="http://schemas.microsoft.com/office/drawing/2014/main" id="{EE65AEE5-8BC8-C59F-9D4C-347D206CD9BB}"/>
              </a:ext>
            </a:extLst>
          </p:cNvPr>
          <p:cNvSpPr txBox="1"/>
          <p:nvPr/>
        </p:nvSpPr>
        <p:spPr>
          <a:xfrm>
            <a:off x="2272494" y="5357940"/>
            <a:ext cx="7647010" cy="1181756"/>
          </a:xfrm>
          <a:prstGeom prst="rect">
            <a:avLst/>
          </a:prstGeom>
          <a:noFill/>
        </p:spPr>
        <p:txBody>
          <a:bodyPr wrap="square" anchor="t" anchorCtr="0">
            <a:noAutofit/>
          </a:bodyPr>
          <a:lstStyle/>
          <a:p>
            <a:pPr algn="ctr"/>
            <a:r>
              <a:rPr lang="en-US" sz="3300" dirty="0">
                <a:solidFill>
                  <a:schemeClr val="bg1"/>
                </a:solidFill>
                <a:effectLst/>
                <a:latin typeface="Lato Black" panose="020F0A02020204030203" pitchFamily="34" charset="0"/>
                <a:ea typeface="Times New Roman" panose="02020603050405020304" pitchFamily="18" charset="0"/>
              </a:rPr>
              <a:t>IN TOTAL ILLINOIS STATEWIDE ECONOMIC IMPACT</a:t>
            </a:r>
            <a:endParaRPr lang="en-US" sz="3300" dirty="0">
              <a:solidFill>
                <a:schemeClr val="bg1"/>
              </a:solidFill>
              <a:latin typeface="Lato Black" panose="020F0A02020204030203" pitchFamily="34" charset="0"/>
            </a:endParaRPr>
          </a:p>
        </p:txBody>
      </p:sp>
      <p:pic>
        <p:nvPicPr>
          <p:cNvPr id="2" name="Picture 1">
            <a:extLst>
              <a:ext uri="{FF2B5EF4-FFF2-40B4-BE49-F238E27FC236}">
                <a16:creationId xmlns:a16="http://schemas.microsoft.com/office/drawing/2014/main" id="{6F4E5BC4-3A21-6AF3-A4DB-1F984A248874}"/>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Tree>
    <p:extLst>
      <p:ext uri="{BB962C8B-B14F-4D97-AF65-F5344CB8AC3E}">
        <p14:creationId xmlns:p14="http://schemas.microsoft.com/office/powerpoint/2010/main" val="4047472984"/>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820F7F3-AAAE-316B-8C4D-300DE967335C}"/>
              </a:ext>
            </a:extLst>
          </p:cNvPr>
          <p:cNvSpPr>
            <a:spLocks noGrp="1"/>
          </p:cNvSpPr>
          <p:nvPr>
            <p:ph type="title" idx="4294967295"/>
          </p:nvPr>
        </p:nvSpPr>
        <p:spPr>
          <a:xfrm>
            <a:off x="838200" y="-1675210"/>
            <a:ext cx="10515600" cy="1325563"/>
          </a:xfrm>
        </p:spPr>
        <p:txBody>
          <a:bodyPr/>
          <a:lstStyle/>
          <a:p>
            <a:pPr rtl="0" eaLnBrk="1" latinLnBrk="0" hangingPunct="1"/>
            <a:r>
              <a:rPr lang="en-US" sz="1800" kern="1200" dirty="0">
                <a:solidFill>
                  <a:srgbClr val="000000"/>
                </a:solidFill>
                <a:effectLst/>
                <a:latin typeface="Calibri" panose="020F0502020204030204" pitchFamily="34" charset="0"/>
                <a:ea typeface="+mn-ea"/>
                <a:cs typeface="+mn-cs"/>
              </a:rPr>
              <a:t>Jobs supported by system activities</a:t>
            </a:r>
            <a:endParaRPr lang="en-US" dirty="0">
              <a:effectLst/>
            </a:endParaRPr>
          </a:p>
        </p:txBody>
      </p:sp>
      <p:pic>
        <p:nvPicPr>
          <p:cNvPr id="8" name="crowd-group-of-business-people-commuting-to-workplace-in-modern-finance-district-me-SBV-346454250-HD" descr="Crowd of people walking">
            <a:hlinkClick r:id="" action="ppaction://media"/>
            <a:extLst>
              <a:ext uri="{FF2B5EF4-FFF2-40B4-BE49-F238E27FC236}">
                <a16:creationId xmlns:a16="http://schemas.microsoft.com/office/drawing/2014/main" id="{E63E8065-9CCC-9D9F-A0F5-CA3EDBBB10B0}"/>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lum/>
          </a:blip>
          <a:stretch>
            <a:fillRect/>
          </a:stretch>
        </p:blipFill>
        <p:spPr>
          <a:xfrm>
            <a:off x="0" y="0"/>
            <a:ext cx="12192000" cy="6858000"/>
          </a:xfrm>
          <a:prstGeom prst="rect">
            <a:avLst/>
          </a:prstGeom>
        </p:spPr>
      </p:pic>
      <p:pic>
        <p:nvPicPr>
          <p:cNvPr id="10" name="Graphic 9" descr="University of Illinois System logo">
            <a:extLst>
              <a:ext uri="{FF2B5EF4-FFF2-40B4-BE49-F238E27FC236}">
                <a16:creationId xmlns:a16="http://schemas.microsoft.com/office/drawing/2014/main" id="{674FDD8E-D8CA-30A3-A2FE-FF6FBA7437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97630" y="716305"/>
            <a:ext cx="7796740" cy="556910"/>
          </a:xfrm>
          <a:prstGeom prst="rect">
            <a:avLst/>
          </a:prstGeom>
        </p:spPr>
      </p:pic>
      <p:sp>
        <p:nvSpPr>
          <p:cNvPr id="3" name="Rectangle 2">
            <a:extLst>
              <a:ext uri="{FF2B5EF4-FFF2-40B4-BE49-F238E27FC236}">
                <a16:creationId xmlns:a16="http://schemas.microsoft.com/office/drawing/2014/main" id="{D09771A9-CCF6-2DC9-AAA8-A8DC71636C64}"/>
              </a:ext>
              <a:ext uri="{C183D7F6-B498-43B3-948B-1728B52AA6E4}">
                <adec:decorative xmlns:adec="http://schemas.microsoft.com/office/drawing/2017/decorative" val="1"/>
              </a:ext>
            </a:extLst>
          </p:cNvPr>
          <p:cNvSpPr/>
          <p:nvPr/>
        </p:nvSpPr>
        <p:spPr>
          <a:xfrm>
            <a:off x="5213836" y="4997713"/>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FDD8A9E-3A83-4B18-CC3A-B4E97A4E18DD}"/>
              </a:ext>
            </a:extLst>
          </p:cNvPr>
          <p:cNvSpPr txBox="1"/>
          <p:nvPr/>
        </p:nvSpPr>
        <p:spPr>
          <a:xfrm>
            <a:off x="1847843" y="1764587"/>
            <a:ext cx="8496308"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0" dirty="0">
                <a:solidFill>
                  <a:schemeClr val="bg1"/>
                </a:solidFill>
                <a:latin typeface="Oswald SemiBold" pitchFamily="2" charset="0"/>
              </a:rPr>
              <a:t>1</a:t>
            </a:r>
            <a:r>
              <a:rPr lang="en-US" sz="10500" dirty="0">
                <a:solidFill>
                  <a:schemeClr val="bg1"/>
                </a:solidFill>
                <a:latin typeface="Oswald SemiBold" pitchFamily="2" charset="0"/>
              </a:rPr>
              <a:t> IN </a:t>
            </a:r>
            <a:r>
              <a:rPr lang="en-US" sz="21000" dirty="0">
                <a:solidFill>
                  <a:schemeClr val="bg1"/>
                </a:solidFill>
                <a:latin typeface="Oswald SemiBold" pitchFamily="2" charset="0"/>
              </a:rPr>
              <a:t>46</a:t>
            </a:r>
          </a:p>
        </p:txBody>
      </p:sp>
      <p:sp>
        <p:nvSpPr>
          <p:cNvPr id="7" name="TextBox 6">
            <a:extLst>
              <a:ext uri="{FF2B5EF4-FFF2-40B4-BE49-F238E27FC236}">
                <a16:creationId xmlns:a16="http://schemas.microsoft.com/office/drawing/2014/main" id="{EE65AEE5-8BC8-C59F-9D4C-347D206CD9BB}"/>
              </a:ext>
            </a:extLst>
          </p:cNvPr>
          <p:cNvSpPr txBox="1"/>
          <p:nvPr/>
        </p:nvSpPr>
        <p:spPr>
          <a:xfrm>
            <a:off x="2272494" y="5357940"/>
            <a:ext cx="7647010" cy="1181756"/>
          </a:xfrm>
          <a:prstGeom prst="rect">
            <a:avLst/>
          </a:prstGeom>
          <a:noFill/>
        </p:spPr>
        <p:txBody>
          <a:bodyPr wrap="square" anchor="t" anchorCtr="0">
            <a:noAutofit/>
          </a:bodyPr>
          <a:lstStyle/>
          <a:p>
            <a:pPr algn="ctr"/>
            <a:r>
              <a:rPr lang="en-US" sz="3300" dirty="0">
                <a:solidFill>
                  <a:schemeClr val="bg1"/>
                </a:solidFill>
                <a:effectLst/>
                <a:latin typeface="Lato Black" panose="020F0A02020204030203" pitchFamily="34" charset="0"/>
                <a:ea typeface="Times New Roman" panose="02020603050405020304" pitchFamily="18" charset="0"/>
              </a:rPr>
              <a:t>ILLINOIS JOBS SUPPORTED BY SYSTEM ACTIVITIES</a:t>
            </a:r>
            <a:endParaRPr lang="en-US" sz="3300" dirty="0">
              <a:solidFill>
                <a:schemeClr val="bg1"/>
              </a:solidFill>
              <a:latin typeface="Lato Black" panose="020F0A02020204030203" pitchFamily="34" charset="0"/>
            </a:endParaRPr>
          </a:p>
        </p:txBody>
      </p:sp>
      <p:pic>
        <p:nvPicPr>
          <p:cNvPr id="6" name="Picture 5">
            <a:extLst>
              <a:ext uri="{FF2B5EF4-FFF2-40B4-BE49-F238E27FC236}">
                <a16:creationId xmlns:a16="http://schemas.microsoft.com/office/drawing/2014/main" id="{49AC6234-987C-A11A-3716-D00FB9401E25}"/>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Tree>
    <p:extLst>
      <p:ext uri="{BB962C8B-B14F-4D97-AF65-F5344CB8AC3E}">
        <p14:creationId xmlns:p14="http://schemas.microsoft.com/office/powerpoint/2010/main" val="555080032"/>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B03966-E0D3-0E2B-081E-5EB29E4E3ADB}"/>
              </a:ext>
            </a:extLst>
          </p:cNvPr>
          <p:cNvSpPr>
            <a:spLocks noGrp="1"/>
          </p:cNvSpPr>
          <p:nvPr>
            <p:ph type="title"/>
          </p:nvPr>
        </p:nvSpPr>
        <p:spPr>
          <a:xfrm>
            <a:off x="838200" y="-1544428"/>
            <a:ext cx="10515600" cy="1313848"/>
          </a:xfrm>
        </p:spPr>
        <p:txBody>
          <a:bodyPr/>
          <a:lstStyle/>
          <a:p>
            <a:pPr rtl="0" eaLnBrk="1" latinLnBrk="0" hangingPunct="1"/>
            <a:r>
              <a:rPr lang="en-US" sz="1800" kern="1200" dirty="0">
                <a:solidFill>
                  <a:srgbClr val="000000"/>
                </a:solidFill>
                <a:effectLst/>
                <a:latin typeface="Calibri" panose="020F0502020204030204" pitchFamily="34" charset="0"/>
                <a:ea typeface="+mn-ea"/>
                <a:cs typeface="+mn-cs"/>
              </a:rPr>
              <a:t>Student return on investment</a:t>
            </a:r>
            <a:endParaRPr lang="en-US" dirty="0"/>
          </a:p>
        </p:txBody>
      </p:sp>
      <p:pic>
        <p:nvPicPr>
          <p:cNvPr id="2" name="Comp 1_1" descr="Background imagery of a blue gradient shifting ">
            <a:hlinkClick r:id="" action="ppaction://media"/>
            <a:extLst>
              <a:ext uri="{FF2B5EF4-FFF2-40B4-BE49-F238E27FC236}">
                <a16:creationId xmlns:a16="http://schemas.microsoft.com/office/drawing/2014/main" id="{6287C7F3-D07B-488D-8714-E90244E3D9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8" name="Rectangle 17">
            <a:extLst>
              <a:ext uri="{FF2B5EF4-FFF2-40B4-BE49-F238E27FC236}">
                <a16:creationId xmlns:a16="http://schemas.microsoft.com/office/drawing/2014/main" id="{F49CB543-CB46-8686-FBC1-46825F0DAFB4}"/>
              </a:ext>
              <a:ext uri="{C183D7F6-B498-43B3-948B-1728B52AA6E4}">
                <adec:decorative xmlns:adec="http://schemas.microsoft.com/office/drawing/2017/decorative" val="1"/>
              </a:ext>
            </a:extLst>
          </p:cNvPr>
          <p:cNvSpPr/>
          <p:nvPr/>
        </p:nvSpPr>
        <p:spPr>
          <a:xfrm>
            <a:off x="5690088" y="4919965"/>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956470F-D194-435E-BDEF-355302E2621A}"/>
              </a:ext>
            </a:extLst>
          </p:cNvPr>
          <p:cNvSpPr txBox="1"/>
          <p:nvPr/>
        </p:nvSpPr>
        <p:spPr>
          <a:xfrm>
            <a:off x="952501" y="751333"/>
            <a:ext cx="11239500"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STUDENT ROI</a:t>
            </a:r>
          </a:p>
        </p:txBody>
      </p:sp>
      <p:sp>
        <p:nvSpPr>
          <p:cNvPr id="3" name="TextBox 2">
            <a:extLst>
              <a:ext uri="{FF2B5EF4-FFF2-40B4-BE49-F238E27FC236}">
                <a16:creationId xmlns:a16="http://schemas.microsoft.com/office/drawing/2014/main" id="{A9728BA3-8CE2-EC98-C116-94527A8ED4F4}"/>
              </a:ext>
            </a:extLst>
          </p:cNvPr>
          <p:cNvSpPr txBox="1"/>
          <p:nvPr/>
        </p:nvSpPr>
        <p:spPr>
          <a:xfrm>
            <a:off x="952500" y="2748909"/>
            <a:ext cx="5251530" cy="2400657"/>
          </a:xfrm>
          <a:prstGeom prst="rect">
            <a:avLst/>
          </a:prstGeom>
          <a:noFill/>
        </p:spPr>
        <p:txBody>
          <a:bodyPr wrap="square" anchor="ctr">
            <a:spAutoFit/>
          </a:bodyPr>
          <a:lstStyle/>
          <a:p>
            <a:pPr algn="r"/>
            <a:r>
              <a:rPr lang="en-US" sz="15000" spc="-150" baseline="30000" dirty="0">
                <a:solidFill>
                  <a:schemeClr val="bg1"/>
                </a:solidFill>
                <a:latin typeface="Oswald SemiBold" pitchFamily="2" charset="0"/>
              </a:rPr>
              <a:t>$</a:t>
            </a:r>
            <a:r>
              <a:rPr lang="en-US" sz="15000" spc="-150" dirty="0">
                <a:solidFill>
                  <a:schemeClr val="bg1"/>
                </a:solidFill>
                <a:latin typeface="Oswald SemiBold" pitchFamily="2" charset="0"/>
              </a:rPr>
              <a:t>5.20</a:t>
            </a:r>
            <a:endParaRPr lang="en-US" sz="15000" spc="-150" dirty="0">
              <a:solidFill>
                <a:schemeClr val="bg1"/>
              </a:solidFill>
            </a:endParaRPr>
          </a:p>
        </p:txBody>
      </p:sp>
      <p:sp>
        <p:nvSpPr>
          <p:cNvPr id="5" name="TextBox 4">
            <a:extLst>
              <a:ext uri="{FF2B5EF4-FFF2-40B4-BE49-F238E27FC236}">
                <a16:creationId xmlns:a16="http://schemas.microsoft.com/office/drawing/2014/main" id="{C4164682-B84C-FFBA-B954-467F3AB4D13D}"/>
              </a:ext>
            </a:extLst>
          </p:cNvPr>
          <p:cNvSpPr txBox="1"/>
          <p:nvPr/>
        </p:nvSpPr>
        <p:spPr>
          <a:xfrm>
            <a:off x="6305654" y="2901540"/>
            <a:ext cx="5886346" cy="1938992"/>
          </a:xfrm>
          <a:prstGeom prst="rect">
            <a:avLst/>
          </a:prstGeom>
          <a:noFill/>
        </p:spPr>
        <p:txBody>
          <a:bodyPr wrap="square">
            <a:spAutoFit/>
          </a:bodyPr>
          <a:lstStyle/>
          <a:p>
            <a:r>
              <a:rPr lang="en-US" sz="6000" spc="-150" dirty="0">
                <a:solidFill>
                  <a:schemeClr val="bg1"/>
                </a:solidFill>
                <a:latin typeface="Oswald SemiBold" pitchFamily="2" charset="0"/>
              </a:rPr>
              <a:t>FOR EVERY $1 STUDENTS INVEST</a:t>
            </a:r>
            <a:endParaRPr lang="en-US" sz="6000" dirty="0"/>
          </a:p>
        </p:txBody>
      </p:sp>
      <p:sp>
        <p:nvSpPr>
          <p:cNvPr id="14" name="TextBox 13">
            <a:extLst>
              <a:ext uri="{FF2B5EF4-FFF2-40B4-BE49-F238E27FC236}">
                <a16:creationId xmlns:a16="http://schemas.microsoft.com/office/drawing/2014/main" id="{FD54CDAA-3219-96B2-11F9-B3283D695919}"/>
              </a:ext>
            </a:extLst>
          </p:cNvPr>
          <p:cNvSpPr txBox="1"/>
          <p:nvPr/>
        </p:nvSpPr>
        <p:spPr>
          <a:xfrm>
            <a:off x="1788914" y="5565182"/>
            <a:ext cx="9566672" cy="568168"/>
          </a:xfrm>
          <a:prstGeom prst="rect">
            <a:avLst/>
          </a:prstGeom>
          <a:noFill/>
        </p:spPr>
        <p:txBody>
          <a:bodyPr wrap="square" anchor="ctr" anchorCtr="0">
            <a:noAutofit/>
          </a:bodyPr>
          <a:lstStyle/>
          <a:p>
            <a:pPr algn="ctr"/>
            <a:r>
              <a:rPr lang="en-US" sz="3000" dirty="0">
                <a:solidFill>
                  <a:schemeClr val="bg1"/>
                </a:solidFill>
                <a:effectLst/>
                <a:latin typeface="Lato Black" panose="020F0A02020204030203" pitchFamily="34" charset="0"/>
                <a:ea typeface="Times New Roman" panose="02020603050405020304" pitchFamily="18" charset="0"/>
              </a:rPr>
              <a:t>15.7% ANNUAL RATE OF RETURN</a:t>
            </a:r>
            <a:br>
              <a:rPr lang="en-US" sz="3000" dirty="0">
                <a:solidFill>
                  <a:schemeClr val="bg1"/>
                </a:solidFill>
                <a:effectLst/>
                <a:latin typeface="Lato Black" panose="020F0A02020204030203" pitchFamily="34" charset="0"/>
                <a:ea typeface="Times New Roman" panose="02020603050405020304" pitchFamily="18" charset="0"/>
              </a:rPr>
            </a:br>
            <a:r>
              <a:rPr lang="en-US" sz="3000" dirty="0">
                <a:solidFill>
                  <a:schemeClr val="bg1"/>
                </a:solidFill>
                <a:effectLst/>
                <a:latin typeface="Lato" panose="020F0502020204030203" pitchFamily="34" charset="0"/>
                <a:ea typeface="Times New Roman" panose="02020603050405020304" pitchFamily="18" charset="0"/>
              </a:rPr>
              <a:t>COMPARED TO U.S STOCK MARKET’S 30-YEAR AVERAGE RATE OF 10.5 PERCENT</a:t>
            </a:r>
          </a:p>
        </p:txBody>
      </p:sp>
    </p:spTree>
    <p:extLst>
      <p:ext uri="{BB962C8B-B14F-4D97-AF65-F5344CB8AC3E}">
        <p14:creationId xmlns:p14="http://schemas.microsoft.com/office/powerpoint/2010/main" val="96652826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3A4527-6530-4029-F165-E687D82C5943}"/>
              </a:ext>
            </a:extLst>
          </p:cNvPr>
          <p:cNvSpPr>
            <a:spLocks noGrp="1"/>
          </p:cNvSpPr>
          <p:nvPr>
            <p:ph type="title"/>
          </p:nvPr>
        </p:nvSpPr>
        <p:spPr>
          <a:xfrm>
            <a:off x="838200" y="-1170993"/>
            <a:ext cx="10515600" cy="1313848"/>
          </a:xfrm>
        </p:spPr>
        <p:txBody>
          <a:bodyPr/>
          <a:lstStyle/>
          <a:p>
            <a:pPr rtl="0" eaLnBrk="1" latinLnBrk="0" hangingPunct="1"/>
            <a:r>
              <a:rPr lang="en-US" sz="1800" kern="1200" dirty="0">
                <a:solidFill>
                  <a:srgbClr val="000000"/>
                </a:solidFill>
                <a:effectLst/>
                <a:latin typeface="Calibri" panose="020F0502020204030204" pitchFamily="34" charset="0"/>
                <a:ea typeface="+mn-ea"/>
                <a:cs typeface="+mn-cs"/>
              </a:rPr>
              <a:t>Growing our impact</a:t>
            </a:r>
            <a:endParaRPr lang="en-US" dirty="0"/>
          </a:p>
        </p:txBody>
      </p:sp>
      <p:pic>
        <p:nvPicPr>
          <p:cNvPr id="2" name="Comp 1_1" descr="Background imagery of a blue gradient shifting ">
            <a:hlinkClick r:id="" action="ppaction://media"/>
            <a:extLst>
              <a:ext uri="{FF2B5EF4-FFF2-40B4-BE49-F238E27FC236}">
                <a16:creationId xmlns:a16="http://schemas.microsoft.com/office/drawing/2014/main" id="{6287C7F3-D07B-488D-8714-E90244E3D9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2" name="TextBox 11">
            <a:extLst>
              <a:ext uri="{FF2B5EF4-FFF2-40B4-BE49-F238E27FC236}">
                <a16:creationId xmlns:a16="http://schemas.microsoft.com/office/drawing/2014/main" id="{7848657B-341E-090A-CB7E-5FEC34BC72B6}"/>
              </a:ext>
            </a:extLst>
          </p:cNvPr>
          <p:cNvSpPr txBox="1"/>
          <p:nvPr/>
        </p:nvSpPr>
        <p:spPr>
          <a:xfrm>
            <a:off x="952500" y="2467078"/>
            <a:ext cx="11239500" cy="2862322"/>
          </a:xfrm>
          <a:prstGeom prst="rect">
            <a:avLst/>
          </a:prstGeom>
          <a:noFill/>
        </p:spPr>
        <p:txBody>
          <a:bodyPr wrap="square" anchor="ctr">
            <a:spAutoFit/>
          </a:bodyPr>
          <a:lstStyle/>
          <a:p>
            <a:pPr algn="ctr"/>
            <a:r>
              <a:rPr lang="en-US" sz="18000" spc="-150" dirty="0">
                <a:solidFill>
                  <a:schemeClr val="bg1"/>
                </a:solidFill>
                <a:latin typeface="Oswald SemiBold" pitchFamily="2" charset="0"/>
              </a:rPr>
              <a:t>75</a:t>
            </a:r>
            <a:r>
              <a:rPr lang="en-US" sz="18000" spc="-150" baseline="30000" dirty="0">
                <a:solidFill>
                  <a:schemeClr val="bg1"/>
                </a:solidFill>
                <a:latin typeface="Oswald SemiBold" pitchFamily="2" charset="0"/>
              </a:rPr>
              <a:t>%</a:t>
            </a:r>
            <a:endParaRPr lang="en-US" sz="18000" spc="-150" dirty="0">
              <a:solidFill>
                <a:schemeClr val="bg1"/>
              </a:solidFill>
            </a:endParaRPr>
          </a:p>
        </p:txBody>
      </p:sp>
      <p:sp>
        <p:nvSpPr>
          <p:cNvPr id="14" name="TextBox 13">
            <a:extLst>
              <a:ext uri="{FF2B5EF4-FFF2-40B4-BE49-F238E27FC236}">
                <a16:creationId xmlns:a16="http://schemas.microsoft.com/office/drawing/2014/main" id="{FD54CDAA-3219-96B2-11F9-B3283D695919}"/>
              </a:ext>
            </a:extLst>
          </p:cNvPr>
          <p:cNvSpPr txBox="1"/>
          <p:nvPr/>
        </p:nvSpPr>
        <p:spPr>
          <a:xfrm>
            <a:off x="952500" y="5565182"/>
            <a:ext cx="11239500" cy="568168"/>
          </a:xfrm>
          <a:prstGeom prst="rect">
            <a:avLst/>
          </a:prstGeom>
          <a:noFill/>
        </p:spPr>
        <p:txBody>
          <a:bodyPr wrap="square" anchor="ctr" anchorCtr="0">
            <a:noAutofit/>
          </a:bodyPr>
          <a:lstStyle/>
          <a:p>
            <a:pPr algn="ctr"/>
            <a:r>
              <a:rPr lang="en-US" sz="3000" dirty="0">
                <a:solidFill>
                  <a:schemeClr val="bg1"/>
                </a:solidFill>
                <a:effectLst/>
                <a:latin typeface="Lato Black" panose="020F0A02020204030203" pitchFamily="34" charset="0"/>
                <a:ea typeface="Times New Roman" panose="02020603050405020304" pitchFamily="18" charset="0"/>
              </a:rPr>
              <a:t>SYSTEM GRADUATES REMAIN IN ILLINOIS</a:t>
            </a:r>
          </a:p>
        </p:txBody>
      </p:sp>
      <p:sp>
        <p:nvSpPr>
          <p:cNvPr id="18" name="Rectangle 17">
            <a:extLst>
              <a:ext uri="{FF2B5EF4-FFF2-40B4-BE49-F238E27FC236}">
                <a16:creationId xmlns:a16="http://schemas.microsoft.com/office/drawing/2014/main" id="{F49CB543-CB46-8686-FBC1-46825F0DAFB4}"/>
              </a:ext>
              <a:ext uri="{C183D7F6-B498-43B3-948B-1728B52AA6E4}">
                <adec:decorative xmlns:adec="http://schemas.microsoft.com/office/drawing/2017/decorative" val="1"/>
              </a:ext>
            </a:extLst>
          </p:cNvPr>
          <p:cNvSpPr/>
          <p:nvPr/>
        </p:nvSpPr>
        <p:spPr>
          <a:xfrm>
            <a:off x="5690088" y="5205776"/>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956470F-D194-435E-BDEF-355302E2621A}"/>
              </a:ext>
              <a:ext uri="{C183D7F6-B498-43B3-948B-1728B52AA6E4}">
                <adec:decorative xmlns:adec="http://schemas.microsoft.com/office/drawing/2017/decorative" val="1"/>
              </a:ext>
            </a:extLst>
          </p:cNvPr>
          <p:cNvSpPr txBox="1"/>
          <p:nvPr/>
        </p:nvSpPr>
        <p:spPr>
          <a:xfrm>
            <a:off x="952501" y="751333"/>
            <a:ext cx="11239500"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GROWING OUR IMPACT</a:t>
            </a:r>
          </a:p>
        </p:txBody>
      </p:sp>
    </p:spTree>
    <p:extLst>
      <p:ext uri="{BB962C8B-B14F-4D97-AF65-F5344CB8AC3E}">
        <p14:creationId xmlns:p14="http://schemas.microsoft.com/office/powerpoint/2010/main" val="284356187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280CAD-5A9F-A788-FD15-2CD2D8D3B9E8}"/>
              </a:ext>
            </a:extLst>
          </p:cNvPr>
          <p:cNvSpPr>
            <a:spLocks noGrp="1"/>
          </p:cNvSpPr>
          <p:nvPr>
            <p:ph type="title" idx="4294967295"/>
          </p:nvPr>
        </p:nvSpPr>
        <p:spPr>
          <a:xfrm>
            <a:off x="838200" y="-1899637"/>
            <a:ext cx="10515600" cy="1325563"/>
          </a:xfrm>
        </p:spPr>
        <p:txBody>
          <a:bodyPr/>
          <a:lstStyle/>
          <a:p>
            <a:pPr rtl="0" eaLnBrk="1" latinLnBrk="0" hangingPunct="1"/>
            <a:r>
              <a:rPr lang="en-US" sz="1800" kern="1200" dirty="0">
                <a:solidFill>
                  <a:srgbClr val="000000"/>
                </a:solidFill>
                <a:effectLst/>
                <a:latin typeface="Calibri" panose="020F0502020204030204" pitchFamily="34" charset="0"/>
                <a:ea typeface="+mn-ea"/>
                <a:cs typeface="+mn-cs"/>
              </a:rPr>
              <a:t>Total state wide economic impact</a:t>
            </a:r>
            <a:endParaRPr lang="en-US" dirty="0">
              <a:effectLst/>
            </a:endParaRPr>
          </a:p>
        </p:txBody>
      </p:sp>
      <p:pic>
        <p:nvPicPr>
          <p:cNvPr id="4" name="antibiotic-resistant-bacteria-illness-infection-and-inflammation-SBV-338799277-HD" descr="Bacteria under a microscope">
            <a:hlinkClick r:id="" action="ppaction://media"/>
            <a:extLst>
              <a:ext uri="{FF2B5EF4-FFF2-40B4-BE49-F238E27FC236}">
                <a16:creationId xmlns:a16="http://schemas.microsoft.com/office/drawing/2014/main" id="{C6AA271F-DF85-0DD9-3D30-B5B1E83B1789}"/>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lum bright="-20000" contrast="-20000"/>
          </a:blip>
          <a:stretch>
            <a:fillRect/>
          </a:stretch>
        </p:blipFill>
        <p:spPr>
          <a:xfrm>
            <a:off x="-174978" y="-2421"/>
            <a:ext cx="12366978" cy="6956425"/>
          </a:xfrm>
          <a:prstGeom prst="rect">
            <a:avLst/>
          </a:prstGeom>
        </p:spPr>
      </p:pic>
      <p:pic>
        <p:nvPicPr>
          <p:cNvPr id="10" name="Graphic 9" descr="University of Illinois System logo">
            <a:extLst>
              <a:ext uri="{FF2B5EF4-FFF2-40B4-BE49-F238E27FC236}">
                <a16:creationId xmlns:a16="http://schemas.microsoft.com/office/drawing/2014/main" id="{674FDD8E-D8CA-30A3-A2FE-FF6FBA7437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97630" y="716305"/>
            <a:ext cx="7796740" cy="556910"/>
          </a:xfrm>
          <a:prstGeom prst="rect">
            <a:avLst/>
          </a:prstGeom>
        </p:spPr>
      </p:pic>
      <p:sp>
        <p:nvSpPr>
          <p:cNvPr id="3" name="Rectangle 2">
            <a:extLst>
              <a:ext uri="{FF2B5EF4-FFF2-40B4-BE49-F238E27FC236}">
                <a16:creationId xmlns:a16="http://schemas.microsoft.com/office/drawing/2014/main" id="{D09771A9-CCF6-2DC9-AAA8-A8DC71636C64}"/>
              </a:ext>
              <a:ext uri="{C183D7F6-B498-43B3-948B-1728B52AA6E4}">
                <adec:decorative xmlns:adec="http://schemas.microsoft.com/office/drawing/2017/decorative" val="1"/>
              </a:ext>
            </a:extLst>
          </p:cNvPr>
          <p:cNvSpPr/>
          <p:nvPr/>
        </p:nvSpPr>
        <p:spPr>
          <a:xfrm>
            <a:off x="5213836" y="4997713"/>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FDD8A9E-3A83-4B18-CC3A-B4E97A4E18DD}"/>
              </a:ext>
            </a:extLst>
          </p:cNvPr>
          <p:cNvSpPr txBox="1"/>
          <p:nvPr/>
        </p:nvSpPr>
        <p:spPr>
          <a:xfrm>
            <a:off x="1847843" y="1764587"/>
            <a:ext cx="8496308"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0" baseline="30000" dirty="0">
                <a:solidFill>
                  <a:schemeClr val="bg1"/>
                </a:solidFill>
                <a:latin typeface="Oswald SemiBold" pitchFamily="2" charset="0"/>
              </a:rPr>
              <a:t>$</a:t>
            </a:r>
            <a:r>
              <a:rPr lang="en-US" sz="21000" dirty="0">
                <a:solidFill>
                  <a:schemeClr val="bg1"/>
                </a:solidFill>
                <a:latin typeface="Oswald SemiBold" pitchFamily="2" charset="0"/>
              </a:rPr>
              <a:t>1.3B</a:t>
            </a:r>
            <a:endParaRPr lang="en-US" sz="10500" dirty="0">
              <a:solidFill>
                <a:schemeClr val="bg1"/>
              </a:solidFill>
            </a:endParaRPr>
          </a:p>
        </p:txBody>
      </p:sp>
      <p:sp>
        <p:nvSpPr>
          <p:cNvPr id="7" name="TextBox 6">
            <a:extLst>
              <a:ext uri="{FF2B5EF4-FFF2-40B4-BE49-F238E27FC236}">
                <a16:creationId xmlns:a16="http://schemas.microsoft.com/office/drawing/2014/main" id="{EE65AEE5-8BC8-C59F-9D4C-347D206CD9BB}"/>
              </a:ext>
            </a:extLst>
          </p:cNvPr>
          <p:cNvSpPr txBox="1"/>
          <p:nvPr/>
        </p:nvSpPr>
        <p:spPr>
          <a:xfrm>
            <a:off x="2272494" y="5357940"/>
            <a:ext cx="7647010" cy="1181756"/>
          </a:xfrm>
          <a:prstGeom prst="rect">
            <a:avLst/>
          </a:prstGeom>
          <a:noFill/>
        </p:spPr>
        <p:txBody>
          <a:bodyPr wrap="square" anchor="t" anchorCtr="0">
            <a:noAutofit/>
          </a:bodyPr>
          <a:lstStyle/>
          <a:p>
            <a:pPr algn="ctr"/>
            <a:r>
              <a:rPr lang="en-US" sz="3300" dirty="0">
                <a:solidFill>
                  <a:schemeClr val="bg1"/>
                </a:solidFill>
                <a:effectLst/>
                <a:latin typeface="Lato Black" panose="020F0A02020204030203" pitchFamily="34" charset="0"/>
                <a:ea typeface="Times New Roman" panose="02020603050405020304" pitchFamily="18" charset="0"/>
              </a:rPr>
              <a:t>IN ANNUAL RESEARCH THAT DRIVES POSITIVE CHANGE</a:t>
            </a:r>
            <a:endParaRPr lang="en-US" sz="3300" dirty="0">
              <a:solidFill>
                <a:schemeClr val="bg1"/>
              </a:solidFill>
              <a:latin typeface="Lato Black" panose="020F0A02020204030203" pitchFamily="34" charset="0"/>
            </a:endParaRPr>
          </a:p>
        </p:txBody>
      </p:sp>
      <p:pic>
        <p:nvPicPr>
          <p:cNvPr id="2" name="Picture 1">
            <a:extLst>
              <a:ext uri="{FF2B5EF4-FFF2-40B4-BE49-F238E27FC236}">
                <a16:creationId xmlns:a16="http://schemas.microsoft.com/office/drawing/2014/main" id="{B7039EA1-E004-BE9E-68BF-49E52F54F78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Tree>
    <p:extLst>
      <p:ext uri="{BB962C8B-B14F-4D97-AF65-F5344CB8AC3E}">
        <p14:creationId xmlns:p14="http://schemas.microsoft.com/office/powerpoint/2010/main" val="1489232478"/>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628827-1904-BA43-06B5-112233EF0082}"/>
              </a:ext>
            </a:extLst>
          </p:cNvPr>
          <p:cNvSpPr>
            <a:spLocks noGrp="1"/>
          </p:cNvSpPr>
          <p:nvPr>
            <p:ph type="title" idx="4294967295"/>
          </p:nvPr>
        </p:nvSpPr>
        <p:spPr>
          <a:xfrm>
            <a:off x="838200" y="-2586988"/>
            <a:ext cx="10515600" cy="1325563"/>
          </a:xfrm>
        </p:spPr>
        <p:txBody>
          <a:bodyPr/>
          <a:lstStyle/>
          <a:p>
            <a:r>
              <a:rPr lang="en-US" dirty="0"/>
              <a:t>U</a:t>
            </a:r>
            <a:r>
              <a:rPr lang="en-US" baseline="0" dirty="0"/>
              <a:t>I HEALTH</a:t>
            </a:r>
            <a:endParaRPr lang="en-US" dirty="0"/>
          </a:p>
        </p:txBody>
      </p:sp>
      <p:pic>
        <p:nvPicPr>
          <p:cNvPr id="2" name="UI Health Hospital Train + Pink Line (1)" descr="UI Health hospital">
            <a:hlinkClick r:id="" action="ppaction://media"/>
            <a:extLst>
              <a:ext uri="{FF2B5EF4-FFF2-40B4-BE49-F238E27FC236}">
                <a16:creationId xmlns:a16="http://schemas.microsoft.com/office/drawing/2014/main" id="{139DD840-787B-935E-0BA6-7FF1384BC5A4}"/>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6FAFC7">
                <a:tint val="45000"/>
                <a:satMod val="400000"/>
              </a:srgbClr>
            </a:duotone>
            <a:lum bright="-20000" contrast="-20000"/>
          </a:blip>
          <a:stretch>
            <a:fillRect/>
          </a:stretch>
        </p:blipFill>
        <p:spPr>
          <a:xfrm>
            <a:off x="-38277" y="0"/>
            <a:ext cx="12268553" cy="6901061"/>
          </a:xfrm>
          <a:prstGeom prst="rect">
            <a:avLst/>
          </a:prstGeom>
        </p:spPr>
      </p:pic>
      <p:pic>
        <p:nvPicPr>
          <p:cNvPr id="6" name="Graphic 5" descr="UI Health and UIC logo">
            <a:extLst>
              <a:ext uri="{FF2B5EF4-FFF2-40B4-BE49-F238E27FC236}">
                <a16:creationId xmlns:a16="http://schemas.microsoft.com/office/drawing/2014/main" id="{6A1733CE-37B7-341A-26C4-DAD2ABDE6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59553" y="551062"/>
            <a:ext cx="5472894" cy="781842"/>
          </a:xfrm>
          <a:prstGeom prst="rect">
            <a:avLst/>
          </a:prstGeom>
        </p:spPr>
      </p:pic>
      <p:sp>
        <p:nvSpPr>
          <p:cNvPr id="3" name="Rectangle 2">
            <a:extLst>
              <a:ext uri="{FF2B5EF4-FFF2-40B4-BE49-F238E27FC236}">
                <a16:creationId xmlns:a16="http://schemas.microsoft.com/office/drawing/2014/main" id="{D09771A9-CCF6-2DC9-AAA8-A8DC71636C64}"/>
              </a:ext>
              <a:ext uri="{C183D7F6-B498-43B3-948B-1728B52AA6E4}">
                <adec:decorative xmlns:adec="http://schemas.microsoft.com/office/drawing/2017/decorative" val="1"/>
              </a:ext>
            </a:extLst>
          </p:cNvPr>
          <p:cNvSpPr/>
          <p:nvPr/>
        </p:nvSpPr>
        <p:spPr>
          <a:xfrm>
            <a:off x="5213836" y="4997713"/>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FDD8A9E-3A83-4B18-CC3A-B4E97A4E18DD}"/>
              </a:ext>
            </a:extLst>
          </p:cNvPr>
          <p:cNvSpPr txBox="1"/>
          <p:nvPr/>
        </p:nvSpPr>
        <p:spPr>
          <a:xfrm>
            <a:off x="1847843" y="1764587"/>
            <a:ext cx="8496308"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0" baseline="30000" dirty="0">
                <a:solidFill>
                  <a:schemeClr val="bg1"/>
                </a:solidFill>
                <a:latin typeface="Oswald SemiBold" pitchFamily="2" charset="0"/>
              </a:rPr>
              <a:t>$</a:t>
            </a:r>
            <a:r>
              <a:rPr lang="en-US" sz="21000" dirty="0">
                <a:solidFill>
                  <a:schemeClr val="bg1"/>
                </a:solidFill>
                <a:latin typeface="Oswald SemiBold" pitchFamily="2" charset="0"/>
              </a:rPr>
              <a:t>1.6B</a:t>
            </a:r>
            <a:endParaRPr lang="en-US" sz="10500" dirty="0">
              <a:solidFill>
                <a:schemeClr val="bg1"/>
              </a:solidFill>
            </a:endParaRPr>
          </a:p>
        </p:txBody>
      </p:sp>
      <p:sp>
        <p:nvSpPr>
          <p:cNvPr id="7" name="TextBox 6">
            <a:extLst>
              <a:ext uri="{FF2B5EF4-FFF2-40B4-BE49-F238E27FC236}">
                <a16:creationId xmlns:a16="http://schemas.microsoft.com/office/drawing/2014/main" id="{EE65AEE5-8BC8-C59F-9D4C-347D206CD9BB}"/>
              </a:ext>
            </a:extLst>
          </p:cNvPr>
          <p:cNvSpPr txBox="1"/>
          <p:nvPr/>
        </p:nvSpPr>
        <p:spPr>
          <a:xfrm>
            <a:off x="2272494" y="5357940"/>
            <a:ext cx="7647010" cy="1181756"/>
          </a:xfrm>
          <a:prstGeom prst="rect">
            <a:avLst/>
          </a:prstGeom>
          <a:noFill/>
        </p:spPr>
        <p:txBody>
          <a:bodyPr wrap="square" anchor="t" anchorCtr="0">
            <a:noAutofit/>
          </a:bodyPr>
          <a:lstStyle/>
          <a:p>
            <a:pPr algn="ctr"/>
            <a:r>
              <a:rPr lang="en-US" sz="3300" dirty="0">
                <a:solidFill>
                  <a:schemeClr val="bg1"/>
                </a:solidFill>
                <a:effectLst/>
                <a:latin typeface="Lato Black" panose="020F0A02020204030203" pitchFamily="34" charset="0"/>
                <a:ea typeface="Times New Roman" panose="02020603050405020304" pitchFamily="18" charset="0"/>
              </a:rPr>
              <a:t>HOSPITAL IMPACT FROM RESEARCH AND TEACHING</a:t>
            </a:r>
            <a:endParaRPr lang="en-US" sz="3300" dirty="0">
              <a:solidFill>
                <a:schemeClr val="bg1"/>
              </a:solidFill>
              <a:latin typeface="Lato Black" panose="020F0A02020204030203" pitchFamily="34" charset="0"/>
            </a:endParaRPr>
          </a:p>
        </p:txBody>
      </p:sp>
      <p:pic>
        <p:nvPicPr>
          <p:cNvPr id="4" name="Picture 3">
            <a:extLst>
              <a:ext uri="{FF2B5EF4-FFF2-40B4-BE49-F238E27FC236}">
                <a16:creationId xmlns:a16="http://schemas.microsoft.com/office/drawing/2014/main" id="{D5D0FE68-D4F7-037A-781C-2940F4311AB7}"/>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Tree>
    <p:extLst>
      <p:ext uri="{BB962C8B-B14F-4D97-AF65-F5344CB8AC3E}">
        <p14:creationId xmlns:p14="http://schemas.microsoft.com/office/powerpoint/2010/main" val="3881976732"/>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798A65-FFDD-F0FF-A2D0-AD8A52A95139}"/>
              </a:ext>
            </a:extLst>
          </p:cNvPr>
          <p:cNvSpPr>
            <a:spLocks noGrp="1"/>
          </p:cNvSpPr>
          <p:nvPr>
            <p:ph type="title"/>
          </p:nvPr>
        </p:nvSpPr>
        <p:spPr>
          <a:xfrm>
            <a:off x="838200" y="-1936969"/>
            <a:ext cx="10515600" cy="1313848"/>
          </a:xfrm>
        </p:spPr>
        <p:txBody>
          <a:bodyPr>
            <a:normAutofit fontScale="90000"/>
          </a:bodyPr>
          <a:lstStyle/>
          <a:p>
            <a:r>
              <a:rPr lang="en-US" dirty="0"/>
              <a:t>TAXPAYER</a:t>
            </a:r>
            <a:r>
              <a:rPr lang="en-US" baseline="0" dirty="0"/>
              <a:t> RETURN ON INVESTMENT</a:t>
            </a:r>
            <a:endParaRPr lang="en-US" dirty="0"/>
          </a:p>
        </p:txBody>
      </p:sp>
      <p:pic>
        <p:nvPicPr>
          <p:cNvPr id="2" name="Comp 1_1" descr="Background imagery of a blue gradient shifting ">
            <a:hlinkClick r:id="" action="ppaction://media"/>
            <a:extLst>
              <a:ext uri="{FF2B5EF4-FFF2-40B4-BE49-F238E27FC236}">
                <a16:creationId xmlns:a16="http://schemas.microsoft.com/office/drawing/2014/main" id="{6287C7F3-D07B-488D-8714-E90244E3D9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8" name="Rectangle 17">
            <a:extLst>
              <a:ext uri="{FF2B5EF4-FFF2-40B4-BE49-F238E27FC236}">
                <a16:creationId xmlns:a16="http://schemas.microsoft.com/office/drawing/2014/main" id="{F49CB543-CB46-8686-FBC1-46825F0DAFB4}"/>
              </a:ext>
              <a:ext uri="{C183D7F6-B498-43B3-948B-1728B52AA6E4}">
                <adec:decorative xmlns:adec="http://schemas.microsoft.com/office/drawing/2017/decorative" val="1"/>
              </a:ext>
            </a:extLst>
          </p:cNvPr>
          <p:cNvSpPr/>
          <p:nvPr/>
        </p:nvSpPr>
        <p:spPr>
          <a:xfrm>
            <a:off x="5690088" y="4919965"/>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956470F-D194-435E-BDEF-355302E2621A}"/>
              </a:ext>
            </a:extLst>
          </p:cNvPr>
          <p:cNvSpPr txBox="1"/>
          <p:nvPr/>
        </p:nvSpPr>
        <p:spPr>
          <a:xfrm>
            <a:off x="952501" y="751333"/>
            <a:ext cx="11239500"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TAXPAYER ROI</a:t>
            </a:r>
          </a:p>
        </p:txBody>
      </p:sp>
      <p:sp>
        <p:nvSpPr>
          <p:cNvPr id="3" name="TextBox 2">
            <a:extLst>
              <a:ext uri="{FF2B5EF4-FFF2-40B4-BE49-F238E27FC236}">
                <a16:creationId xmlns:a16="http://schemas.microsoft.com/office/drawing/2014/main" id="{A9728BA3-8CE2-EC98-C116-94527A8ED4F4}"/>
              </a:ext>
            </a:extLst>
          </p:cNvPr>
          <p:cNvSpPr txBox="1"/>
          <p:nvPr/>
        </p:nvSpPr>
        <p:spPr>
          <a:xfrm>
            <a:off x="438558" y="2748909"/>
            <a:ext cx="5251530" cy="2400657"/>
          </a:xfrm>
          <a:prstGeom prst="rect">
            <a:avLst/>
          </a:prstGeom>
          <a:noFill/>
        </p:spPr>
        <p:txBody>
          <a:bodyPr wrap="square" anchor="ctr">
            <a:spAutoFit/>
          </a:bodyPr>
          <a:lstStyle/>
          <a:p>
            <a:pPr algn="r"/>
            <a:r>
              <a:rPr lang="en-US" sz="15000" spc="-150" baseline="30000" dirty="0">
                <a:solidFill>
                  <a:schemeClr val="bg1"/>
                </a:solidFill>
                <a:latin typeface="Oswald SemiBold" pitchFamily="2" charset="0"/>
              </a:rPr>
              <a:t>$</a:t>
            </a:r>
            <a:r>
              <a:rPr lang="en-US" sz="15000" spc="-150" dirty="0">
                <a:solidFill>
                  <a:schemeClr val="bg1"/>
                </a:solidFill>
                <a:latin typeface="Oswald SemiBold" pitchFamily="2" charset="0"/>
              </a:rPr>
              <a:t>3.10</a:t>
            </a:r>
            <a:endParaRPr lang="en-US" sz="15000" spc="-150" dirty="0">
              <a:solidFill>
                <a:schemeClr val="bg1"/>
              </a:solidFill>
            </a:endParaRPr>
          </a:p>
        </p:txBody>
      </p:sp>
      <p:sp>
        <p:nvSpPr>
          <p:cNvPr id="5" name="TextBox 4">
            <a:extLst>
              <a:ext uri="{FF2B5EF4-FFF2-40B4-BE49-F238E27FC236}">
                <a16:creationId xmlns:a16="http://schemas.microsoft.com/office/drawing/2014/main" id="{C4164682-B84C-FFBA-B954-467F3AB4D13D}"/>
              </a:ext>
            </a:extLst>
          </p:cNvPr>
          <p:cNvSpPr txBox="1"/>
          <p:nvPr/>
        </p:nvSpPr>
        <p:spPr>
          <a:xfrm>
            <a:off x="5791712" y="2901540"/>
            <a:ext cx="5886346" cy="1938992"/>
          </a:xfrm>
          <a:prstGeom prst="rect">
            <a:avLst/>
          </a:prstGeom>
          <a:noFill/>
        </p:spPr>
        <p:txBody>
          <a:bodyPr wrap="square">
            <a:spAutoFit/>
          </a:bodyPr>
          <a:lstStyle/>
          <a:p>
            <a:r>
              <a:rPr lang="en-US" sz="6000" spc="-150" dirty="0">
                <a:solidFill>
                  <a:schemeClr val="bg1"/>
                </a:solidFill>
                <a:latin typeface="Oswald SemiBold" pitchFamily="2" charset="0"/>
              </a:rPr>
              <a:t>FOR EVERY $1 TAXPAYERS INVEST</a:t>
            </a:r>
            <a:endParaRPr lang="en-US" sz="6000" dirty="0"/>
          </a:p>
        </p:txBody>
      </p:sp>
      <p:sp>
        <p:nvSpPr>
          <p:cNvPr id="14" name="TextBox 13">
            <a:extLst>
              <a:ext uri="{FF2B5EF4-FFF2-40B4-BE49-F238E27FC236}">
                <a16:creationId xmlns:a16="http://schemas.microsoft.com/office/drawing/2014/main" id="{FD54CDAA-3219-96B2-11F9-B3283D695919}"/>
              </a:ext>
            </a:extLst>
          </p:cNvPr>
          <p:cNvSpPr txBox="1"/>
          <p:nvPr/>
        </p:nvSpPr>
        <p:spPr>
          <a:xfrm>
            <a:off x="1788914" y="5565182"/>
            <a:ext cx="9566672" cy="568168"/>
          </a:xfrm>
          <a:prstGeom prst="rect">
            <a:avLst/>
          </a:prstGeom>
          <a:noFill/>
        </p:spPr>
        <p:txBody>
          <a:bodyPr wrap="square" anchor="ctr" anchorCtr="0">
            <a:noAutofit/>
          </a:bodyPr>
          <a:lstStyle/>
          <a:p>
            <a:pPr algn="ctr"/>
            <a:r>
              <a:rPr lang="en-US" sz="3000" dirty="0">
                <a:solidFill>
                  <a:schemeClr val="bg1"/>
                </a:solidFill>
                <a:effectLst/>
                <a:latin typeface="Lato Black" panose="020F0A02020204030203" pitchFamily="34" charset="0"/>
                <a:ea typeface="Times New Roman" panose="02020603050405020304" pitchFamily="18" charset="0"/>
              </a:rPr>
              <a:t>THE AVERAGE ROI FOR TAXPAYERS IS 60.8%</a:t>
            </a:r>
            <a:endParaRPr lang="en-US" sz="3000" dirty="0">
              <a:solidFill>
                <a:schemeClr val="bg1"/>
              </a:solidFill>
              <a:effectLst/>
              <a:latin typeface="Lato" panose="020F0502020204030203" pitchFamily="34" charset="0"/>
              <a:ea typeface="Times New Roman" panose="02020603050405020304" pitchFamily="18" charset="0"/>
            </a:endParaRPr>
          </a:p>
        </p:txBody>
      </p:sp>
    </p:spTree>
    <p:extLst>
      <p:ext uri="{BB962C8B-B14F-4D97-AF65-F5344CB8AC3E}">
        <p14:creationId xmlns:p14="http://schemas.microsoft.com/office/powerpoint/2010/main" val="347401067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8B287-9FB6-ABCB-0CDB-594C061D7AC9}"/>
              </a:ext>
            </a:extLst>
          </p:cNvPr>
          <p:cNvSpPr>
            <a:spLocks noGrp="1"/>
          </p:cNvSpPr>
          <p:nvPr>
            <p:ph type="title"/>
          </p:nvPr>
        </p:nvSpPr>
        <p:spPr>
          <a:xfrm>
            <a:off x="838200" y="-1577182"/>
            <a:ext cx="10515600" cy="1325563"/>
          </a:xfrm>
        </p:spPr>
        <p:txBody>
          <a:bodyPr/>
          <a:lstStyle/>
          <a:p>
            <a:r>
              <a:rPr lang="en-US" dirty="0"/>
              <a:t>U.S.</a:t>
            </a:r>
            <a:r>
              <a:rPr lang="en-US" baseline="0" dirty="0"/>
              <a:t> NEWS AND WORK REPORT BEST COLLEGES RANKING</a:t>
            </a:r>
            <a:endParaRPr lang="en-US" dirty="0"/>
          </a:p>
        </p:txBody>
      </p:sp>
      <p:pic>
        <p:nvPicPr>
          <p:cNvPr id="10" name="Comp 1_1" descr="Background imagery of a blue gradient shifting ">
            <a:hlinkClick r:id="" action="ppaction://media"/>
            <a:extLst>
              <a:ext uri="{FF2B5EF4-FFF2-40B4-BE49-F238E27FC236}">
                <a16:creationId xmlns:a16="http://schemas.microsoft.com/office/drawing/2014/main" id="{48FF86EB-266A-DD37-D9E5-01F2C5E19494}"/>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5"/>
          <a:srcRect t="31228"/>
          <a:stretch/>
        </p:blipFill>
        <p:spPr>
          <a:xfrm>
            <a:off x="0" y="0"/>
            <a:ext cx="12193588" cy="6858000"/>
          </a:xfrm>
        </p:spPr>
      </p:pic>
      <p:pic>
        <p:nvPicPr>
          <p:cNvPr id="5" name="Graphic 4" descr="U.S. News and world report best colleges ranking logo">
            <a:extLst>
              <a:ext uri="{FF2B5EF4-FFF2-40B4-BE49-F238E27FC236}">
                <a16:creationId xmlns:a16="http://schemas.microsoft.com/office/drawing/2014/main" id="{484E3E85-3AA2-4F40-0147-30C1C5A385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9528" y="914400"/>
            <a:ext cx="5612944" cy="5029200"/>
          </a:xfrm>
          <a:prstGeom prst="rect">
            <a:avLst/>
          </a:prstGeom>
        </p:spPr>
      </p:pic>
      <p:pic>
        <p:nvPicPr>
          <p:cNvPr id="12" name="Picture 11">
            <a:extLst>
              <a:ext uri="{FF2B5EF4-FFF2-40B4-BE49-F238E27FC236}">
                <a16:creationId xmlns:a16="http://schemas.microsoft.com/office/drawing/2014/main" id="{46A941D9-316C-0DFA-781A-E4B7B5310C7D}"/>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Tree>
    <p:extLst>
      <p:ext uri="{BB962C8B-B14F-4D97-AF65-F5344CB8AC3E}">
        <p14:creationId xmlns:p14="http://schemas.microsoft.com/office/powerpoint/2010/main" val="179875296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7F9A1C-080E-39B4-7343-7400DE1B46DC}"/>
              </a:ext>
            </a:extLst>
          </p:cNvPr>
          <p:cNvSpPr>
            <a:spLocks noGrp="1"/>
          </p:cNvSpPr>
          <p:nvPr>
            <p:ph type="title"/>
          </p:nvPr>
        </p:nvSpPr>
        <p:spPr>
          <a:xfrm>
            <a:off x="838200" y="-1244039"/>
            <a:ext cx="10515600" cy="1313848"/>
          </a:xfrm>
        </p:spPr>
        <p:txBody>
          <a:bodyPr/>
          <a:lstStyle/>
          <a:p>
            <a:r>
              <a:rPr lang="en-US" dirty="0"/>
              <a:t>OUR STRONG FOUNDATION</a:t>
            </a:r>
          </a:p>
        </p:txBody>
      </p:sp>
      <p:pic>
        <p:nvPicPr>
          <p:cNvPr id="2" name="plant-growth-bud-growing-time-lapse-blossom-bud-blooming-white-lightning-flowers-SBV-309660285-HD" descr="Plant growing in a sped up sequence">
            <a:hlinkClick r:id="" action="ppaction://media"/>
            <a:extLst>
              <a:ext uri="{FF2B5EF4-FFF2-40B4-BE49-F238E27FC236}">
                <a16:creationId xmlns:a16="http://schemas.microsoft.com/office/drawing/2014/main" id="{7B575BDB-F135-8D69-B03F-D04564EFB6E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duotone>
              <a:prstClr val="black"/>
              <a:schemeClr val="accent1">
                <a:tint val="45000"/>
                <a:satMod val="400000"/>
              </a:schemeClr>
            </a:duotone>
            <a:lum bright="-20000" contrast="-20000"/>
          </a:blip>
          <a:srcRect r="2558"/>
          <a:stretch/>
        </p:blipFill>
        <p:spPr>
          <a:xfrm>
            <a:off x="0" y="-6403"/>
            <a:ext cx="12192000" cy="7038023"/>
          </a:xfrm>
          <a:prstGeom prst="rect">
            <a:avLst/>
          </a:prstGeom>
        </p:spPr>
      </p:pic>
      <p:sp>
        <p:nvSpPr>
          <p:cNvPr id="3" name="Title 1">
            <a:extLst>
              <a:ext uri="{FF2B5EF4-FFF2-40B4-BE49-F238E27FC236}">
                <a16:creationId xmlns:a16="http://schemas.microsoft.com/office/drawing/2014/main" id="{FB883A4A-F324-444E-BC81-A6D3C202BD40}"/>
              </a:ext>
            </a:extLst>
          </p:cNvPr>
          <p:cNvSpPr txBox="1">
            <a:spLocks/>
          </p:cNvSpPr>
          <p:nvPr/>
        </p:nvSpPr>
        <p:spPr>
          <a:xfrm>
            <a:off x="1611922" y="2812143"/>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Our Strong Foundation   </a:t>
            </a:r>
            <a:endParaRPr lang="en-US" sz="24000" dirty="0">
              <a:solidFill>
                <a:schemeClr val="bg1"/>
              </a:solidFill>
              <a:latin typeface="Oswald SemiBold" pitchFamily="2" charset="0"/>
            </a:endParaRPr>
          </a:p>
        </p:txBody>
      </p:sp>
      <p:sp>
        <p:nvSpPr>
          <p:cNvPr id="6" name="TextBox 5">
            <a:extLst>
              <a:ext uri="{FF2B5EF4-FFF2-40B4-BE49-F238E27FC236}">
                <a16:creationId xmlns:a16="http://schemas.microsoft.com/office/drawing/2014/main" id="{CF25862D-9D20-4686-84C8-F4B5641A3DE0}"/>
              </a:ext>
            </a:extLst>
          </p:cNvPr>
          <p:cNvSpPr txBox="1"/>
          <p:nvPr/>
        </p:nvSpPr>
        <p:spPr>
          <a:xfrm>
            <a:off x="1234440" y="5072930"/>
            <a:ext cx="11414761" cy="1384995"/>
          </a:xfrm>
          <a:prstGeom prst="rect">
            <a:avLst/>
          </a:prstGeom>
          <a:noFill/>
        </p:spPr>
        <p:txBody>
          <a:bodyPr wrap="square">
            <a:spAutoFit/>
          </a:bodyPr>
          <a:lstStyle/>
          <a:p>
            <a:r>
              <a:rPr lang="en-US" sz="8400" spc="-150" dirty="0">
                <a:ln w="44450">
                  <a:solidFill>
                    <a:schemeClr val="bg1"/>
                  </a:solidFill>
                </a:ln>
                <a:noFill/>
                <a:latin typeface="Oswald SemiBold" pitchFamily="2" charset="0"/>
              </a:rPr>
              <a:t>FOR THE FUTURE</a:t>
            </a:r>
            <a:endParaRPr lang="en-US" sz="8400" spc="-150" dirty="0">
              <a:ln w="44450">
                <a:solidFill>
                  <a:schemeClr val="bg1"/>
                </a:solidFill>
              </a:ln>
              <a:solidFill>
                <a:srgbClr val="E8E9EA"/>
              </a:solidFill>
            </a:endParaRP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3" name="Rectangle 12">
            <a:extLst>
              <a:ext uri="{FF2B5EF4-FFF2-40B4-BE49-F238E27FC236}">
                <a16:creationId xmlns:a16="http://schemas.microsoft.com/office/drawing/2014/main" id="{769A12E3-CA1F-FE0D-57DE-378DDD43C707}"/>
              </a:ext>
              <a:ext uri="{C183D7F6-B498-43B3-948B-1728B52AA6E4}">
                <adec:decorative xmlns:adec="http://schemas.microsoft.com/office/drawing/2017/decorative" val="1"/>
              </a:ext>
            </a:extLst>
          </p:cNvPr>
          <p:cNvSpPr/>
          <p:nvPr/>
        </p:nvSpPr>
        <p:spPr>
          <a:xfrm>
            <a:off x="1598244" y="416441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894592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1D5D-706A-7383-A0C0-DCD30D661DEB}"/>
              </a:ext>
            </a:extLst>
          </p:cNvPr>
          <p:cNvSpPr>
            <a:spLocks noGrp="1"/>
          </p:cNvSpPr>
          <p:nvPr>
            <p:ph type="title"/>
          </p:nvPr>
        </p:nvSpPr>
        <p:spPr>
          <a:xfrm>
            <a:off x="838200" y="-1240838"/>
            <a:ext cx="10515600" cy="1313848"/>
          </a:xfrm>
        </p:spPr>
        <p:txBody>
          <a:bodyPr/>
          <a:lstStyle/>
          <a:p>
            <a:pPr rtl="0" eaLnBrk="1" latinLnBrk="0" hangingPunct="1"/>
            <a:r>
              <a:rPr lang="en-US" sz="1800" kern="1200" dirty="0">
                <a:solidFill>
                  <a:srgbClr val="000000"/>
                </a:solidFill>
                <a:effectLst/>
                <a:latin typeface="Calibri" panose="020F0502020204030204" pitchFamily="34" charset="0"/>
                <a:ea typeface="+mn-ea"/>
                <a:cs typeface="+mn-cs"/>
              </a:rPr>
              <a:t>Philanthropic campaign success</a:t>
            </a:r>
            <a:endParaRPr lang="en-US" dirty="0">
              <a:effectLst/>
            </a:endParaRPr>
          </a:p>
        </p:txBody>
      </p:sp>
      <p:pic>
        <p:nvPicPr>
          <p:cNvPr id="4" name="abstract-lights-bokeh-background-4k-SBV-311063519-HD" descr="Abstract lights moving">
            <a:hlinkClick r:id="" action="ppaction://media"/>
            <a:extLst>
              <a:ext uri="{FF2B5EF4-FFF2-40B4-BE49-F238E27FC236}">
                <a16:creationId xmlns:a16="http://schemas.microsoft.com/office/drawing/2014/main" id="{49ED5DB0-CBCC-BE68-D265-C220E9202CA8}"/>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schemeClr val="accent1">
                <a:shade val="45000"/>
                <a:satMod val="135000"/>
              </a:schemeClr>
              <a:prstClr val="white"/>
            </a:duotone>
            <a:lum bright="20000" contrast="-20000"/>
          </a:blip>
          <a:stretch>
            <a:fillRect/>
          </a:stretch>
        </p:blipFill>
        <p:spPr>
          <a:xfrm>
            <a:off x="-17942" y="0"/>
            <a:ext cx="12192000" cy="6858000"/>
          </a:xfrm>
          <a:prstGeom prst="rect">
            <a:avLst/>
          </a:prstGeom>
        </p:spPr>
      </p:pic>
      <p:sp>
        <p:nvSpPr>
          <p:cNvPr id="3" name="Title 1">
            <a:extLst>
              <a:ext uri="{FF2B5EF4-FFF2-40B4-BE49-F238E27FC236}">
                <a16:creationId xmlns:a16="http://schemas.microsoft.com/office/drawing/2014/main" id="{FB883A4A-F324-444E-BC81-A6D3C202BD40}"/>
              </a:ext>
              <a:ext uri="{C183D7F6-B498-43B3-948B-1728B52AA6E4}">
                <adec:decorative xmlns:adec="http://schemas.microsoft.com/office/drawing/2017/decorative" val="1"/>
              </a:ext>
            </a:extLst>
          </p:cNvPr>
          <p:cNvSpPr txBox="1">
            <a:spLocks/>
          </p:cNvSpPr>
          <p:nvPr/>
        </p:nvSpPr>
        <p:spPr>
          <a:xfrm>
            <a:off x="1611922" y="2812143"/>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003366"/>
                </a:solidFill>
                <a:latin typeface="Oswald SemiBold" pitchFamily="2" charset="0"/>
              </a:rPr>
              <a:t>Philanthropic</a:t>
            </a:r>
            <a:r>
              <a:rPr lang="en-US" sz="6000" dirty="0">
                <a:solidFill>
                  <a:srgbClr val="E8E9EA"/>
                </a:solidFill>
                <a:latin typeface="Oswald SemiBold" pitchFamily="2" charset="0"/>
              </a:rPr>
              <a:t> </a:t>
            </a:r>
            <a:endParaRPr lang="en-US" sz="24000" dirty="0">
              <a:solidFill>
                <a:srgbClr val="E8E9EA"/>
              </a:solidFill>
              <a:latin typeface="Oswald SemiBold" pitchFamily="2" charset="0"/>
            </a:endParaRPr>
          </a:p>
        </p:txBody>
      </p:sp>
      <p:sp>
        <p:nvSpPr>
          <p:cNvPr id="6" name="TextBox 5">
            <a:extLst>
              <a:ext uri="{FF2B5EF4-FFF2-40B4-BE49-F238E27FC236}">
                <a16:creationId xmlns:a16="http://schemas.microsoft.com/office/drawing/2014/main" id="{CF25862D-9D20-4686-84C8-F4B5641A3DE0}"/>
              </a:ext>
              <a:ext uri="{C183D7F6-B498-43B3-948B-1728B52AA6E4}">
                <adec:decorative xmlns:adec="http://schemas.microsoft.com/office/drawing/2017/decorative" val="1"/>
              </a:ext>
            </a:extLst>
          </p:cNvPr>
          <p:cNvSpPr txBox="1"/>
          <p:nvPr/>
        </p:nvSpPr>
        <p:spPr>
          <a:xfrm>
            <a:off x="1205345" y="5072930"/>
            <a:ext cx="11443856" cy="1615827"/>
          </a:xfrm>
          <a:prstGeom prst="rect">
            <a:avLst/>
          </a:prstGeom>
          <a:noFill/>
        </p:spPr>
        <p:txBody>
          <a:bodyPr wrap="square">
            <a:spAutoFit/>
          </a:bodyPr>
          <a:lstStyle/>
          <a:p>
            <a:r>
              <a:rPr lang="en-US" sz="9600" dirty="0">
                <a:ln w="44450">
                  <a:solidFill>
                    <a:srgbClr val="003366"/>
                  </a:solidFill>
                </a:ln>
                <a:noFill/>
                <a:latin typeface="Oswald SemiBold" pitchFamily="2" charset="0"/>
              </a:rPr>
              <a:t>CAMPAIGN SUCCESS </a:t>
            </a:r>
            <a:endParaRPr lang="en-US" sz="9600" dirty="0">
              <a:ln w="44450">
                <a:solidFill>
                  <a:srgbClr val="003366"/>
                </a:solidFill>
              </a:ln>
              <a:solidFill>
                <a:srgbClr val="E8E9EA"/>
              </a:solidFill>
            </a:endParaRP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3" name="Rectangle 12">
            <a:extLst>
              <a:ext uri="{FF2B5EF4-FFF2-40B4-BE49-F238E27FC236}">
                <a16:creationId xmlns:a16="http://schemas.microsoft.com/office/drawing/2014/main" id="{769A12E3-CA1F-FE0D-57DE-378DDD43C707}"/>
              </a:ext>
              <a:ext uri="{C183D7F6-B498-43B3-948B-1728B52AA6E4}">
                <adec:decorative xmlns:adec="http://schemas.microsoft.com/office/drawing/2017/decorative" val="1"/>
              </a:ext>
            </a:extLst>
          </p:cNvPr>
          <p:cNvSpPr/>
          <p:nvPr/>
        </p:nvSpPr>
        <p:spPr>
          <a:xfrm>
            <a:off x="1598244" y="4164418"/>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619260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EB42-9B7C-6A4A-02E3-D1AD2B107C9A}"/>
              </a:ext>
            </a:extLst>
          </p:cNvPr>
          <p:cNvSpPr>
            <a:spLocks noGrp="1"/>
          </p:cNvSpPr>
          <p:nvPr>
            <p:ph type="title"/>
          </p:nvPr>
        </p:nvSpPr>
        <p:spPr>
          <a:xfrm>
            <a:off x="838200" y="-2157455"/>
            <a:ext cx="10515600" cy="1313848"/>
          </a:xfrm>
        </p:spPr>
        <p:txBody>
          <a:bodyPr>
            <a:normAutofit fontScale="90000"/>
          </a:bodyPr>
          <a:lstStyle/>
          <a:p>
            <a:r>
              <a:rPr lang="en-US" dirty="0"/>
              <a:t>Our platform for performance</a:t>
            </a:r>
          </a:p>
        </p:txBody>
      </p:sp>
      <p:pic>
        <p:nvPicPr>
          <p:cNvPr id="4" name="abstract-beautiful-video-neon-waves-move-harmoniously-SBV-346920819-HD" descr="Abstract imagery of lines swirling">
            <a:hlinkClick r:id="" action="ppaction://media"/>
            <a:extLst>
              <a:ext uri="{FF2B5EF4-FFF2-40B4-BE49-F238E27FC236}">
                <a16:creationId xmlns:a16="http://schemas.microsoft.com/office/drawing/2014/main" id="{502A578F-BC5D-4C15-B54C-7864A5CC2A77}"/>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0455A4">
                <a:tint val="45000"/>
                <a:satMod val="400000"/>
              </a:srgbClr>
            </a:duotone>
            <a:lum bright="-20000" contrast="-40000"/>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B883A4A-F324-444E-BC81-A6D3C202BD40}"/>
              </a:ext>
              <a:ext uri="{C183D7F6-B498-43B3-948B-1728B52AA6E4}">
                <adec:decorative xmlns:adec="http://schemas.microsoft.com/office/drawing/2017/decorative" val="1"/>
              </a:ext>
            </a:extLst>
          </p:cNvPr>
          <p:cNvSpPr txBox="1">
            <a:spLocks/>
          </p:cNvSpPr>
          <p:nvPr/>
        </p:nvSpPr>
        <p:spPr>
          <a:xfrm>
            <a:off x="1611922" y="2285668"/>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Our Platform for</a:t>
            </a:r>
            <a:endParaRPr lang="en-US" sz="24000" dirty="0">
              <a:solidFill>
                <a:srgbClr val="E8E9EA"/>
              </a:solidFill>
              <a:latin typeface="Oswald SemiBold" pitchFamily="2" charset="0"/>
            </a:endParaRPr>
          </a:p>
        </p:txBody>
      </p:sp>
      <p:sp>
        <p:nvSpPr>
          <p:cNvPr id="5" name="Rectangle 4">
            <a:extLst>
              <a:ext uri="{FF2B5EF4-FFF2-40B4-BE49-F238E27FC236}">
                <a16:creationId xmlns:a16="http://schemas.microsoft.com/office/drawing/2014/main" id="{0EC061C8-5BFE-42F0-9F95-81FDBAAB41FA}"/>
              </a:ext>
              <a:ext uri="{C183D7F6-B498-43B3-948B-1728B52AA6E4}">
                <adec:decorative xmlns:adec="http://schemas.microsoft.com/office/drawing/2017/decorative" val="1"/>
              </a:ext>
            </a:extLst>
          </p:cNvPr>
          <p:cNvSpPr/>
          <p:nvPr/>
        </p:nvSpPr>
        <p:spPr>
          <a:xfrm>
            <a:off x="1598244" y="3610236"/>
            <a:ext cx="1764323" cy="92612"/>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25862D-9D20-4686-84C8-F4B5641A3DE0}"/>
              </a:ext>
              <a:ext uri="{C183D7F6-B498-43B3-948B-1728B52AA6E4}">
                <adec:decorative xmlns:adec="http://schemas.microsoft.com/office/drawing/2017/decorative" val="1"/>
              </a:ext>
            </a:extLst>
          </p:cNvPr>
          <p:cNvSpPr txBox="1"/>
          <p:nvPr/>
        </p:nvSpPr>
        <p:spPr>
          <a:xfrm>
            <a:off x="304800" y="4546455"/>
            <a:ext cx="12192000" cy="2123658"/>
          </a:xfrm>
          <a:prstGeom prst="rect">
            <a:avLst/>
          </a:prstGeom>
          <a:noFill/>
        </p:spPr>
        <p:txBody>
          <a:bodyPr wrap="square">
            <a:spAutoFit/>
          </a:bodyPr>
          <a:lstStyle/>
          <a:p>
            <a:pPr algn="ctr"/>
            <a:r>
              <a:rPr lang="en-US" sz="13200" spc="300" dirty="0">
                <a:ln w="60325">
                  <a:solidFill>
                    <a:srgbClr val="E8E9EA"/>
                  </a:solidFill>
                </a:ln>
                <a:noFill/>
                <a:latin typeface="Oswald SemiBold" pitchFamily="2" charset="0"/>
              </a:rPr>
              <a:t>PERFORMANCE</a:t>
            </a:r>
            <a:endParaRPr lang="en-US" sz="13200" spc="300" dirty="0">
              <a:ln w="60325">
                <a:solidFill>
                  <a:srgbClr val="E8E9EA"/>
                </a:solidFill>
              </a:ln>
              <a:solidFill>
                <a:srgbClr val="E8E9EA"/>
              </a:solidFill>
            </a:endParaRP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Tree>
    <p:extLst>
      <p:ext uri="{BB962C8B-B14F-4D97-AF65-F5344CB8AC3E}">
        <p14:creationId xmlns:p14="http://schemas.microsoft.com/office/powerpoint/2010/main" val="337242465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DDCF64E-1E05-FD2E-4BB4-AA0F2E03E340}"/>
              </a:ext>
            </a:extLst>
          </p:cNvPr>
          <p:cNvSpPr>
            <a:spLocks noGrp="1"/>
          </p:cNvSpPr>
          <p:nvPr>
            <p:ph type="title"/>
          </p:nvPr>
        </p:nvSpPr>
        <p:spPr>
          <a:xfrm>
            <a:off x="838200" y="-1527179"/>
            <a:ext cx="10515600" cy="1313848"/>
          </a:xfrm>
        </p:spPr>
        <p:txBody>
          <a:bodyPr/>
          <a:lstStyle/>
          <a:p>
            <a:r>
              <a:rPr lang="en-US" dirty="0"/>
              <a:t>Growing our faculty</a:t>
            </a:r>
          </a:p>
        </p:txBody>
      </p:sp>
      <p:pic>
        <p:nvPicPr>
          <p:cNvPr id="13" name="Comp 1_1" descr="Background imagery of a blue gradient shifting ">
            <a:hlinkClick r:id="" action="ppaction://media"/>
            <a:extLst>
              <a:ext uri="{FF2B5EF4-FFF2-40B4-BE49-F238E27FC236}">
                <a16:creationId xmlns:a16="http://schemas.microsoft.com/office/drawing/2014/main" id="{3F259377-C45C-9FD8-4DBF-4AB04686BA5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5" name="TextBox 14">
            <a:extLst>
              <a:ext uri="{FF2B5EF4-FFF2-40B4-BE49-F238E27FC236}">
                <a16:creationId xmlns:a16="http://schemas.microsoft.com/office/drawing/2014/main" id="{659E95D8-A8FE-DB7B-B92D-999728C0A732}"/>
              </a:ext>
            </a:extLst>
          </p:cNvPr>
          <p:cNvSpPr txBox="1"/>
          <p:nvPr/>
        </p:nvSpPr>
        <p:spPr>
          <a:xfrm>
            <a:off x="1836439" y="2357306"/>
            <a:ext cx="9333130" cy="487776"/>
          </a:xfrm>
          <a:prstGeom prst="rect">
            <a:avLst/>
          </a:prstGeom>
          <a:noFill/>
        </p:spPr>
        <p:txBody>
          <a:bodyPr wrap="square" anchor="ctr" anchorCtr="0">
            <a:noAutofit/>
          </a:bodyPr>
          <a:lstStyle/>
          <a:p>
            <a:pPr algn="ctr"/>
            <a:r>
              <a:rPr lang="en-US" sz="3000" dirty="0">
                <a:solidFill>
                  <a:schemeClr val="bg1"/>
                </a:solidFill>
                <a:effectLst/>
                <a:latin typeface="Lato Black" panose="020F0A02020204030203" pitchFamily="34" charset="0"/>
                <a:ea typeface="Times New Roman" panose="02020603050405020304" pitchFamily="18" charset="0"/>
              </a:rPr>
              <a:t>300 NET NEW POSITIONS OVER THE NEXT 3 YEARS</a:t>
            </a:r>
            <a:endParaRPr lang="en-US" sz="3000" dirty="0">
              <a:solidFill>
                <a:schemeClr val="bg1"/>
              </a:solidFill>
              <a:latin typeface="Lato" panose="020F0502020204030203" pitchFamily="34" charset="0"/>
            </a:endParaRPr>
          </a:p>
        </p:txBody>
      </p:sp>
      <p:sp>
        <p:nvSpPr>
          <p:cNvPr id="19" name="TextBox 18">
            <a:extLst>
              <a:ext uri="{FF2B5EF4-FFF2-40B4-BE49-F238E27FC236}">
                <a16:creationId xmlns:a16="http://schemas.microsoft.com/office/drawing/2014/main" id="{A956470F-D194-435E-BDEF-355302E2621A}"/>
              </a:ext>
              <a:ext uri="{C183D7F6-B498-43B3-948B-1728B52AA6E4}">
                <adec:decorative xmlns:adec="http://schemas.microsoft.com/office/drawing/2017/decorative" val="1"/>
              </a:ext>
            </a:extLst>
          </p:cNvPr>
          <p:cNvSpPr txBox="1"/>
          <p:nvPr/>
        </p:nvSpPr>
        <p:spPr>
          <a:xfrm>
            <a:off x="952500" y="751333"/>
            <a:ext cx="11239499"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GROWING OUR FACULTY</a:t>
            </a:r>
          </a:p>
        </p:txBody>
      </p:sp>
      <p:cxnSp>
        <p:nvCxnSpPr>
          <p:cNvPr id="17" name="Straight Connector 16">
            <a:extLst>
              <a:ext uri="{FF2B5EF4-FFF2-40B4-BE49-F238E27FC236}">
                <a16:creationId xmlns:a16="http://schemas.microsoft.com/office/drawing/2014/main" id="{BF82BAEC-A3E3-13C1-372C-24D2AF7537A6}"/>
              </a:ext>
              <a:ext uri="{C183D7F6-B498-43B3-948B-1728B52AA6E4}">
                <adec:decorative xmlns:adec="http://schemas.microsoft.com/office/drawing/2017/decorative" val="1"/>
              </a:ext>
            </a:extLst>
          </p:cNvPr>
          <p:cNvCxnSpPr>
            <a:cxnSpLocks/>
          </p:cNvCxnSpPr>
          <p:nvPr/>
        </p:nvCxnSpPr>
        <p:spPr>
          <a:xfrm flipV="1">
            <a:off x="6503004" y="3765196"/>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0" name="Group 9" descr="UIUC faculty grow by 200">
            <a:extLst>
              <a:ext uri="{FF2B5EF4-FFF2-40B4-BE49-F238E27FC236}">
                <a16:creationId xmlns:a16="http://schemas.microsoft.com/office/drawing/2014/main" id="{7D73FEC1-A5A7-3A95-D4CE-DB394C1A6FAA}"/>
              </a:ext>
            </a:extLst>
          </p:cNvPr>
          <p:cNvGrpSpPr/>
          <p:nvPr/>
        </p:nvGrpSpPr>
        <p:grpSpPr>
          <a:xfrm>
            <a:off x="2277143" y="3569732"/>
            <a:ext cx="3532846" cy="2698516"/>
            <a:chOff x="2023732" y="3569732"/>
            <a:chExt cx="3532846" cy="2698516"/>
          </a:xfrm>
        </p:grpSpPr>
        <p:pic>
          <p:nvPicPr>
            <p:cNvPr id="3" name="Graphic 2">
              <a:extLst>
                <a:ext uri="{FF2B5EF4-FFF2-40B4-BE49-F238E27FC236}">
                  <a16:creationId xmlns:a16="http://schemas.microsoft.com/office/drawing/2014/main" id="{145B5112-55B3-858F-E902-B5E6D2A7F2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5361" y="3569732"/>
              <a:ext cx="2269588" cy="588132"/>
            </a:xfrm>
            <a:prstGeom prst="rect">
              <a:avLst/>
            </a:prstGeom>
          </p:spPr>
        </p:pic>
        <p:sp>
          <p:nvSpPr>
            <p:cNvPr id="12" name="TextBox 11">
              <a:extLst>
                <a:ext uri="{FF2B5EF4-FFF2-40B4-BE49-F238E27FC236}">
                  <a16:creationId xmlns:a16="http://schemas.microsoft.com/office/drawing/2014/main" id="{7848657B-341E-090A-CB7E-5FEC34BC72B6}"/>
                </a:ext>
              </a:extLst>
            </p:cNvPr>
            <p:cNvSpPr txBox="1"/>
            <p:nvPr/>
          </p:nvSpPr>
          <p:spPr>
            <a:xfrm>
              <a:off x="2023732" y="4329256"/>
              <a:ext cx="3532846"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200</a:t>
              </a:r>
              <a:endParaRPr lang="en-US" sz="12000" spc="-300" dirty="0">
                <a:solidFill>
                  <a:schemeClr val="bg1"/>
                </a:solidFill>
              </a:endParaRPr>
            </a:p>
          </p:txBody>
        </p:sp>
      </p:grpSp>
      <p:grpSp>
        <p:nvGrpSpPr>
          <p:cNvPr id="8" name="Group 7" descr="UIC faculty grow by 100">
            <a:extLst>
              <a:ext uri="{FF2B5EF4-FFF2-40B4-BE49-F238E27FC236}">
                <a16:creationId xmlns:a16="http://schemas.microsoft.com/office/drawing/2014/main" id="{B19ED4BF-CF7D-26B0-8F20-9822BA0A6DC2}"/>
              </a:ext>
            </a:extLst>
          </p:cNvPr>
          <p:cNvGrpSpPr/>
          <p:nvPr/>
        </p:nvGrpSpPr>
        <p:grpSpPr>
          <a:xfrm>
            <a:off x="7134633" y="3547466"/>
            <a:ext cx="3532846" cy="2720782"/>
            <a:chOff x="6635422" y="3547466"/>
            <a:chExt cx="3532846" cy="2720782"/>
          </a:xfrm>
        </p:grpSpPr>
        <p:pic>
          <p:nvPicPr>
            <p:cNvPr id="5" name="Graphic 4" descr="University of Illinois Chicago logo&#10;">
              <a:extLst>
                <a:ext uri="{FF2B5EF4-FFF2-40B4-BE49-F238E27FC236}">
                  <a16:creationId xmlns:a16="http://schemas.microsoft.com/office/drawing/2014/main" id="{79B4EDE9-A04A-2675-77F4-522D0D30FEAB}"/>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47183" y="3547466"/>
              <a:ext cx="3240772" cy="624618"/>
            </a:xfrm>
            <a:prstGeom prst="rect">
              <a:avLst/>
            </a:prstGeom>
          </p:spPr>
        </p:pic>
        <p:sp>
          <p:nvSpPr>
            <p:cNvPr id="4" name="TextBox 3">
              <a:extLst>
                <a:ext uri="{FF2B5EF4-FFF2-40B4-BE49-F238E27FC236}">
                  <a16:creationId xmlns:a16="http://schemas.microsoft.com/office/drawing/2014/main" id="{6BAACBAE-F1DB-3493-FB9B-D98E39E80C88}"/>
                </a:ext>
              </a:extLst>
            </p:cNvPr>
            <p:cNvSpPr txBox="1"/>
            <p:nvPr/>
          </p:nvSpPr>
          <p:spPr>
            <a:xfrm>
              <a:off x="6635422" y="4329256"/>
              <a:ext cx="3532846"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100 </a:t>
              </a:r>
              <a:endParaRPr lang="en-US" sz="12000" spc="-300" dirty="0">
                <a:solidFill>
                  <a:schemeClr val="bg1"/>
                </a:solidFill>
              </a:endParaRPr>
            </a:p>
          </p:txBody>
        </p:sp>
      </p:grpSp>
    </p:spTree>
    <p:extLst>
      <p:ext uri="{BB962C8B-B14F-4D97-AF65-F5344CB8AC3E}">
        <p14:creationId xmlns:p14="http://schemas.microsoft.com/office/powerpoint/2010/main" val="179062357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CB7C-ACE2-78F9-676F-001DAE91D65E}"/>
              </a:ext>
            </a:extLst>
          </p:cNvPr>
          <p:cNvSpPr>
            <a:spLocks noGrp="1"/>
          </p:cNvSpPr>
          <p:nvPr>
            <p:ph type="title"/>
          </p:nvPr>
        </p:nvSpPr>
        <p:spPr>
          <a:xfrm>
            <a:off x="838200" y="-1650225"/>
            <a:ext cx="10515600" cy="1325563"/>
          </a:xfrm>
        </p:spPr>
        <p:txBody>
          <a:bodyPr/>
          <a:lstStyle/>
          <a:p>
            <a:r>
              <a:rPr lang="en-US" dirty="0"/>
              <a:t>Dpi and </a:t>
            </a:r>
            <a:r>
              <a:rPr lang="en-US" dirty="0" err="1"/>
              <a:t>iin</a:t>
            </a:r>
            <a:endParaRPr lang="en-US" dirty="0"/>
          </a:p>
        </p:txBody>
      </p:sp>
      <p:pic>
        <p:nvPicPr>
          <p:cNvPr id="16" name="Comp 1_1" descr="Background imagery of a blue gradient shifting ">
            <a:hlinkClick r:id="" action="ppaction://media"/>
            <a:extLst>
              <a:ext uri="{FF2B5EF4-FFF2-40B4-BE49-F238E27FC236}">
                <a16:creationId xmlns:a16="http://schemas.microsoft.com/office/drawing/2014/main" id="{DFCC5AE2-4543-210A-3F5B-BE9A5B16F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grpSp>
        <p:nvGrpSpPr>
          <p:cNvPr id="17" name="Group 16" descr="DPI and IIN logos">
            <a:extLst>
              <a:ext uri="{FF2B5EF4-FFF2-40B4-BE49-F238E27FC236}">
                <a16:creationId xmlns:a16="http://schemas.microsoft.com/office/drawing/2014/main" id="{AC86DF26-BA9A-5AA3-1F6F-F58A87BC4340}"/>
              </a:ext>
            </a:extLst>
          </p:cNvPr>
          <p:cNvGrpSpPr/>
          <p:nvPr/>
        </p:nvGrpSpPr>
        <p:grpSpPr>
          <a:xfrm>
            <a:off x="1788914" y="2478049"/>
            <a:ext cx="9531484" cy="1901902"/>
            <a:chOff x="1256532" y="1074717"/>
            <a:chExt cx="7067661" cy="1410272"/>
          </a:xfrm>
        </p:grpSpPr>
        <p:sp>
          <p:nvSpPr>
            <p:cNvPr id="18" name="Rectangle 17">
              <a:extLst>
                <a:ext uri="{FF2B5EF4-FFF2-40B4-BE49-F238E27FC236}">
                  <a16:creationId xmlns:a16="http://schemas.microsoft.com/office/drawing/2014/main" id="{31124125-906D-1232-E782-DF7449E70CF0}"/>
                </a:ext>
              </a:extLst>
            </p:cNvPr>
            <p:cNvSpPr/>
            <p:nvPr/>
          </p:nvSpPr>
          <p:spPr>
            <a:xfrm rot="16200000">
              <a:off x="4246043" y="1764657"/>
              <a:ext cx="1172902" cy="30393"/>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Illinois Innovation Network logo&#10;">
              <a:extLst>
                <a:ext uri="{FF2B5EF4-FFF2-40B4-BE49-F238E27FC236}">
                  <a16:creationId xmlns:a16="http://schemas.microsoft.com/office/drawing/2014/main" id="{0AB7FCE3-36C2-70D4-F5F9-61195FB578F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75641" y="1315457"/>
              <a:ext cx="3048552" cy="928793"/>
            </a:xfrm>
            <a:prstGeom prst="rect">
              <a:avLst/>
            </a:prstGeom>
          </p:spPr>
        </p:pic>
        <p:pic>
          <p:nvPicPr>
            <p:cNvPr id="20" name="Picture 19" descr="A black and white logo&#10;&#10;Description automatically generated with medium confidence">
              <a:extLst>
                <a:ext uri="{FF2B5EF4-FFF2-40B4-BE49-F238E27FC236}">
                  <a16:creationId xmlns:a16="http://schemas.microsoft.com/office/drawing/2014/main" id="{CC909D95-0702-D5CA-DF76-499258EEDF8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56532" y="1074717"/>
              <a:ext cx="3048553" cy="1410272"/>
            </a:xfrm>
            <a:prstGeom prst="rect">
              <a:avLst/>
            </a:prstGeom>
          </p:spPr>
        </p:pic>
      </p:grpSp>
    </p:spTree>
    <p:extLst>
      <p:ext uri="{BB962C8B-B14F-4D97-AF65-F5344CB8AC3E}">
        <p14:creationId xmlns:p14="http://schemas.microsoft.com/office/powerpoint/2010/main" val="44856766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3DC13ED-38B4-9251-F419-DA8685A28F65}"/>
              </a:ext>
            </a:extLst>
          </p:cNvPr>
          <p:cNvSpPr>
            <a:spLocks noGrp="1"/>
          </p:cNvSpPr>
          <p:nvPr>
            <p:ph type="title"/>
          </p:nvPr>
        </p:nvSpPr>
        <p:spPr>
          <a:xfrm>
            <a:off x="838200" y="-1663423"/>
            <a:ext cx="10515600" cy="1325563"/>
          </a:xfrm>
        </p:spPr>
        <p:txBody>
          <a:bodyPr/>
          <a:lstStyle/>
          <a:p>
            <a:r>
              <a:rPr lang="en-US" dirty="0"/>
              <a:t>Access 2030</a:t>
            </a:r>
          </a:p>
        </p:txBody>
      </p:sp>
      <p:pic>
        <p:nvPicPr>
          <p:cNvPr id="14" name="Picture 13" descr="Photo collage of the Alma Mater statue, the Chicago skyline, and a statue of Abraham Lincoln.">
            <a:extLst>
              <a:ext uri="{FF2B5EF4-FFF2-40B4-BE49-F238E27FC236}">
                <a16:creationId xmlns:a16="http://schemas.microsoft.com/office/drawing/2014/main" id="{BF82E590-3692-7200-9CA0-8FD9F0B86359}"/>
              </a:ext>
            </a:extLst>
          </p:cNvPr>
          <p:cNvPicPr>
            <a:picLocks noChangeAspect="1"/>
          </p:cNvPicPr>
          <p:nvPr/>
        </p:nvPicPr>
        <p:blipFill rotWithShape="1">
          <a:blip r:embed="rId5" cstate="email">
            <a:alphaModFix amt="20000"/>
            <a:extLst>
              <a:ext uri="{28A0092B-C50C-407E-A947-70E740481C1C}">
                <a14:useLocalDpi xmlns:a14="http://schemas.microsoft.com/office/drawing/2010/main" val="0"/>
              </a:ext>
            </a:extLst>
          </a:blip>
          <a:srcRect/>
          <a:stretch/>
        </p:blipFill>
        <p:spPr>
          <a:xfrm>
            <a:off x="-1" y="-29747"/>
            <a:ext cx="12192001" cy="6887748"/>
          </a:xfrm>
          <a:prstGeom prst="rect">
            <a:avLst/>
          </a:prstGeom>
        </p:spPr>
      </p:pic>
      <p:pic>
        <p:nvPicPr>
          <p:cNvPr id="16" name="Comp 1_1" descr="Background imagery of a blue gradient shifting ">
            <a:hlinkClick r:id="" action="ppaction://media"/>
            <a:extLst>
              <a:ext uri="{FF2B5EF4-FFF2-40B4-BE49-F238E27FC236}">
                <a16:creationId xmlns:a16="http://schemas.microsoft.com/office/drawing/2014/main" id="{DFCC5AE2-4543-210A-3F5B-BE9A5B16F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4" name="Rectangle 3">
            <a:extLst>
              <a:ext uri="{FF2B5EF4-FFF2-40B4-BE49-F238E27FC236}">
                <a16:creationId xmlns:a16="http://schemas.microsoft.com/office/drawing/2014/main" id="{02103EC7-BB3F-485E-DFB9-FF3AAD9F7738}"/>
              </a:ext>
              <a:ext uri="{C183D7F6-B498-43B3-948B-1728B52AA6E4}">
                <adec:decorative xmlns:adec="http://schemas.microsoft.com/office/drawing/2017/decorative" val="1"/>
              </a:ext>
            </a:extLst>
          </p:cNvPr>
          <p:cNvSpPr/>
          <p:nvPr/>
        </p:nvSpPr>
        <p:spPr>
          <a:xfrm>
            <a:off x="5690087" y="5514256"/>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D5CB6F4-7BEF-F8BD-B4F3-130309B598E8}"/>
              </a:ext>
            </a:extLst>
          </p:cNvPr>
          <p:cNvSpPr txBox="1"/>
          <p:nvPr/>
        </p:nvSpPr>
        <p:spPr>
          <a:xfrm>
            <a:off x="476251" y="2254005"/>
            <a:ext cx="11239498"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0" dirty="0">
                <a:solidFill>
                  <a:schemeClr val="bg1"/>
                </a:solidFill>
                <a:latin typeface="Oswald SemiBold" pitchFamily="2" charset="0"/>
              </a:rPr>
              <a:t>50</a:t>
            </a:r>
            <a:r>
              <a:rPr lang="en-US" sz="21000" baseline="30000" dirty="0">
                <a:solidFill>
                  <a:schemeClr val="bg1"/>
                </a:solidFill>
                <a:latin typeface="Oswald SemiBold" pitchFamily="2" charset="0"/>
              </a:rPr>
              <a:t>%</a:t>
            </a:r>
            <a:endParaRPr lang="en-US" sz="10500" baseline="30000" dirty="0">
              <a:solidFill>
                <a:schemeClr val="bg1"/>
              </a:solidFill>
            </a:endParaRPr>
          </a:p>
        </p:txBody>
      </p:sp>
      <p:sp>
        <p:nvSpPr>
          <p:cNvPr id="22" name="Arrow: Right 21" descr="increase">
            <a:extLst>
              <a:ext uri="{FF2B5EF4-FFF2-40B4-BE49-F238E27FC236}">
                <a16:creationId xmlns:a16="http://schemas.microsoft.com/office/drawing/2014/main" id="{6E0A5CF4-373B-512E-79BC-29E9104C22EC}"/>
              </a:ext>
            </a:extLst>
          </p:cNvPr>
          <p:cNvSpPr/>
          <p:nvPr/>
        </p:nvSpPr>
        <p:spPr>
          <a:xfrm rot="16200000">
            <a:off x="7778076" y="3273552"/>
            <a:ext cx="2526111" cy="101566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A1C3D1-E2FC-7F3D-1A66-92CEB501829B}"/>
              </a:ext>
            </a:extLst>
          </p:cNvPr>
          <p:cNvSpPr txBox="1"/>
          <p:nvPr/>
        </p:nvSpPr>
        <p:spPr>
          <a:xfrm>
            <a:off x="952500" y="5874483"/>
            <a:ext cx="11239498" cy="1181756"/>
          </a:xfrm>
          <a:prstGeom prst="rect">
            <a:avLst/>
          </a:prstGeom>
          <a:noFill/>
        </p:spPr>
        <p:txBody>
          <a:bodyPr wrap="square" anchor="t" anchorCtr="0">
            <a:noAutofit/>
          </a:bodyPr>
          <a:lstStyle/>
          <a:p>
            <a:pPr algn="ctr"/>
            <a:r>
              <a:rPr lang="en-US" sz="3300" dirty="0">
                <a:solidFill>
                  <a:schemeClr val="bg1"/>
                </a:solidFill>
                <a:effectLst/>
                <a:latin typeface="Lato Black" panose="020F0A02020204030203" pitchFamily="34" charset="0"/>
                <a:ea typeface="Times New Roman" panose="02020603050405020304" pitchFamily="18" charset="0"/>
              </a:rPr>
              <a:t>INCREASE IN UNDER REPRESENTED GRADUATES </a:t>
            </a:r>
            <a:endParaRPr lang="en-US" sz="3300" dirty="0">
              <a:solidFill>
                <a:schemeClr val="bg1"/>
              </a:solidFill>
              <a:latin typeface="Lato Black" panose="020F0A02020204030203" pitchFamily="34" charset="0"/>
            </a:endParaRPr>
          </a:p>
        </p:txBody>
      </p:sp>
      <p:sp>
        <p:nvSpPr>
          <p:cNvPr id="21" name="TextBox 20">
            <a:extLst>
              <a:ext uri="{FF2B5EF4-FFF2-40B4-BE49-F238E27FC236}">
                <a16:creationId xmlns:a16="http://schemas.microsoft.com/office/drawing/2014/main" id="{BE147881-6C08-9CA3-2D58-BEF103ECDB25}"/>
              </a:ext>
              <a:ext uri="{C183D7F6-B498-43B3-948B-1728B52AA6E4}">
                <adec:decorative xmlns:adec="http://schemas.microsoft.com/office/drawing/2017/decorative" val="1"/>
              </a:ext>
            </a:extLst>
          </p:cNvPr>
          <p:cNvSpPr txBox="1"/>
          <p:nvPr/>
        </p:nvSpPr>
        <p:spPr>
          <a:xfrm>
            <a:off x="952500" y="751333"/>
            <a:ext cx="11239499"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ACCESS 2030</a:t>
            </a:r>
          </a:p>
        </p:txBody>
      </p:sp>
    </p:spTree>
    <p:extLst>
      <p:ext uri="{BB962C8B-B14F-4D97-AF65-F5344CB8AC3E}">
        <p14:creationId xmlns:p14="http://schemas.microsoft.com/office/powerpoint/2010/main" val="222309942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C893A-986F-6933-9BB0-492E0B2FF66C}"/>
              </a:ext>
            </a:extLst>
          </p:cNvPr>
          <p:cNvSpPr>
            <a:spLocks noGrp="1"/>
          </p:cNvSpPr>
          <p:nvPr>
            <p:ph type="ctrTitle"/>
          </p:nvPr>
        </p:nvSpPr>
        <p:spPr/>
        <p:txBody>
          <a:bodyPr/>
          <a:lstStyle/>
          <a:p>
            <a:r>
              <a:rPr lang="en-US" dirty="0"/>
              <a:t>Leadership</a:t>
            </a:r>
            <a:r>
              <a:rPr lang="en-US" baseline="0" dirty="0"/>
              <a:t> state tour</a:t>
            </a:r>
            <a:endParaRPr lang="en-US" dirty="0"/>
          </a:p>
        </p:txBody>
      </p:sp>
      <p:sp>
        <p:nvSpPr>
          <p:cNvPr id="3" name="Subtitle 2">
            <a:extLst>
              <a:ext uri="{FF2B5EF4-FFF2-40B4-BE49-F238E27FC236}">
                <a16:creationId xmlns:a16="http://schemas.microsoft.com/office/drawing/2014/main" id="{9956C0F7-584B-0259-3392-0DE62755C181}"/>
              </a:ext>
            </a:extLst>
          </p:cNvPr>
          <p:cNvSpPr>
            <a:spLocks noGrp="1"/>
          </p:cNvSpPr>
          <p:nvPr>
            <p:ph type="subTitle" idx="1"/>
          </p:nvPr>
        </p:nvSpPr>
        <p:spPr/>
        <p:txBody>
          <a:bodyPr/>
          <a:lstStyle/>
          <a:p>
            <a:endParaRPr lang="en-US" dirty="0"/>
          </a:p>
        </p:txBody>
      </p:sp>
      <p:pic>
        <p:nvPicPr>
          <p:cNvPr id="5" name="Picture 4" descr="Leadership state tour 2022 logo">
            <a:extLst>
              <a:ext uri="{FF2B5EF4-FFF2-40B4-BE49-F238E27FC236}">
                <a16:creationId xmlns:a16="http://schemas.microsoft.com/office/drawing/2014/main" id="{4EB7B781-80CF-1D5D-5F9F-74929F3D54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5772221"/>
      </p:ext>
    </p:extLst>
  </p:cSld>
  <p:clrMapOvr>
    <a:masterClrMapping/>
  </p:clrMapOvr>
  <p:transition spd="med">
    <p:pull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371CF2-F8F1-F52D-C114-0CB083623200}"/>
              </a:ext>
            </a:extLst>
          </p:cNvPr>
          <p:cNvSpPr>
            <a:spLocks noGrp="1"/>
          </p:cNvSpPr>
          <p:nvPr>
            <p:ph type="title"/>
          </p:nvPr>
        </p:nvSpPr>
        <p:spPr>
          <a:xfrm>
            <a:off x="838200" y="-990319"/>
            <a:ext cx="10515600" cy="1325563"/>
          </a:xfrm>
        </p:spPr>
        <p:txBody>
          <a:bodyPr/>
          <a:lstStyle/>
          <a:p>
            <a:r>
              <a:rPr lang="en-US" dirty="0"/>
              <a:t>Looking ahead</a:t>
            </a:r>
          </a:p>
        </p:txBody>
      </p:sp>
      <p:pic>
        <p:nvPicPr>
          <p:cNvPr id="2" name="Comp 1_1" descr="Background imagery of a blue gradient shifting ">
            <a:hlinkClick r:id="" action="ppaction://media"/>
            <a:extLst>
              <a:ext uri="{FF2B5EF4-FFF2-40B4-BE49-F238E27FC236}">
                <a16:creationId xmlns:a16="http://schemas.microsoft.com/office/drawing/2014/main" id="{B3737C86-B504-6720-5B93-4305BEBDC8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3" name="Picture 2">
            <a:extLst>
              <a:ext uri="{FF2B5EF4-FFF2-40B4-BE49-F238E27FC236}">
                <a16:creationId xmlns:a16="http://schemas.microsoft.com/office/drawing/2014/main" id="{E31FCD77-9C97-321C-8876-6CA66C52235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2" name="Title 3">
            <a:extLst>
              <a:ext uri="{FF2B5EF4-FFF2-40B4-BE49-F238E27FC236}">
                <a16:creationId xmlns:a16="http://schemas.microsoft.com/office/drawing/2014/main" id="{90465011-CCD2-43D2-8C5C-A109196BF574}"/>
              </a:ext>
              <a:ext uri="{C183D7F6-B498-43B3-948B-1728B52AA6E4}">
                <adec:decorative xmlns:adec="http://schemas.microsoft.com/office/drawing/2017/decorative" val="1"/>
              </a:ext>
            </a:extLst>
          </p:cNvPr>
          <p:cNvSpPr txBox="1">
            <a:spLocks/>
          </p:cNvSpPr>
          <p:nvPr/>
        </p:nvSpPr>
        <p:spPr>
          <a:xfrm>
            <a:off x="952500" y="1643521"/>
            <a:ext cx="10686143"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solidFill>
                  <a:schemeClr val="bg1"/>
                </a:solidFill>
              </a:rPr>
              <a:t>LOOKING AHEAD</a:t>
            </a:r>
          </a:p>
        </p:txBody>
      </p:sp>
    </p:spTree>
    <p:extLst>
      <p:ext uri="{BB962C8B-B14F-4D97-AF65-F5344CB8AC3E}">
        <p14:creationId xmlns:p14="http://schemas.microsoft.com/office/powerpoint/2010/main" val="274849990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434D8-A269-D5B9-6B5F-593CDDC58499}"/>
              </a:ext>
            </a:extLst>
          </p:cNvPr>
          <p:cNvSpPr>
            <a:spLocks noGrp="1"/>
          </p:cNvSpPr>
          <p:nvPr>
            <p:ph type="title"/>
          </p:nvPr>
        </p:nvSpPr>
        <p:spPr>
          <a:xfrm>
            <a:off x="838200" y="-1693704"/>
            <a:ext cx="10515600" cy="1325563"/>
          </a:xfrm>
        </p:spPr>
        <p:txBody>
          <a:bodyPr/>
          <a:lstStyle/>
          <a:p>
            <a:r>
              <a:rPr lang="en-US" dirty="0"/>
              <a:t>Thank you</a:t>
            </a:r>
          </a:p>
        </p:txBody>
      </p:sp>
      <p:pic>
        <p:nvPicPr>
          <p:cNvPr id="2" name="Comp 1_1" descr="Background imagery of a blue gradient shifting ">
            <a:hlinkClick r:id="" action="ppaction://media"/>
            <a:extLst>
              <a:ext uri="{FF2B5EF4-FFF2-40B4-BE49-F238E27FC236}">
                <a16:creationId xmlns:a16="http://schemas.microsoft.com/office/drawing/2014/main" id="{B3737C86-B504-6720-5B93-4305BEBDC8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3" name="Picture 2">
            <a:extLst>
              <a:ext uri="{FF2B5EF4-FFF2-40B4-BE49-F238E27FC236}">
                <a16:creationId xmlns:a16="http://schemas.microsoft.com/office/drawing/2014/main" id="{E31FCD77-9C97-321C-8876-6CA66C52235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2" name="Title 3">
            <a:extLst>
              <a:ext uri="{FF2B5EF4-FFF2-40B4-BE49-F238E27FC236}">
                <a16:creationId xmlns:a16="http://schemas.microsoft.com/office/drawing/2014/main" id="{90465011-CCD2-43D2-8C5C-A109196BF574}"/>
              </a:ext>
              <a:ext uri="{C183D7F6-B498-43B3-948B-1728B52AA6E4}">
                <adec:decorative xmlns:adec="http://schemas.microsoft.com/office/drawing/2017/decorative" val="1"/>
              </a:ext>
            </a:extLst>
          </p:cNvPr>
          <p:cNvSpPr txBox="1">
            <a:spLocks/>
          </p:cNvSpPr>
          <p:nvPr/>
        </p:nvSpPr>
        <p:spPr>
          <a:xfrm>
            <a:off x="1980950" y="1643521"/>
            <a:ext cx="8629244"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solidFill>
                  <a:schemeClr val="bg1"/>
                </a:solidFill>
              </a:rPr>
              <a:t>Thank you</a:t>
            </a:r>
          </a:p>
        </p:txBody>
      </p:sp>
    </p:spTree>
    <p:extLst>
      <p:ext uri="{BB962C8B-B14F-4D97-AF65-F5344CB8AC3E}">
        <p14:creationId xmlns:p14="http://schemas.microsoft.com/office/powerpoint/2010/main" val="334896544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7532FA56-CCF6-6118-CECC-AFD6B471D628}"/>
              </a:ext>
            </a:extLst>
          </p:cNvPr>
          <p:cNvSpPr>
            <a:spLocks noGrp="1"/>
          </p:cNvSpPr>
          <p:nvPr>
            <p:ph type="title"/>
          </p:nvPr>
        </p:nvSpPr>
        <p:spPr>
          <a:xfrm>
            <a:off x="838200" y="-1570603"/>
            <a:ext cx="10515600" cy="1313848"/>
          </a:xfrm>
        </p:spPr>
        <p:txBody>
          <a:bodyPr/>
          <a:lstStyle/>
          <a:p>
            <a:r>
              <a:rPr lang="en-US" dirty="0"/>
              <a:t>Our strategic</a:t>
            </a:r>
            <a:r>
              <a:rPr lang="en-US" baseline="0" dirty="0"/>
              <a:t> pillars</a:t>
            </a:r>
            <a:endParaRPr lang="en-US" dirty="0"/>
          </a:p>
        </p:txBody>
      </p:sp>
      <p:pic>
        <p:nvPicPr>
          <p:cNvPr id="2" name="Comp 1_1" descr="Background imagery of a blue gradient shifting ">
            <a:hlinkClick r:id="" action="ppaction://media"/>
            <a:extLst>
              <a:ext uri="{FF2B5EF4-FFF2-40B4-BE49-F238E27FC236}">
                <a16:creationId xmlns:a16="http://schemas.microsoft.com/office/drawing/2014/main" id="{6287C7F3-D07B-488D-8714-E90244E3D9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8" name="Rectangle 17">
            <a:extLst>
              <a:ext uri="{FF2B5EF4-FFF2-40B4-BE49-F238E27FC236}">
                <a16:creationId xmlns:a16="http://schemas.microsoft.com/office/drawing/2014/main" id="{F49CB543-CB46-8686-FBC1-46825F0DAFB4}"/>
              </a:ext>
              <a:ext uri="{C183D7F6-B498-43B3-948B-1728B52AA6E4}">
                <adec:decorative xmlns:adec="http://schemas.microsoft.com/office/drawing/2017/decorative" val="1"/>
              </a:ext>
            </a:extLst>
          </p:cNvPr>
          <p:cNvSpPr/>
          <p:nvPr/>
        </p:nvSpPr>
        <p:spPr>
          <a:xfrm>
            <a:off x="5690088" y="2147016"/>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956470F-D194-435E-BDEF-355302E2621A}"/>
              </a:ext>
              <a:ext uri="{C183D7F6-B498-43B3-948B-1728B52AA6E4}">
                <adec:decorative xmlns:adec="http://schemas.microsoft.com/office/drawing/2017/decorative" val="1"/>
              </a:ext>
            </a:extLst>
          </p:cNvPr>
          <p:cNvSpPr txBox="1"/>
          <p:nvPr/>
        </p:nvSpPr>
        <p:spPr>
          <a:xfrm>
            <a:off x="952501" y="751333"/>
            <a:ext cx="11239500"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OUR STRATEGIC PILLARS</a:t>
            </a:r>
          </a:p>
        </p:txBody>
      </p:sp>
      <p:sp>
        <p:nvSpPr>
          <p:cNvPr id="24" name="TextBox 23">
            <a:extLst>
              <a:ext uri="{FF2B5EF4-FFF2-40B4-BE49-F238E27FC236}">
                <a16:creationId xmlns:a16="http://schemas.microsoft.com/office/drawing/2014/main" id="{0503D45C-989D-DE22-1AFE-6E10736A76DB}"/>
              </a:ext>
            </a:extLst>
          </p:cNvPr>
          <p:cNvSpPr txBox="1"/>
          <p:nvPr/>
        </p:nvSpPr>
        <p:spPr>
          <a:xfrm>
            <a:off x="1888408" y="2876786"/>
            <a:ext cx="9369272" cy="443570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3200" dirty="0">
                <a:solidFill>
                  <a:schemeClr val="bg1"/>
                </a:solidFill>
                <a:latin typeface="Oswald ExtraLight" pitchFamily="2" charset="0"/>
              </a:rPr>
              <a:t>AN INSTITUTION OF AND </a:t>
            </a:r>
            <a:r>
              <a:rPr lang="en-US" sz="3200" dirty="0">
                <a:solidFill>
                  <a:schemeClr val="bg1"/>
                </a:solidFill>
                <a:latin typeface="Oswald SemiBold" pitchFamily="2" charset="0"/>
              </a:rPr>
              <a:t>FOR STUDENTS</a:t>
            </a:r>
            <a:endParaRPr lang="en-US" sz="3200" dirty="0">
              <a:solidFill>
                <a:schemeClr val="bg1"/>
              </a:solidFill>
              <a:latin typeface="Oswald ExtraLight" pitchFamily="2" charset="0"/>
            </a:endParaRPr>
          </a:p>
          <a:p>
            <a:pPr marL="285750" indent="-285750">
              <a:lnSpc>
                <a:spcPct val="150000"/>
              </a:lnSpc>
              <a:buFont typeface="Arial" panose="020B0604020202020204" pitchFamily="34" charset="0"/>
              <a:buChar char="•"/>
            </a:pPr>
            <a:r>
              <a:rPr lang="en-US" sz="3200" dirty="0">
                <a:solidFill>
                  <a:schemeClr val="bg1"/>
                </a:solidFill>
                <a:latin typeface="Oswald ExtraLight" pitchFamily="2" charset="0"/>
              </a:rPr>
              <a:t>RESEARCH AND SCHOLARSHIP </a:t>
            </a:r>
            <a:r>
              <a:rPr lang="en-US" sz="3200" dirty="0">
                <a:solidFill>
                  <a:schemeClr val="bg1"/>
                </a:solidFill>
                <a:latin typeface="Oswald SemiBold" pitchFamily="2" charset="0"/>
              </a:rPr>
              <a:t>WITH GLOBAL IMPACT</a:t>
            </a:r>
          </a:p>
          <a:p>
            <a:pPr marL="285750" indent="-285750">
              <a:lnSpc>
                <a:spcPct val="150000"/>
              </a:lnSpc>
              <a:buFont typeface="Arial" panose="020B0604020202020204" pitchFamily="34" charset="0"/>
              <a:buChar char="•"/>
            </a:pPr>
            <a:r>
              <a:rPr lang="en-US" sz="3200" dirty="0">
                <a:solidFill>
                  <a:schemeClr val="bg1"/>
                </a:solidFill>
                <a:latin typeface="Oswald ExtraLight" pitchFamily="2" charset="0"/>
              </a:rPr>
              <a:t>HEALTHY FUTURE </a:t>
            </a:r>
            <a:r>
              <a:rPr lang="en-US" sz="3200" dirty="0">
                <a:solidFill>
                  <a:schemeClr val="bg1"/>
                </a:solidFill>
                <a:latin typeface="Oswald SemiBold" pitchFamily="2" charset="0"/>
              </a:rPr>
              <a:t>FOR ILLINOIS</a:t>
            </a:r>
            <a:r>
              <a:rPr lang="en-US" sz="3200" dirty="0">
                <a:solidFill>
                  <a:schemeClr val="bg1"/>
                </a:solidFill>
                <a:latin typeface="Oswald ExtraLight" pitchFamily="2" charset="0"/>
              </a:rPr>
              <a:t> AND THE MIDWEST</a:t>
            </a:r>
          </a:p>
          <a:p>
            <a:pPr marL="285750" indent="-285750">
              <a:lnSpc>
                <a:spcPct val="150000"/>
              </a:lnSpc>
              <a:buFont typeface="Arial" panose="020B0604020202020204" pitchFamily="34" charset="0"/>
              <a:buChar char="•"/>
            </a:pPr>
            <a:r>
              <a:rPr lang="en-US" sz="3200" dirty="0">
                <a:solidFill>
                  <a:schemeClr val="bg1"/>
                </a:solidFill>
                <a:latin typeface="Oswald ExtraLight" pitchFamily="2" charset="0"/>
              </a:rPr>
              <a:t>TOMORROW’S </a:t>
            </a:r>
            <a:r>
              <a:rPr lang="en-US" sz="3200" dirty="0">
                <a:solidFill>
                  <a:schemeClr val="bg1"/>
                </a:solidFill>
                <a:latin typeface="Oswald SemiBold" pitchFamily="2" charset="0"/>
              </a:rPr>
              <a:t>UNIVERSITY</a:t>
            </a:r>
            <a:r>
              <a:rPr lang="en-US" sz="3200" dirty="0">
                <a:solidFill>
                  <a:schemeClr val="bg1"/>
                </a:solidFill>
                <a:latin typeface="Oswald ExtraLight" pitchFamily="2" charset="0"/>
              </a:rPr>
              <a:t> TODAY</a:t>
            </a:r>
          </a:p>
          <a:p>
            <a:pPr marL="285750" indent="-285750">
              <a:lnSpc>
                <a:spcPct val="150000"/>
              </a:lnSpc>
              <a:buFont typeface="Arial" panose="020B0604020202020204" pitchFamily="34" charset="0"/>
              <a:buChar char="•"/>
            </a:pPr>
            <a:endParaRPr lang="en-US" sz="3200" dirty="0">
              <a:solidFill>
                <a:schemeClr val="bg1"/>
              </a:solidFill>
              <a:latin typeface="Oswald SemiBold" pitchFamily="2" charset="0"/>
            </a:endParaRPr>
          </a:p>
          <a:p>
            <a:pPr marL="285750" indent="-285750">
              <a:lnSpc>
                <a:spcPct val="150000"/>
              </a:lnSpc>
              <a:buFont typeface="Arial" panose="020B0604020202020204" pitchFamily="34" charset="0"/>
              <a:buChar char="•"/>
            </a:pPr>
            <a:endParaRPr lang="en-US" sz="3200" dirty="0">
              <a:solidFill>
                <a:schemeClr val="bg1"/>
              </a:solidFill>
              <a:latin typeface="Oswald SemiBold" pitchFamily="2" charset="0"/>
            </a:endParaRPr>
          </a:p>
        </p:txBody>
      </p:sp>
    </p:spTree>
    <p:extLst>
      <p:ext uri="{BB962C8B-B14F-4D97-AF65-F5344CB8AC3E}">
        <p14:creationId xmlns:p14="http://schemas.microsoft.com/office/powerpoint/2010/main" val="5159547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lstStyle/>
          <a:p>
            <a:r>
              <a:rPr lang="en-US" dirty="0"/>
              <a:t>enrollment</a:t>
            </a:r>
          </a:p>
        </p:txBody>
      </p:sp>
      <p:pic>
        <p:nvPicPr>
          <p:cNvPr id="4" name="a-lot-of-connections-between-avatars-of-men-and-women-connected-in-social-network-SBV-308887608-HD" descr="Imagery of connecting people icons">
            <a:hlinkClick r:id="" action="ppaction://media"/>
            <a:extLst>
              <a:ext uri="{FF2B5EF4-FFF2-40B4-BE49-F238E27FC236}">
                <a16:creationId xmlns:a16="http://schemas.microsoft.com/office/drawing/2014/main" id="{8C518E75-972F-500B-D0A2-416D8BA539B5}"/>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lum bright="-40000" contrast="-40000"/>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2" name="TextBox 11">
            <a:extLst>
              <a:ext uri="{FF2B5EF4-FFF2-40B4-BE49-F238E27FC236}">
                <a16:creationId xmlns:a16="http://schemas.microsoft.com/office/drawing/2014/main" id="{7848657B-341E-090A-CB7E-5FEC34BC72B6}"/>
              </a:ext>
            </a:extLst>
          </p:cNvPr>
          <p:cNvSpPr txBox="1"/>
          <p:nvPr/>
        </p:nvSpPr>
        <p:spPr>
          <a:xfrm>
            <a:off x="952500" y="3114547"/>
            <a:ext cx="11239500" cy="2862322"/>
          </a:xfrm>
          <a:prstGeom prst="rect">
            <a:avLst/>
          </a:prstGeom>
          <a:noFill/>
        </p:spPr>
        <p:txBody>
          <a:bodyPr wrap="square" anchor="ctr">
            <a:spAutoFit/>
          </a:bodyPr>
          <a:lstStyle/>
          <a:p>
            <a:pPr algn="ctr"/>
            <a:r>
              <a:rPr lang="en-US" sz="18000" spc="-150" baseline="30000" dirty="0">
                <a:solidFill>
                  <a:schemeClr val="bg1"/>
                </a:solidFill>
                <a:latin typeface="Oswald SemiBold" pitchFamily="2" charset="0"/>
              </a:rPr>
              <a:t>94,861 STUDENTS </a:t>
            </a:r>
            <a:endParaRPr lang="en-US" sz="18000" spc="-150" dirty="0">
              <a:solidFill>
                <a:schemeClr val="bg1"/>
              </a:solidFill>
            </a:endParaRPr>
          </a:p>
        </p:txBody>
      </p:sp>
      <p:sp>
        <p:nvSpPr>
          <p:cNvPr id="14" name="TextBox 13">
            <a:extLst>
              <a:ext uri="{FF2B5EF4-FFF2-40B4-BE49-F238E27FC236}">
                <a16:creationId xmlns:a16="http://schemas.microsoft.com/office/drawing/2014/main" id="{FD54CDAA-3219-96B2-11F9-B3283D695919}"/>
              </a:ext>
            </a:extLst>
          </p:cNvPr>
          <p:cNvSpPr txBox="1"/>
          <p:nvPr/>
        </p:nvSpPr>
        <p:spPr>
          <a:xfrm>
            <a:off x="952500" y="5565182"/>
            <a:ext cx="11239500" cy="568168"/>
          </a:xfrm>
          <a:prstGeom prst="rect">
            <a:avLst/>
          </a:prstGeom>
          <a:noFill/>
        </p:spPr>
        <p:txBody>
          <a:bodyPr wrap="square" anchor="ctr" anchorCtr="0">
            <a:noAutofit/>
          </a:bodyPr>
          <a:lstStyle/>
          <a:p>
            <a:pPr algn="ctr"/>
            <a:r>
              <a:rPr lang="en-US" sz="3000" dirty="0">
                <a:solidFill>
                  <a:schemeClr val="bg1"/>
                </a:solidFill>
                <a:effectLst/>
                <a:latin typeface="Lato Black" panose="020F0A02020204030203" pitchFamily="34" charset="0"/>
                <a:ea typeface="Times New Roman" panose="02020603050405020304" pitchFamily="18" charset="0"/>
              </a:rPr>
              <a:t>16% GROWTH OVER 5 YEARS</a:t>
            </a:r>
            <a:endParaRPr lang="en-US" sz="3000" dirty="0">
              <a:solidFill>
                <a:schemeClr val="bg1"/>
              </a:solidFill>
              <a:latin typeface="Lato" panose="020F0502020204030203" pitchFamily="34" charset="0"/>
            </a:endParaRPr>
          </a:p>
        </p:txBody>
      </p:sp>
      <p:sp>
        <p:nvSpPr>
          <p:cNvPr id="18" name="Rectangle 17">
            <a:extLst>
              <a:ext uri="{FF2B5EF4-FFF2-40B4-BE49-F238E27FC236}">
                <a16:creationId xmlns:a16="http://schemas.microsoft.com/office/drawing/2014/main" id="{F49CB543-CB46-8686-FBC1-46825F0DAFB4}"/>
              </a:ext>
              <a:ext uri="{C183D7F6-B498-43B3-948B-1728B52AA6E4}">
                <adec:decorative xmlns:adec="http://schemas.microsoft.com/office/drawing/2017/decorative" val="1"/>
              </a:ext>
            </a:extLst>
          </p:cNvPr>
          <p:cNvSpPr/>
          <p:nvPr/>
        </p:nvSpPr>
        <p:spPr>
          <a:xfrm>
            <a:off x="5690088" y="5205776"/>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956470F-D194-435E-BDEF-355302E2621A}"/>
              </a:ext>
              <a:ext uri="{C183D7F6-B498-43B3-948B-1728B52AA6E4}">
                <adec:decorative xmlns:adec="http://schemas.microsoft.com/office/drawing/2017/decorative" val="1"/>
              </a:ext>
            </a:extLst>
          </p:cNvPr>
          <p:cNvSpPr txBox="1"/>
          <p:nvPr/>
        </p:nvSpPr>
        <p:spPr>
          <a:xfrm>
            <a:off x="952501" y="751333"/>
            <a:ext cx="11239500"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SUSTAINED ENROLLMENT GROWTH</a:t>
            </a:r>
          </a:p>
        </p:txBody>
      </p:sp>
    </p:spTree>
    <p:extLst>
      <p:ext uri="{BB962C8B-B14F-4D97-AF65-F5344CB8AC3E}">
        <p14:creationId xmlns:p14="http://schemas.microsoft.com/office/powerpoint/2010/main" val="386778894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a:bodyPr>
          <a:lstStyle/>
          <a:p>
            <a:r>
              <a:rPr lang="en-US" dirty="0"/>
              <a:t>Modest tuition</a:t>
            </a:r>
            <a:r>
              <a:rPr lang="en-US" baseline="0" dirty="0"/>
              <a:t> increase </a:t>
            </a:r>
            <a:endParaRPr lang="en-US" dirty="0"/>
          </a:p>
        </p:txBody>
      </p:sp>
      <p:pic>
        <p:nvPicPr>
          <p:cNvPr id="32" name="Comp 1_1" descr="Background imagery of a blue gradient shifting ">
            <a:hlinkClick r:id="" action="ppaction://media"/>
            <a:extLst>
              <a:ext uri="{FF2B5EF4-FFF2-40B4-BE49-F238E27FC236}">
                <a16:creationId xmlns:a16="http://schemas.microsoft.com/office/drawing/2014/main" id="{C5612FDF-163A-7722-47C2-13E474BD52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9" name="TextBox 18">
            <a:extLst>
              <a:ext uri="{FF2B5EF4-FFF2-40B4-BE49-F238E27FC236}">
                <a16:creationId xmlns:a16="http://schemas.microsoft.com/office/drawing/2014/main" id="{A956470F-D194-435E-BDEF-355302E2621A}"/>
              </a:ext>
              <a:ext uri="{C183D7F6-B498-43B3-948B-1728B52AA6E4}">
                <adec:decorative xmlns:adec="http://schemas.microsoft.com/office/drawing/2017/decorative" val="1"/>
              </a:ext>
            </a:extLst>
          </p:cNvPr>
          <p:cNvSpPr txBox="1"/>
          <p:nvPr/>
        </p:nvSpPr>
        <p:spPr>
          <a:xfrm>
            <a:off x="952500" y="751333"/>
            <a:ext cx="11239499"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MODEST TUITION INCREASE</a:t>
            </a:r>
          </a:p>
        </p:txBody>
      </p:sp>
      <p:pic>
        <p:nvPicPr>
          <p:cNvPr id="3" name="Graphic 2" descr="University of Illinois Urbana-Champaign logo">
            <a:extLst>
              <a:ext uri="{FF2B5EF4-FFF2-40B4-BE49-F238E27FC236}">
                <a16:creationId xmlns:a16="http://schemas.microsoft.com/office/drawing/2014/main" id="{145B5112-55B3-858F-E902-B5E6D2A7F2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2367" y="3122911"/>
            <a:ext cx="2269588" cy="588132"/>
          </a:xfrm>
          <a:prstGeom prst="rect">
            <a:avLst/>
          </a:prstGeom>
        </p:spPr>
      </p:pic>
      <p:grpSp>
        <p:nvGrpSpPr>
          <p:cNvPr id="21" name="Group 20" descr="1.8% increase">
            <a:extLst>
              <a:ext uri="{FF2B5EF4-FFF2-40B4-BE49-F238E27FC236}">
                <a16:creationId xmlns:a16="http://schemas.microsoft.com/office/drawing/2014/main" id="{85175E6B-E4E1-D2FD-0B77-FF8976DAEDBA}"/>
              </a:ext>
            </a:extLst>
          </p:cNvPr>
          <p:cNvGrpSpPr/>
          <p:nvPr/>
        </p:nvGrpSpPr>
        <p:grpSpPr>
          <a:xfrm>
            <a:off x="1141241" y="4044017"/>
            <a:ext cx="2861452" cy="1615827"/>
            <a:chOff x="1512080" y="4490838"/>
            <a:chExt cx="2861452" cy="1615827"/>
          </a:xfrm>
        </p:grpSpPr>
        <p:sp>
          <p:nvSpPr>
            <p:cNvPr id="12" name="TextBox 11">
              <a:extLst>
                <a:ext uri="{FF2B5EF4-FFF2-40B4-BE49-F238E27FC236}">
                  <a16:creationId xmlns:a16="http://schemas.microsoft.com/office/drawing/2014/main" id="{7848657B-341E-090A-CB7E-5FEC34BC72B6}"/>
                </a:ext>
              </a:extLst>
            </p:cNvPr>
            <p:cNvSpPr txBox="1"/>
            <p:nvPr/>
          </p:nvSpPr>
          <p:spPr>
            <a:xfrm>
              <a:off x="1512080" y="4490838"/>
              <a:ext cx="2675988" cy="1615827"/>
            </a:xfrm>
            <a:prstGeom prst="rect">
              <a:avLst/>
            </a:prstGeom>
            <a:noFill/>
          </p:spPr>
          <p:txBody>
            <a:bodyPr wrap="square" anchor="ctr">
              <a:spAutoFit/>
            </a:bodyPr>
            <a:lstStyle/>
            <a:p>
              <a:pPr algn="ctr"/>
              <a:r>
                <a:rPr lang="en-US" sz="9900" spc="-300" dirty="0">
                  <a:solidFill>
                    <a:schemeClr val="bg1"/>
                  </a:solidFill>
                  <a:latin typeface="Oswald SemiBold" pitchFamily="2" charset="0"/>
                </a:rPr>
                <a:t>1.8</a:t>
              </a:r>
              <a:r>
                <a:rPr lang="en-US" sz="9900" spc="-300" baseline="30000" dirty="0">
                  <a:solidFill>
                    <a:schemeClr val="bg1"/>
                  </a:solidFill>
                  <a:latin typeface="Oswald SemiBold" pitchFamily="2" charset="0"/>
                </a:rPr>
                <a:t>%</a:t>
              </a:r>
              <a:endParaRPr lang="en-US" sz="9900" spc="-300" dirty="0">
                <a:solidFill>
                  <a:schemeClr val="bg1"/>
                </a:solidFill>
              </a:endParaRPr>
            </a:p>
          </p:txBody>
        </p:sp>
        <p:sp>
          <p:nvSpPr>
            <p:cNvPr id="20" name="Arrow: Right 19">
              <a:extLst>
                <a:ext uri="{FF2B5EF4-FFF2-40B4-BE49-F238E27FC236}">
                  <a16:creationId xmlns:a16="http://schemas.microsoft.com/office/drawing/2014/main" id="{5E0D049E-631D-3D66-BBC6-4A5096F6768D}"/>
                </a:ext>
              </a:extLst>
            </p:cNvPr>
            <p:cNvSpPr/>
            <p:nvPr/>
          </p:nvSpPr>
          <p:spPr>
            <a:xfrm rot="16200000">
              <a:off x="3761543" y="5162714"/>
              <a:ext cx="855863" cy="36811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descr="University of Illinois Chicago logo&#10;">
            <a:extLst>
              <a:ext uri="{FF2B5EF4-FFF2-40B4-BE49-F238E27FC236}">
                <a16:creationId xmlns:a16="http://schemas.microsoft.com/office/drawing/2014/main" id="{79B4EDE9-A04A-2675-77F4-522D0D30FEAB}"/>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7587" y="3100645"/>
            <a:ext cx="3240772" cy="624618"/>
          </a:xfrm>
          <a:prstGeom prst="rect">
            <a:avLst/>
          </a:prstGeom>
        </p:spPr>
      </p:pic>
      <p:grpSp>
        <p:nvGrpSpPr>
          <p:cNvPr id="23" name="Group 22" descr="1.8% increase">
            <a:extLst>
              <a:ext uri="{FF2B5EF4-FFF2-40B4-BE49-F238E27FC236}">
                <a16:creationId xmlns:a16="http://schemas.microsoft.com/office/drawing/2014/main" id="{1FC38349-2950-BF4E-6706-8C0298D8145F}"/>
              </a:ext>
            </a:extLst>
          </p:cNvPr>
          <p:cNvGrpSpPr/>
          <p:nvPr/>
        </p:nvGrpSpPr>
        <p:grpSpPr>
          <a:xfrm>
            <a:off x="5069680" y="4044017"/>
            <a:ext cx="2861452" cy="1615827"/>
            <a:chOff x="1512080" y="4490838"/>
            <a:chExt cx="2861452" cy="1615827"/>
          </a:xfrm>
        </p:grpSpPr>
        <p:sp>
          <p:nvSpPr>
            <p:cNvPr id="24" name="TextBox 23">
              <a:extLst>
                <a:ext uri="{FF2B5EF4-FFF2-40B4-BE49-F238E27FC236}">
                  <a16:creationId xmlns:a16="http://schemas.microsoft.com/office/drawing/2014/main" id="{D6F05167-34C8-C63C-554A-D76F96C12F66}"/>
                </a:ext>
              </a:extLst>
            </p:cNvPr>
            <p:cNvSpPr txBox="1"/>
            <p:nvPr/>
          </p:nvSpPr>
          <p:spPr>
            <a:xfrm>
              <a:off x="1512080" y="4490838"/>
              <a:ext cx="2675988" cy="1615827"/>
            </a:xfrm>
            <a:prstGeom prst="rect">
              <a:avLst/>
            </a:prstGeom>
            <a:noFill/>
          </p:spPr>
          <p:txBody>
            <a:bodyPr wrap="square" anchor="ctr">
              <a:spAutoFit/>
            </a:bodyPr>
            <a:lstStyle/>
            <a:p>
              <a:pPr algn="ctr"/>
              <a:r>
                <a:rPr lang="en-US" sz="9900" spc="-300" dirty="0">
                  <a:solidFill>
                    <a:schemeClr val="bg1"/>
                  </a:solidFill>
                  <a:latin typeface="Oswald SemiBold" pitchFamily="2" charset="0"/>
                </a:rPr>
                <a:t>1.8</a:t>
              </a:r>
              <a:r>
                <a:rPr lang="en-US" sz="9900" spc="-300" baseline="30000" dirty="0">
                  <a:solidFill>
                    <a:schemeClr val="bg1"/>
                  </a:solidFill>
                  <a:latin typeface="Oswald SemiBold" pitchFamily="2" charset="0"/>
                </a:rPr>
                <a:t>%</a:t>
              </a:r>
              <a:endParaRPr lang="en-US" sz="9900" spc="-300" dirty="0">
                <a:solidFill>
                  <a:schemeClr val="bg1"/>
                </a:solidFill>
              </a:endParaRPr>
            </a:p>
          </p:txBody>
        </p:sp>
        <p:sp>
          <p:nvSpPr>
            <p:cNvPr id="25" name="Arrow: Right 24">
              <a:extLst>
                <a:ext uri="{FF2B5EF4-FFF2-40B4-BE49-F238E27FC236}">
                  <a16:creationId xmlns:a16="http://schemas.microsoft.com/office/drawing/2014/main" id="{AB3BA8E7-2116-E820-CA08-F7C61F6549FF}"/>
                </a:ext>
              </a:extLst>
            </p:cNvPr>
            <p:cNvSpPr/>
            <p:nvPr/>
          </p:nvSpPr>
          <p:spPr>
            <a:xfrm rot="16200000">
              <a:off x="3761543" y="5162714"/>
              <a:ext cx="855863" cy="36811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University of Illinois Springfield logo">
            <a:extLst>
              <a:ext uri="{FF2B5EF4-FFF2-40B4-BE49-F238E27FC236}">
                <a16:creationId xmlns:a16="http://schemas.microsoft.com/office/drawing/2014/main" id="{5E39C83C-4A97-D80A-9196-810907122AC0}"/>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069992" y="2965152"/>
            <a:ext cx="1992650" cy="919276"/>
          </a:xfrm>
          <a:prstGeom prst="rect">
            <a:avLst/>
          </a:prstGeom>
        </p:spPr>
      </p:pic>
      <p:grpSp>
        <p:nvGrpSpPr>
          <p:cNvPr id="29" name="Group 28" descr="1.5% increase">
            <a:extLst>
              <a:ext uri="{FF2B5EF4-FFF2-40B4-BE49-F238E27FC236}">
                <a16:creationId xmlns:a16="http://schemas.microsoft.com/office/drawing/2014/main" id="{65610BB4-FCCB-1470-0152-253D060805EB}"/>
              </a:ext>
            </a:extLst>
          </p:cNvPr>
          <p:cNvGrpSpPr/>
          <p:nvPr/>
        </p:nvGrpSpPr>
        <p:grpSpPr>
          <a:xfrm>
            <a:off x="8811594" y="4044017"/>
            <a:ext cx="2861452" cy="1615827"/>
            <a:chOff x="1512080" y="4490838"/>
            <a:chExt cx="2861452" cy="1615827"/>
          </a:xfrm>
        </p:grpSpPr>
        <p:sp>
          <p:nvSpPr>
            <p:cNvPr id="30" name="TextBox 29">
              <a:extLst>
                <a:ext uri="{FF2B5EF4-FFF2-40B4-BE49-F238E27FC236}">
                  <a16:creationId xmlns:a16="http://schemas.microsoft.com/office/drawing/2014/main" id="{2F11A8C5-2B0D-0006-E0E1-8B79B3F49596}"/>
                </a:ext>
              </a:extLst>
            </p:cNvPr>
            <p:cNvSpPr txBox="1"/>
            <p:nvPr/>
          </p:nvSpPr>
          <p:spPr>
            <a:xfrm>
              <a:off x="1512080" y="4490838"/>
              <a:ext cx="2675988" cy="1615827"/>
            </a:xfrm>
            <a:prstGeom prst="rect">
              <a:avLst/>
            </a:prstGeom>
            <a:noFill/>
          </p:spPr>
          <p:txBody>
            <a:bodyPr wrap="square" anchor="ctr">
              <a:spAutoFit/>
            </a:bodyPr>
            <a:lstStyle/>
            <a:p>
              <a:pPr algn="ctr"/>
              <a:r>
                <a:rPr lang="en-US" sz="9900" spc="-300" dirty="0">
                  <a:solidFill>
                    <a:schemeClr val="bg1"/>
                  </a:solidFill>
                  <a:latin typeface="Oswald SemiBold" pitchFamily="2" charset="0"/>
                </a:rPr>
                <a:t>1.5</a:t>
              </a:r>
              <a:r>
                <a:rPr lang="en-US" sz="9900" spc="-300" baseline="30000" dirty="0">
                  <a:solidFill>
                    <a:schemeClr val="bg1"/>
                  </a:solidFill>
                  <a:latin typeface="Oswald SemiBold" pitchFamily="2" charset="0"/>
                </a:rPr>
                <a:t>%</a:t>
              </a:r>
              <a:endParaRPr lang="en-US" sz="9900" spc="-300" dirty="0">
                <a:solidFill>
                  <a:schemeClr val="bg1"/>
                </a:solidFill>
              </a:endParaRPr>
            </a:p>
          </p:txBody>
        </p:sp>
        <p:sp>
          <p:nvSpPr>
            <p:cNvPr id="31" name="Arrow: Right 30">
              <a:extLst>
                <a:ext uri="{FF2B5EF4-FFF2-40B4-BE49-F238E27FC236}">
                  <a16:creationId xmlns:a16="http://schemas.microsoft.com/office/drawing/2014/main" id="{812BACD6-67CD-4BB9-2D02-3BCB9B07F148}"/>
                </a:ext>
              </a:extLst>
            </p:cNvPr>
            <p:cNvSpPr/>
            <p:nvPr/>
          </p:nvSpPr>
          <p:spPr>
            <a:xfrm rot="16200000">
              <a:off x="3761543" y="5162714"/>
              <a:ext cx="855863" cy="36811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462A5FB6-3259-A4F4-7D40-D1AC8F0F666E}"/>
              </a:ext>
              <a:ext uri="{C183D7F6-B498-43B3-948B-1728B52AA6E4}">
                <adec:decorative xmlns:adec="http://schemas.microsoft.com/office/drawing/2017/decorative" val="1"/>
              </a:ext>
            </a:extLst>
          </p:cNvPr>
          <p:cNvCxnSpPr>
            <a:cxnSpLocks/>
          </p:cNvCxnSpPr>
          <p:nvPr/>
        </p:nvCxnSpPr>
        <p:spPr>
          <a:xfrm flipV="1">
            <a:off x="8703062" y="3318375"/>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82BAEC-A3E3-13C1-372C-24D2AF7537A6}"/>
              </a:ext>
              <a:ext uri="{C183D7F6-B498-43B3-948B-1728B52AA6E4}">
                <adec:decorative xmlns:adec="http://schemas.microsoft.com/office/drawing/2017/decorative" val="1"/>
              </a:ext>
            </a:extLst>
          </p:cNvPr>
          <p:cNvCxnSpPr>
            <a:cxnSpLocks/>
          </p:cNvCxnSpPr>
          <p:nvPr/>
        </p:nvCxnSpPr>
        <p:spPr>
          <a:xfrm flipV="1">
            <a:off x="4605429" y="3318375"/>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48342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fill="hold" display="0">
                  <p:stCondLst>
                    <p:cond delay="indefinite"/>
                  </p:stCondLst>
                </p:cTn>
                <p:tgtEl>
                  <p:spTgt spid="3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9">
            <a:extLst>
              <a:ext uri="{FF2B5EF4-FFF2-40B4-BE49-F238E27FC236}">
                <a16:creationId xmlns:a16="http://schemas.microsoft.com/office/drawing/2014/main" id="{80A405AB-FAD0-A8F5-7CF7-EEFB7DE6D413}"/>
              </a:ext>
            </a:extLst>
          </p:cNvPr>
          <p:cNvSpPr>
            <a:spLocks noGrp="1"/>
          </p:cNvSpPr>
          <p:nvPr>
            <p:ph type="title"/>
          </p:nvPr>
        </p:nvSpPr>
        <p:spPr>
          <a:xfrm>
            <a:off x="838200" y="-1787832"/>
            <a:ext cx="10515600" cy="1313848"/>
          </a:xfrm>
        </p:spPr>
        <p:txBody>
          <a:bodyPr/>
          <a:lstStyle/>
          <a:p>
            <a:r>
              <a:rPr lang="en-US" dirty="0"/>
              <a:t>research</a:t>
            </a:r>
          </a:p>
        </p:txBody>
      </p:sp>
      <p:pic>
        <p:nvPicPr>
          <p:cNvPr id="5" name="Picture 4" descr="background imagery of a blue gradient shifting ">
            <a:extLst>
              <a:ext uri="{FF2B5EF4-FFF2-40B4-BE49-F238E27FC236}">
                <a16:creationId xmlns:a16="http://schemas.microsoft.com/office/drawing/2014/main" id="{DC0F94FD-B18A-AC88-5483-55FC034D334B}"/>
              </a:ext>
            </a:extLst>
          </p:cNvPr>
          <p:cNvPicPr>
            <a:picLocks noChangeAspect="1"/>
          </p:cNvPicPr>
          <p:nvPr/>
        </p:nvPicPr>
        <p:blipFill>
          <a:blip r:embed="rId5" cstate="email">
            <a:duotone>
              <a:prstClr val="black"/>
              <a:schemeClr val="accent5">
                <a:tint val="45000"/>
                <a:satMod val="400000"/>
              </a:schemeClr>
            </a:duotone>
            <a:alphaModFix amt="10000"/>
            <a:extLst>
              <a:ext uri="{28A0092B-C50C-407E-A947-70E740481C1C}">
                <a14:useLocalDpi xmlns:a14="http://schemas.microsoft.com/office/drawing/2010/main" val="0"/>
              </a:ext>
            </a:extLst>
          </a:blip>
          <a:srcRect/>
          <a:stretch/>
        </p:blipFill>
        <p:spPr>
          <a:xfrm>
            <a:off x="0" y="0"/>
            <a:ext cx="12192000" cy="6855462"/>
          </a:xfrm>
          <a:prstGeom prst="rect">
            <a:avLst/>
          </a:prstGeom>
        </p:spPr>
      </p:pic>
      <p:pic>
        <p:nvPicPr>
          <p:cNvPr id="6" name="Comp 1_1" descr="background imagery of a blue gradient shifting">
            <a:hlinkClick r:id="" action="ppaction://media"/>
            <a:extLst>
              <a:ext uri="{FF2B5EF4-FFF2-40B4-BE49-F238E27FC236}">
                <a16:creationId xmlns:a16="http://schemas.microsoft.com/office/drawing/2014/main" id="{9862FD5C-3D3B-EDCF-38FE-A1CCA2B3D6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1" name="TextBox 10">
            <a:extLst>
              <a:ext uri="{FF2B5EF4-FFF2-40B4-BE49-F238E27FC236}">
                <a16:creationId xmlns:a16="http://schemas.microsoft.com/office/drawing/2014/main" id="{C4732C85-3C97-72BB-A738-8BD152077BF1}"/>
              </a:ext>
            </a:extLst>
          </p:cNvPr>
          <p:cNvSpPr txBox="1"/>
          <p:nvPr/>
        </p:nvSpPr>
        <p:spPr>
          <a:xfrm>
            <a:off x="2415057" y="4627088"/>
            <a:ext cx="790423" cy="369332"/>
          </a:xfrm>
          <a:prstGeom prst="rect">
            <a:avLst/>
          </a:prstGeom>
          <a:noFill/>
        </p:spPr>
        <p:txBody>
          <a:bodyPr wrap="square">
            <a:spAutoFit/>
          </a:bodyPr>
          <a:lstStyle/>
          <a:p>
            <a:r>
              <a:rPr lang="en-US" sz="1800" dirty="0">
                <a:solidFill>
                  <a:schemeClr val="bg1"/>
                </a:solidFill>
                <a:effectLst/>
                <a:latin typeface="Lato Black" panose="020F0A02020204030203" pitchFamily="34" charset="0"/>
                <a:ea typeface="Times New Roman" panose="02020603050405020304" pitchFamily="18" charset="0"/>
              </a:rPr>
              <a:t>FY21</a:t>
            </a:r>
            <a:endParaRPr lang="en-US" dirty="0">
              <a:solidFill>
                <a:schemeClr val="bg1"/>
              </a:solidFill>
            </a:endParaRPr>
          </a:p>
        </p:txBody>
      </p:sp>
      <p:sp>
        <p:nvSpPr>
          <p:cNvPr id="12" name="TextBox 11">
            <a:extLst>
              <a:ext uri="{FF2B5EF4-FFF2-40B4-BE49-F238E27FC236}">
                <a16:creationId xmlns:a16="http://schemas.microsoft.com/office/drawing/2014/main" id="{7848657B-341E-090A-CB7E-5FEC34BC72B6}"/>
              </a:ext>
            </a:extLst>
          </p:cNvPr>
          <p:cNvSpPr txBox="1"/>
          <p:nvPr/>
        </p:nvSpPr>
        <p:spPr>
          <a:xfrm>
            <a:off x="952500" y="3034720"/>
            <a:ext cx="5251530" cy="2400657"/>
          </a:xfrm>
          <a:prstGeom prst="rect">
            <a:avLst/>
          </a:prstGeom>
          <a:noFill/>
        </p:spPr>
        <p:txBody>
          <a:bodyPr wrap="square" anchor="ctr">
            <a:spAutoFit/>
          </a:bodyPr>
          <a:lstStyle/>
          <a:p>
            <a:pPr algn="r"/>
            <a:r>
              <a:rPr lang="en-US" sz="15000" spc="-150" baseline="30000" dirty="0">
                <a:solidFill>
                  <a:schemeClr val="bg1"/>
                </a:solidFill>
                <a:latin typeface="Oswald SemiBold" pitchFamily="2" charset="0"/>
              </a:rPr>
              <a:t>$</a:t>
            </a:r>
            <a:r>
              <a:rPr lang="en-US" sz="15000" spc="-150" dirty="0">
                <a:solidFill>
                  <a:schemeClr val="bg1"/>
                </a:solidFill>
                <a:latin typeface="Oswald SemiBold" pitchFamily="2" charset="0"/>
              </a:rPr>
              <a:t>1.2B</a:t>
            </a:r>
            <a:endParaRPr lang="en-US" sz="15000" spc="-150" dirty="0">
              <a:solidFill>
                <a:schemeClr val="bg1"/>
              </a:solidFill>
            </a:endParaRPr>
          </a:p>
        </p:txBody>
      </p:sp>
      <p:sp>
        <p:nvSpPr>
          <p:cNvPr id="3" name="TextBox 2">
            <a:extLst>
              <a:ext uri="{FF2B5EF4-FFF2-40B4-BE49-F238E27FC236}">
                <a16:creationId xmlns:a16="http://schemas.microsoft.com/office/drawing/2014/main" id="{0186E6AA-E315-574A-F114-E33A020CDD66}"/>
              </a:ext>
            </a:extLst>
          </p:cNvPr>
          <p:cNvSpPr txBox="1"/>
          <p:nvPr/>
        </p:nvSpPr>
        <p:spPr>
          <a:xfrm>
            <a:off x="6305654" y="3187351"/>
            <a:ext cx="5886346" cy="1938992"/>
          </a:xfrm>
          <a:prstGeom prst="rect">
            <a:avLst/>
          </a:prstGeom>
          <a:noFill/>
        </p:spPr>
        <p:txBody>
          <a:bodyPr wrap="square">
            <a:spAutoFit/>
          </a:bodyPr>
          <a:lstStyle/>
          <a:p>
            <a:r>
              <a:rPr lang="en-US" sz="6000" spc="-150" dirty="0">
                <a:solidFill>
                  <a:schemeClr val="bg1"/>
                </a:solidFill>
                <a:latin typeface="Oswald SemiBold" pitchFamily="2" charset="0"/>
              </a:rPr>
              <a:t>UP FROM $1.1B</a:t>
            </a:r>
            <a:br>
              <a:rPr lang="en-US" sz="6000" spc="-150" dirty="0">
                <a:solidFill>
                  <a:schemeClr val="bg1"/>
                </a:solidFill>
                <a:latin typeface="Oswald SemiBold" pitchFamily="2" charset="0"/>
              </a:rPr>
            </a:br>
            <a:r>
              <a:rPr lang="en-US" sz="6000" spc="-150" dirty="0">
                <a:solidFill>
                  <a:schemeClr val="bg1"/>
                </a:solidFill>
                <a:latin typeface="Oswald SemiBold" pitchFamily="2" charset="0"/>
              </a:rPr>
              <a:t>IN 2020</a:t>
            </a:r>
            <a:endParaRPr lang="en-US" sz="6000" dirty="0"/>
          </a:p>
        </p:txBody>
      </p:sp>
      <p:sp>
        <p:nvSpPr>
          <p:cNvPr id="14" name="TextBox 13">
            <a:extLst>
              <a:ext uri="{FF2B5EF4-FFF2-40B4-BE49-F238E27FC236}">
                <a16:creationId xmlns:a16="http://schemas.microsoft.com/office/drawing/2014/main" id="{FD54CDAA-3219-96B2-11F9-B3283D695919}"/>
              </a:ext>
            </a:extLst>
          </p:cNvPr>
          <p:cNvSpPr txBox="1"/>
          <p:nvPr/>
        </p:nvSpPr>
        <p:spPr>
          <a:xfrm>
            <a:off x="952500" y="5565182"/>
            <a:ext cx="11239500" cy="568168"/>
          </a:xfrm>
          <a:prstGeom prst="rect">
            <a:avLst/>
          </a:prstGeom>
          <a:noFill/>
        </p:spPr>
        <p:txBody>
          <a:bodyPr wrap="square" anchor="ctr" anchorCtr="0">
            <a:noAutofit/>
          </a:bodyPr>
          <a:lstStyle/>
          <a:p>
            <a:pPr algn="ctr"/>
            <a:r>
              <a:rPr lang="en-US" sz="3000" dirty="0">
                <a:solidFill>
                  <a:schemeClr val="bg1"/>
                </a:solidFill>
                <a:effectLst/>
                <a:latin typeface="Lato Black" panose="020F0A02020204030203" pitchFamily="34" charset="0"/>
                <a:ea typeface="Times New Roman" panose="02020603050405020304" pitchFamily="18" charset="0"/>
              </a:rPr>
              <a:t>20% INCREASE FROM 2010 - 2020</a:t>
            </a:r>
            <a:endParaRPr lang="en-US" sz="3000" dirty="0">
              <a:solidFill>
                <a:schemeClr val="bg1"/>
              </a:solidFill>
              <a:latin typeface="Lato" panose="020F0502020204030203" pitchFamily="34" charset="0"/>
            </a:endParaRPr>
          </a:p>
        </p:txBody>
      </p:sp>
      <p:sp>
        <p:nvSpPr>
          <p:cNvPr id="18" name="Rectangle 17">
            <a:extLst>
              <a:ext uri="{FF2B5EF4-FFF2-40B4-BE49-F238E27FC236}">
                <a16:creationId xmlns:a16="http://schemas.microsoft.com/office/drawing/2014/main" id="{F49CB543-CB46-8686-FBC1-46825F0DAFB4}"/>
              </a:ext>
              <a:ext uri="{C183D7F6-B498-43B3-948B-1728B52AA6E4}">
                <adec:decorative xmlns:adec="http://schemas.microsoft.com/office/drawing/2017/decorative" val="1"/>
              </a:ext>
            </a:extLst>
          </p:cNvPr>
          <p:cNvSpPr/>
          <p:nvPr/>
        </p:nvSpPr>
        <p:spPr>
          <a:xfrm>
            <a:off x="5690088" y="5205776"/>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956470F-D194-435E-BDEF-355302E2621A}"/>
              </a:ext>
              <a:ext uri="{C183D7F6-B498-43B3-948B-1728B52AA6E4}">
                <adec:decorative xmlns:adec="http://schemas.microsoft.com/office/drawing/2017/decorative" val="1"/>
              </a:ext>
            </a:extLst>
          </p:cNvPr>
          <p:cNvSpPr txBox="1"/>
          <p:nvPr/>
        </p:nvSpPr>
        <p:spPr>
          <a:xfrm>
            <a:off x="952501" y="751333"/>
            <a:ext cx="11239500"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RESEARCH</a:t>
            </a:r>
          </a:p>
        </p:txBody>
      </p:sp>
    </p:spTree>
    <p:extLst>
      <p:ext uri="{BB962C8B-B14F-4D97-AF65-F5344CB8AC3E}">
        <p14:creationId xmlns:p14="http://schemas.microsoft.com/office/powerpoint/2010/main" val="416447870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9">
            <a:extLst>
              <a:ext uri="{FF2B5EF4-FFF2-40B4-BE49-F238E27FC236}">
                <a16:creationId xmlns:a16="http://schemas.microsoft.com/office/drawing/2014/main" id="{262771BE-1DE7-33DF-2028-1E48B0AD0AA5}"/>
              </a:ext>
            </a:extLst>
          </p:cNvPr>
          <p:cNvSpPr>
            <a:spLocks noGrp="1"/>
          </p:cNvSpPr>
          <p:nvPr>
            <p:ph type="title"/>
          </p:nvPr>
        </p:nvSpPr>
        <p:spPr>
          <a:xfrm>
            <a:off x="838200" y="-1787832"/>
            <a:ext cx="10515600" cy="1313848"/>
          </a:xfrm>
        </p:spPr>
        <p:txBody>
          <a:bodyPr/>
          <a:lstStyle/>
          <a:p>
            <a:r>
              <a:rPr lang="en-US" dirty="0"/>
              <a:t>State partnership</a:t>
            </a:r>
          </a:p>
        </p:txBody>
      </p:sp>
      <p:pic>
        <p:nvPicPr>
          <p:cNvPr id="3" name="Comp 1_1" descr="Background imagery of a blue gradient shifting">
            <a:hlinkClick r:id="" action="ppaction://media"/>
            <a:extLst>
              <a:ext uri="{FF2B5EF4-FFF2-40B4-BE49-F238E27FC236}">
                <a16:creationId xmlns:a16="http://schemas.microsoft.com/office/drawing/2014/main" id="{7AAEB062-BF13-D272-5BCB-B35C562EBE0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extBox 1">
            <a:extLst>
              <a:ext uri="{FF2B5EF4-FFF2-40B4-BE49-F238E27FC236}">
                <a16:creationId xmlns:a16="http://schemas.microsoft.com/office/drawing/2014/main" id="{0E620184-23F2-4DFB-08E5-93A04E4654FA}"/>
              </a:ext>
              <a:ext uri="{C183D7F6-B498-43B3-948B-1728B52AA6E4}">
                <adec:decorative xmlns:adec="http://schemas.microsoft.com/office/drawing/2017/decorative" val="1"/>
              </a:ext>
            </a:extLst>
          </p:cNvPr>
          <p:cNvSpPr txBox="1"/>
          <p:nvPr/>
        </p:nvSpPr>
        <p:spPr>
          <a:xfrm>
            <a:off x="2811782" y="751333"/>
            <a:ext cx="7520938" cy="1938992"/>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OUR PARTNERSHIP WITH THE STATE</a:t>
            </a:r>
          </a:p>
        </p:txBody>
      </p:sp>
      <p:sp>
        <p:nvSpPr>
          <p:cNvPr id="4" name="TextBox 3">
            <a:extLst>
              <a:ext uri="{FF2B5EF4-FFF2-40B4-BE49-F238E27FC236}">
                <a16:creationId xmlns:a16="http://schemas.microsoft.com/office/drawing/2014/main" id="{16EBC4EA-26E2-9F69-B328-E80C9902F6B0}"/>
              </a:ext>
            </a:extLst>
          </p:cNvPr>
          <p:cNvSpPr txBox="1"/>
          <p:nvPr/>
        </p:nvSpPr>
        <p:spPr>
          <a:xfrm>
            <a:off x="952500" y="2896725"/>
            <a:ext cx="11239500" cy="3046988"/>
          </a:xfrm>
          <a:prstGeom prst="rect">
            <a:avLst/>
          </a:prstGeom>
          <a:noFill/>
        </p:spPr>
        <p:txBody>
          <a:bodyPr wrap="square" anchor="ctr">
            <a:spAutoFit/>
          </a:bodyPr>
          <a:lstStyle/>
          <a:p>
            <a:pPr algn="ctr"/>
            <a:r>
              <a:rPr lang="en-US" sz="9600" spc="-150" dirty="0">
                <a:solidFill>
                  <a:schemeClr val="bg1"/>
                </a:solidFill>
                <a:latin typeface="Oswald SemiBold" pitchFamily="2" charset="0"/>
              </a:rPr>
              <a:t>IDPH AND SHIELD IL $200M AGREEMENT</a:t>
            </a:r>
            <a:endParaRPr lang="en-US" sz="9600" spc="-150" dirty="0">
              <a:solidFill>
                <a:schemeClr val="bg1"/>
              </a:solidFill>
            </a:endParaRPr>
          </a:p>
        </p:txBody>
      </p:sp>
    </p:spTree>
    <p:extLst>
      <p:ext uri="{BB962C8B-B14F-4D97-AF65-F5344CB8AC3E}">
        <p14:creationId xmlns:p14="http://schemas.microsoft.com/office/powerpoint/2010/main" val="67541887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9">
            <a:extLst>
              <a:ext uri="{FF2B5EF4-FFF2-40B4-BE49-F238E27FC236}">
                <a16:creationId xmlns:a16="http://schemas.microsoft.com/office/drawing/2014/main" id="{6A240298-70EC-43E2-5611-C637673B7D8E}"/>
              </a:ext>
            </a:extLst>
          </p:cNvPr>
          <p:cNvSpPr>
            <a:spLocks noGrp="1"/>
          </p:cNvSpPr>
          <p:nvPr>
            <p:ph type="title"/>
          </p:nvPr>
        </p:nvSpPr>
        <p:spPr>
          <a:xfrm>
            <a:off x="838200" y="-1787832"/>
            <a:ext cx="10515600" cy="1313848"/>
          </a:xfrm>
        </p:spPr>
        <p:txBody>
          <a:bodyPr/>
          <a:lstStyle/>
          <a:p>
            <a:r>
              <a:rPr lang="en-US" dirty="0"/>
              <a:t>State partnership</a:t>
            </a:r>
          </a:p>
        </p:txBody>
      </p:sp>
      <p:pic>
        <p:nvPicPr>
          <p:cNvPr id="17" name="Comp 1_1" descr="Background imagery of a blue gradient shifting ">
            <a:hlinkClick r:id="" action="ppaction://media"/>
            <a:extLst>
              <a:ext uri="{FF2B5EF4-FFF2-40B4-BE49-F238E27FC236}">
                <a16:creationId xmlns:a16="http://schemas.microsoft.com/office/drawing/2014/main" id="{BE49DBE1-52C9-1C79-F820-3F8EA20AD7E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sp>
        <p:nvSpPr>
          <p:cNvPr id="18" name="TextBox 17">
            <a:extLst>
              <a:ext uri="{FF2B5EF4-FFF2-40B4-BE49-F238E27FC236}">
                <a16:creationId xmlns:a16="http://schemas.microsoft.com/office/drawing/2014/main" id="{A92FACC6-41B3-1242-309A-B70BCC95D204}"/>
              </a:ext>
              <a:ext uri="{C183D7F6-B498-43B3-948B-1728B52AA6E4}">
                <adec:decorative xmlns:adec="http://schemas.microsoft.com/office/drawing/2017/decorative" val="1"/>
              </a:ext>
            </a:extLst>
          </p:cNvPr>
          <p:cNvSpPr txBox="1"/>
          <p:nvPr/>
        </p:nvSpPr>
        <p:spPr>
          <a:xfrm>
            <a:off x="2811782" y="751333"/>
            <a:ext cx="7520938" cy="1938992"/>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OUR PARTNERSHIP WITH THE STATE</a:t>
            </a: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cxnSp>
        <p:nvCxnSpPr>
          <p:cNvPr id="4" name="Straight Connector 3">
            <a:extLst>
              <a:ext uri="{FF2B5EF4-FFF2-40B4-BE49-F238E27FC236}">
                <a16:creationId xmlns:a16="http://schemas.microsoft.com/office/drawing/2014/main" id="{637963E4-B341-6BE8-E375-82EBD3BEA361}"/>
              </a:ext>
              <a:ext uri="{C183D7F6-B498-43B3-948B-1728B52AA6E4}">
                <adec:decorative xmlns:adec="http://schemas.microsoft.com/office/drawing/2017/decorative" val="1"/>
              </a:ext>
            </a:extLst>
          </p:cNvPr>
          <p:cNvCxnSpPr>
            <a:cxnSpLocks/>
          </p:cNvCxnSpPr>
          <p:nvPr/>
        </p:nvCxnSpPr>
        <p:spPr>
          <a:xfrm flipV="1">
            <a:off x="6477879" y="3765198"/>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E93B8D2-5363-70FB-222A-CEAC6B5A3C0C}"/>
              </a:ext>
            </a:extLst>
          </p:cNvPr>
          <p:cNvSpPr txBox="1"/>
          <p:nvPr/>
        </p:nvSpPr>
        <p:spPr>
          <a:xfrm>
            <a:off x="2131358" y="3431797"/>
            <a:ext cx="3638070"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5</a:t>
            </a:r>
            <a:r>
              <a:rPr lang="en-US" sz="12000" spc="-300" baseline="30000" dirty="0">
                <a:solidFill>
                  <a:schemeClr val="bg1"/>
                </a:solidFill>
                <a:latin typeface="Oswald SemiBold" pitchFamily="2" charset="0"/>
              </a:rPr>
              <a:t>%</a:t>
            </a:r>
            <a:endParaRPr lang="en-US" sz="12000" spc="-300" dirty="0">
              <a:solidFill>
                <a:schemeClr val="bg1"/>
              </a:solidFill>
            </a:endParaRPr>
          </a:p>
        </p:txBody>
      </p:sp>
      <p:sp>
        <p:nvSpPr>
          <p:cNvPr id="19" name="TextBox 18">
            <a:extLst>
              <a:ext uri="{FF2B5EF4-FFF2-40B4-BE49-F238E27FC236}">
                <a16:creationId xmlns:a16="http://schemas.microsoft.com/office/drawing/2014/main" id="{F1485EB1-810B-FD09-A307-7665CF970647}"/>
              </a:ext>
            </a:extLst>
          </p:cNvPr>
          <p:cNvSpPr txBox="1"/>
          <p:nvPr/>
        </p:nvSpPr>
        <p:spPr>
          <a:xfrm>
            <a:off x="1649018" y="5565182"/>
            <a:ext cx="4643393" cy="568168"/>
          </a:xfrm>
          <a:prstGeom prst="rect">
            <a:avLst/>
          </a:prstGeom>
          <a:noFill/>
        </p:spPr>
        <p:txBody>
          <a:bodyPr wrap="square" anchor="ctr" anchorCtr="0">
            <a:noAutofit/>
          </a:bodyPr>
          <a:lstStyle/>
          <a:p>
            <a:pPr algn="ctr"/>
            <a:r>
              <a:rPr lang="en-US" sz="3000" dirty="0">
                <a:solidFill>
                  <a:schemeClr val="bg1"/>
                </a:solidFill>
                <a:effectLst/>
                <a:latin typeface="Lato Black" panose="020F0A02020204030203" pitchFamily="34" charset="0"/>
                <a:ea typeface="Times New Roman" panose="02020603050405020304" pitchFamily="18" charset="0"/>
              </a:rPr>
              <a:t>increase in FY23 appropriations</a:t>
            </a:r>
            <a:endParaRPr lang="en-US" sz="3000" dirty="0">
              <a:solidFill>
                <a:schemeClr val="bg1"/>
              </a:solidFill>
              <a:latin typeface="Lato" panose="020F0502020204030203" pitchFamily="34" charset="0"/>
            </a:endParaRPr>
          </a:p>
        </p:txBody>
      </p:sp>
      <p:sp>
        <p:nvSpPr>
          <p:cNvPr id="20" name="TextBox 19">
            <a:extLst>
              <a:ext uri="{FF2B5EF4-FFF2-40B4-BE49-F238E27FC236}">
                <a16:creationId xmlns:a16="http://schemas.microsoft.com/office/drawing/2014/main" id="{979E702B-C37A-B505-D9FB-EB1520181D4F}"/>
              </a:ext>
            </a:extLst>
          </p:cNvPr>
          <p:cNvSpPr txBox="1"/>
          <p:nvPr/>
        </p:nvSpPr>
        <p:spPr>
          <a:xfrm>
            <a:off x="7496377" y="3431797"/>
            <a:ext cx="3638070"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5</a:t>
            </a:r>
            <a:r>
              <a:rPr lang="en-US" sz="12000" spc="-300" baseline="30000" dirty="0">
                <a:solidFill>
                  <a:schemeClr val="bg1"/>
                </a:solidFill>
                <a:latin typeface="Oswald SemiBold" pitchFamily="2" charset="0"/>
              </a:rPr>
              <a:t>%</a:t>
            </a:r>
            <a:endParaRPr lang="en-US" sz="12000" spc="-300" dirty="0">
              <a:solidFill>
                <a:schemeClr val="bg1"/>
              </a:solidFill>
            </a:endParaRPr>
          </a:p>
        </p:txBody>
      </p:sp>
      <p:sp>
        <p:nvSpPr>
          <p:cNvPr id="21" name="TextBox 20">
            <a:extLst>
              <a:ext uri="{FF2B5EF4-FFF2-40B4-BE49-F238E27FC236}">
                <a16:creationId xmlns:a16="http://schemas.microsoft.com/office/drawing/2014/main" id="{8741AE4F-E377-E7D9-331E-D8A691249758}"/>
              </a:ext>
            </a:extLst>
          </p:cNvPr>
          <p:cNvSpPr txBox="1"/>
          <p:nvPr/>
        </p:nvSpPr>
        <p:spPr>
          <a:xfrm>
            <a:off x="7014037" y="5565182"/>
            <a:ext cx="4643393" cy="568168"/>
          </a:xfrm>
          <a:prstGeom prst="rect">
            <a:avLst/>
          </a:prstGeom>
          <a:noFill/>
        </p:spPr>
        <p:txBody>
          <a:bodyPr wrap="square" anchor="ctr" anchorCtr="0">
            <a:noAutofit/>
          </a:bodyPr>
          <a:lstStyle/>
          <a:p>
            <a:pPr algn="ctr"/>
            <a:r>
              <a:rPr lang="en-US" sz="3000" dirty="0">
                <a:solidFill>
                  <a:schemeClr val="bg1"/>
                </a:solidFill>
                <a:effectLst/>
                <a:latin typeface="Lato Black" panose="020F0A02020204030203" pitchFamily="34" charset="0"/>
                <a:ea typeface="Times New Roman" panose="02020603050405020304" pitchFamily="18" charset="0"/>
              </a:rPr>
              <a:t>supplemental increase for FY22</a:t>
            </a:r>
            <a:endParaRPr lang="en-US" sz="3000" dirty="0">
              <a:solidFill>
                <a:schemeClr val="bg1"/>
              </a:solidFill>
              <a:latin typeface="Lato" panose="020F0502020204030203" pitchFamily="34" charset="0"/>
            </a:endParaRPr>
          </a:p>
        </p:txBody>
      </p:sp>
    </p:spTree>
    <p:extLst>
      <p:ext uri="{BB962C8B-B14F-4D97-AF65-F5344CB8AC3E}">
        <p14:creationId xmlns:p14="http://schemas.microsoft.com/office/powerpoint/2010/main" val="64404981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repeatCount="indefinite" fill="hold" display="0">
                  <p:stCondLst>
                    <p:cond delay="indefinite"/>
                  </p:stCondLst>
                </p:cTn>
                <p:tgtEl>
                  <p:spTgt spid="1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9">
            <a:extLst>
              <a:ext uri="{FF2B5EF4-FFF2-40B4-BE49-F238E27FC236}">
                <a16:creationId xmlns:a16="http://schemas.microsoft.com/office/drawing/2014/main" id="{CDDF26AB-472D-959E-C4EC-CC7E828C4D3D}"/>
              </a:ext>
            </a:extLst>
          </p:cNvPr>
          <p:cNvSpPr>
            <a:spLocks noGrp="1"/>
          </p:cNvSpPr>
          <p:nvPr>
            <p:ph type="title"/>
          </p:nvPr>
        </p:nvSpPr>
        <p:spPr>
          <a:xfrm>
            <a:off x="838200" y="-1787832"/>
            <a:ext cx="10515600" cy="1313848"/>
          </a:xfrm>
        </p:spPr>
        <p:txBody>
          <a:bodyPr/>
          <a:lstStyle/>
          <a:p>
            <a:r>
              <a:rPr lang="en-US" dirty="0"/>
              <a:t>Economic impact</a:t>
            </a:r>
          </a:p>
        </p:txBody>
      </p:sp>
      <p:pic>
        <p:nvPicPr>
          <p:cNvPr id="2" name="close-up-4k-corn-farm-crops-at-sunset-cinematic-SBV-337658026-HD" descr="Corn field close up">
            <a:hlinkClick r:id="" action="ppaction://media"/>
            <a:extLst>
              <a:ext uri="{FF2B5EF4-FFF2-40B4-BE49-F238E27FC236}">
                <a16:creationId xmlns:a16="http://schemas.microsoft.com/office/drawing/2014/main" id="{A845EB0C-389C-FE8E-56B0-CD5673646BE5}"/>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lum bright="-20000" contrast="-20000"/>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B883A4A-F324-444E-BC81-A6D3C202BD40}"/>
              </a:ext>
              <a:ext uri="{C183D7F6-B498-43B3-948B-1728B52AA6E4}">
                <adec:decorative xmlns:adec="http://schemas.microsoft.com/office/drawing/2017/decorative" val="1"/>
              </a:ext>
            </a:extLst>
          </p:cNvPr>
          <p:cNvSpPr txBox="1">
            <a:spLocks/>
          </p:cNvSpPr>
          <p:nvPr/>
        </p:nvSpPr>
        <p:spPr>
          <a:xfrm>
            <a:off x="1611922" y="2825997"/>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ECONOMIC</a:t>
            </a:r>
            <a:endParaRPr lang="en-US" sz="24000" dirty="0">
              <a:solidFill>
                <a:srgbClr val="E8E9EA"/>
              </a:solidFill>
              <a:latin typeface="Oswald SemiBold" pitchFamily="2" charset="0"/>
            </a:endParaRPr>
          </a:p>
        </p:txBody>
      </p:sp>
      <p:sp>
        <p:nvSpPr>
          <p:cNvPr id="6" name="TextBox 5">
            <a:extLst>
              <a:ext uri="{FF2B5EF4-FFF2-40B4-BE49-F238E27FC236}">
                <a16:creationId xmlns:a16="http://schemas.microsoft.com/office/drawing/2014/main" id="{CF25862D-9D20-4686-84C8-F4B5641A3DE0}"/>
              </a:ext>
              <a:ext uri="{C183D7F6-B498-43B3-948B-1728B52AA6E4}">
                <adec:decorative xmlns:adec="http://schemas.microsoft.com/office/drawing/2017/decorative" val="1"/>
              </a:ext>
            </a:extLst>
          </p:cNvPr>
          <p:cNvSpPr txBox="1"/>
          <p:nvPr/>
        </p:nvSpPr>
        <p:spPr>
          <a:xfrm>
            <a:off x="1280160" y="5086784"/>
            <a:ext cx="11313622" cy="1615827"/>
          </a:xfrm>
          <a:prstGeom prst="rect">
            <a:avLst/>
          </a:prstGeom>
          <a:noFill/>
        </p:spPr>
        <p:txBody>
          <a:bodyPr wrap="square">
            <a:spAutoFit/>
          </a:bodyPr>
          <a:lstStyle/>
          <a:p>
            <a:r>
              <a:rPr lang="en-US" sz="9600" dirty="0">
                <a:ln w="44450">
                  <a:solidFill>
                    <a:srgbClr val="E8E9EA"/>
                  </a:solidFill>
                </a:ln>
                <a:noFill/>
                <a:latin typeface="Oswald SemiBold" pitchFamily="2" charset="0"/>
              </a:rPr>
              <a:t>IMPACT</a:t>
            </a:r>
            <a:endParaRPr lang="en-US" sz="9600" dirty="0">
              <a:ln w="44450">
                <a:solidFill>
                  <a:srgbClr val="E8E9EA"/>
                </a:solidFill>
              </a:ln>
              <a:solidFill>
                <a:srgbClr val="E8E9EA"/>
              </a:solidFill>
            </a:endParaRP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3" name="Rectangle 12">
            <a:extLst>
              <a:ext uri="{FF2B5EF4-FFF2-40B4-BE49-F238E27FC236}">
                <a16:creationId xmlns:a16="http://schemas.microsoft.com/office/drawing/2014/main" id="{769A12E3-CA1F-FE0D-57DE-378DDD43C707}"/>
              </a:ext>
              <a:ext uri="{C183D7F6-B498-43B3-948B-1728B52AA6E4}">
                <adec:decorative xmlns:adec="http://schemas.microsoft.com/office/drawing/2017/decorative" val="1"/>
              </a:ext>
            </a:extLst>
          </p:cNvPr>
          <p:cNvSpPr/>
          <p:nvPr/>
        </p:nvSpPr>
        <p:spPr>
          <a:xfrm>
            <a:off x="1598244" y="4178272"/>
            <a:ext cx="1764323" cy="92612"/>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9976012"/>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B062D1-1817-40C6-935B-64CF43EB750E}">
  <ds:schemaRefs>
    <ds:schemaRef ds:uri="http://schemas.microsoft.com/sharepoint/v3/contenttype/forms"/>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27759</TotalTime>
  <Words>3174</Words>
  <Application>Microsoft Office PowerPoint</Application>
  <PresentationFormat>Widescreen</PresentationFormat>
  <Paragraphs>190</Paragraphs>
  <Slides>25</Slides>
  <Notes>25</Notes>
  <HiddenSlides>0</HiddenSlides>
  <MMClips>23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Calibri</vt:lpstr>
      <vt:lpstr>Wingdings</vt:lpstr>
      <vt:lpstr>Symbol</vt:lpstr>
      <vt:lpstr>Oswald SemiBold</vt:lpstr>
      <vt:lpstr>Arial</vt:lpstr>
      <vt:lpstr>Lato Black</vt:lpstr>
      <vt:lpstr>Calibri Light</vt:lpstr>
      <vt:lpstr>Lato</vt:lpstr>
      <vt:lpstr>Oswald</vt:lpstr>
      <vt:lpstr>Oswald ExtraLight</vt:lpstr>
      <vt:lpstr>2_Custom Design</vt:lpstr>
      <vt:lpstr>Office Theme</vt:lpstr>
      <vt:lpstr>Office Theme</vt:lpstr>
      <vt:lpstr>2_Custom Design</vt:lpstr>
      <vt:lpstr>REMARKS TO THE BOARD OF TRUSTEES </vt:lpstr>
      <vt:lpstr>Our platform for performance</vt:lpstr>
      <vt:lpstr>Our strategic pillars</vt:lpstr>
      <vt:lpstr>enrollment</vt:lpstr>
      <vt:lpstr>Modest tuition increase </vt:lpstr>
      <vt:lpstr>research</vt:lpstr>
      <vt:lpstr>State partnership</vt:lpstr>
      <vt:lpstr>State partnership</vt:lpstr>
      <vt:lpstr>Economic impact</vt:lpstr>
      <vt:lpstr>Total state wide economic impact</vt:lpstr>
      <vt:lpstr>Jobs supported by system activities</vt:lpstr>
      <vt:lpstr>Student return on investment</vt:lpstr>
      <vt:lpstr>Growing our impact</vt:lpstr>
      <vt:lpstr>Total state wide economic impact</vt:lpstr>
      <vt:lpstr>UI HEALTH</vt:lpstr>
      <vt:lpstr>TAXPAYER RETURN ON INVESTMENT</vt:lpstr>
      <vt:lpstr>U.S. NEWS AND WORK REPORT BEST COLLEGES RANKING</vt:lpstr>
      <vt:lpstr>OUR STRONG FOUNDATION</vt:lpstr>
      <vt:lpstr>Philanthropic campaign success</vt:lpstr>
      <vt:lpstr>Growing our faculty</vt:lpstr>
      <vt:lpstr>Dpi and iin</vt:lpstr>
      <vt:lpstr>Access 2030</vt:lpstr>
      <vt:lpstr>Leadership state tour</vt:lpstr>
      <vt:lpstr>Looking ahead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Shubham Kumar</cp:lastModifiedBy>
  <cp:revision>207</cp:revision>
  <dcterms:created xsi:type="dcterms:W3CDTF">2021-03-01T19:31:35Z</dcterms:created>
  <dcterms:modified xsi:type="dcterms:W3CDTF">2022-09-21T17:05:58Z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