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4"/>
    <p:sldMasterId id="2147483731" r:id="rId5"/>
    <p:sldMasterId id="2147483743" r:id="rId6"/>
  </p:sldMasterIdLst>
  <p:notesMasterIdLst>
    <p:notesMasterId r:id="rId29"/>
  </p:notesMasterIdLst>
  <p:sldIdLst>
    <p:sldId id="264" r:id="rId7"/>
    <p:sldId id="260" r:id="rId8"/>
    <p:sldId id="267" r:id="rId9"/>
    <p:sldId id="2788" r:id="rId10"/>
    <p:sldId id="269" r:id="rId11"/>
    <p:sldId id="270" r:id="rId12"/>
    <p:sldId id="272" r:id="rId13"/>
    <p:sldId id="273" r:id="rId14"/>
    <p:sldId id="2789" r:id="rId15"/>
    <p:sldId id="275" r:id="rId16"/>
    <p:sldId id="277" r:id="rId17"/>
    <p:sldId id="276" r:id="rId18"/>
    <p:sldId id="294" r:id="rId19"/>
    <p:sldId id="3294" r:id="rId20"/>
    <p:sldId id="3292" r:id="rId21"/>
    <p:sldId id="3293" r:id="rId22"/>
    <p:sldId id="1221" r:id="rId23"/>
    <p:sldId id="1223" r:id="rId24"/>
    <p:sldId id="284" r:id="rId25"/>
    <p:sldId id="263" r:id="rId26"/>
    <p:sldId id="293" r:id="rId27"/>
    <p:sldId id="262"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1200" userDrawn="1">
          <p15:clr>
            <a:srgbClr val="A4A3A4"/>
          </p15:clr>
        </p15:guide>
        <p15:guide id="3" pos="4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86418" autoAdjust="0"/>
  </p:normalViewPr>
  <p:slideViewPr>
    <p:cSldViewPr snapToGrid="0">
      <p:cViewPr varScale="1">
        <p:scale>
          <a:sx n="72" d="100"/>
          <a:sy n="72" d="100"/>
        </p:scale>
        <p:origin x="1709" y="62"/>
      </p:cViewPr>
      <p:guideLst>
        <p:guide orient="horz" pos="1200"/>
        <p:guide pos="1200"/>
        <p:guide pos="4536"/>
      </p:guideLst>
    </p:cSldViewPr>
  </p:slideViewPr>
  <p:outlineViewPr>
    <p:cViewPr>
      <p:scale>
        <a:sx n="33" d="100"/>
        <a:sy n="33" d="100"/>
      </p:scale>
      <p:origin x="0" y="-11274"/>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a:pPr>
            <a:r>
              <a:rPr lang="en-US" sz="2000" b="1" i="0" u="none" strike="noStrike" kern="1200" baseline="0">
                <a:solidFill>
                  <a:srgbClr val="4D4D4D"/>
                </a:solidFill>
                <a:effectLst/>
                <a:latin typeface="+mn-lt"/>
                <a:ea typeface="+mn-ea"/>
                <a:cs typeface="Arial" pitchFamily="34" charset="0"/>
              </a:rPr>
              <a:t>Second Quarter 2022 – </a:t>
            </a:r>
            <a:r>
              <a:rPr lang="en-US" sz="2000" b="1" baseline="0"/>
              <a:t>Market </a:t>
            </a:r>
            <a:r>
              <a:rPr lang="en-US" sz="2000" b="1"/>
              <a:t>Returns</a:t>
            </a:r>
          </a:p>
        </c:rich>
      </c:tx>
      <c:layout>
        <c:manualLayout>
          <c:xMode val="edge"/>
          <c:yMode val="edge"/>
          <c:x val="0.33253302543356283"/>
          <c:y val="2.0551300586667946E-5"/>
        </c:manualLayout>
      </c:layout>
      <c:overlay val="1"/>
    </c:title>
    <c:autoTitleDeleted val="0"/>
    <c:plotArea>
      <c:layout>
        <c:manualLayout>
          <c:layoutTarget val="inner"/>
          <c:xMode val="edge"/>
          <c:yMode val="edge"/>
          <c:x val="0.14752714434659836"/>
          <c:y val="8.4591272320443153E-2"/>
          <c:w val="0.85247285565340281"/>
          <c:h val="0.64634773360331677"/>
        </c:manualLayout>
      </c:layout>
      <c:barChart>
        <c:barDir val="col"/>
        <c:grouping val="clustered"/>
        <c:varyColors val="0"/>
        <c:ser>
          <c:idx val="0"/>
          <c:order val="0"/>
          <c:tx>
            <c:strRef>
              <c:f>Sheet1!$B$1</c:f>
              <c:strCache>
                <c:ptCount val="1"/>
                <c:pt idx="0">
                  <c:v>Quarter</c:v>
                </c:pt>
              </c:strCache>
            </c:strRef>
          </c:tx>
          <c:spPr>
            <a:solidFill>
              <a:srgbClr val="00B0F0"/>
            </a:solidFill>
          </c:spPr>
          <c:invertIfNegative val="0"/>
          <c:dLbls>
            <c:dLbl>
              <c:idx val="5"/>
              <c:layout>
                <c:manualLayout>
                  <c:x val="-2.92850988539265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E3-4365-A8A0-0834312FBF2E}"/>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7"/>
                <c:pt idx="0">
                  <c:v>Russell 3000 Index</c:v>
                </c:pt>
                <c:pt idx="1">
                  <c:v>MSCI ACWI ex-U.S.</c:v>
                </c:pt>
                <c:pt idx="2">
                  <c:v>Barclays U.S. Agg Index</c:v>
                </c:pt>
                <c:pt idx="3">
                  <c:v>Barclays HY Index</c:v>
                </c:pt>
                <c:pt idx="4">
                  <c:v>FTSE NAREIT All Equity Index</c:v>
                </c:pt>
                <c:pt idx="5">
                  <c:v>Blmbrg Cmdty Index</c:v>
                </c:pt>
                <c:pt idx="6">
                  <c:v>HFRI FOF Conservatve Index</c:v>
                </c:pt>
              </c:strCache>
              <c:extLst/>
            </c:strRef>
          </c:cat>
          <c:val>
            <c:numRef>
              <c:f>Sheet1!$B$2:$B$11</c:f>
              <c:numCache>
                <c:formatCode>0.0%</c:formatCode>
                <c:ptCount val="7"/>
                <c:pt idx="0">
                  <c:v>-0.16701215744018555</c:v>
                </c:pt>
                <c:pt idx="1">
                  <c:v>-0.13727217674255371</c:v>
                </c:pt>
                <c:pt idx="2">
                  <c:v>-4.6935439109802246E-2</c:v>
                </c:pt>
                <c:pt idx="3">
                  <c:v>-9.8288955688476565E-2</c:v>
                </c:pt>
                <c:pt idx="4">
                  <c:v>-0.14684825897216797</c:v>
                </c:pt>
                <c:pt idx="5">
                  <c:v>-5.6630611419677734E-2</c:v>
                </c:pt>
                <c:pt idx="6">
                  <c:v>-1.5317202806472778E-2</c:v>
                </c:pt>
              </c:numCache>
              <c:extLst/>
            </c:numRef>
          </c:val>
          <c:extLst>
            <c:ext xmlns:c16="http://schemas.microsoft.com/office/drawing/2014/chart" uri="{C3380CC4-5D6E-409C-BE32-E72D297353CC}">
              <c16:uniqueId val="{00000001-1DE3-4365-A8A0-0834312FBF2E}"/>
            </c:ext>
          </c:extLst>
        </c:ser>
        <c:ser>
          <c:idx val="1"/>
          <c:order val="1"/>
          <c:tx>
            <c:strRef>
              <c:f>Sheet1!$C$1</c:f>
              <c:strCache>
                <c:ptCount val="1"/>
                <c:pt idx="0">
                  <c:v>1 Yr</c:v>
                </c:pt>
              </c:strCache>
            </c:strRef>
          </c:tx>
          <c:spPr>
            <a:solidFill>
              <a:srgbClr val="FCB34F"/>
            </a:solidFill>
          </c:spPr>
          <c:invertIfNegative val="0"/>
          <c:dLbls>
            <c:dLbl>
              <c:idx val="5"/>
              <c:layout>
                <c:manualLayout>
                  <c:x val="-4.41014332965821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E3-4365-A8A0-0834312FBF2E}"/>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7"/>
                <c:pt idx="0">
                  <c:v>Russell 3000 Index</c:v>
                </c:pt>
                <c:pt idx="1">
                  <c:v>MSCI ACWI ex-U.S.</c:v>
                </c:pt>
                <c:pt idx="2">
                  <c:v>Barclays U.S. Agg Index</c:v>
                </c:pt>
                <c:pt idx="3">
                  <c:v>Barclays HY Index</c:v>
                </c:pt>
                <c:pt idx="4">
                  <c:v>FTSE NAREIT All Equity Index</c:v>
                </c:pt>
                <c:pt idx="5">
                  <c:v>Blmbrg Cmdty Index</c:v>
                </c:pt>
                <c:pt idx="6">
                  <c:v>HFRI FOF Conservatve Index</c:v>
                </c:pt>
              </c:strCache>
              <c:extLst/>
            </c:strRef>
          </c:cat>
          <c:val>
            <c:numRef>
              <c:f>Sheet1!$C$2:$C$11</c:f>
              <c:numCache>
                <c:formatCode>0.0%</c:formatCode>
                <c:ptCount val="7"/>
                <c:pt idx="0">
                  <c:v>-0.13865625381469726</c:v>
                </c:pt>
                <c:pt idx="1">
                  <c:v>-0.19420486450195312</c:v>
                </c:pt>
                <c:pt idx="2">
                  <c:v>-0.10292166709899903</c:v>
                </c:pt>
                <c:pt idx="3">
                  <c:v>-0.12814748764038086</c:v>
                </c:pt>
                <c:pt idx="4">
                  <c:v>-5.8873772621154785E-2</c:v>
                </c:pt>
                <c:pt idx="5">
                  <c:v>0.24267887115478515</c:v>
                </c:pt>
                <c:pt idx="6">
                  <c:v>2.8263509273529054E-3</c:v>
                </c:pt>
              </c:numCache>
              <c:extLst/>
            </c:numRef>
          </c:val>
          <c:extLst>
            <c:ext xmlns:c16="http://schemas.microsoft.com/office/drawing/2014/chart" uri="{C3380CC4-5D6E-409C-BE32-E72D297353CC}">
              <c16:uniqueId val="{00000003-1DE3-4365-A8A0-0834312FBF2E}"/>
            </c:ext>
          </c:extLst>
        </c:ser>
        <c:ser>
          <c:idx val="2"/>
          <c:order val="2"/>
          <c:tx>
            <c:strRef>
              <c:f>Sheet1!$D$1</c:f>
              <c:strCache>
                <c:ptCount val="1"/>
                <c:pt idx="0">
                  <c:v>5 Yrs Annualized</c:v>
                </c:pt>
              </c:strCache>
            </c:strRef>
          </c:tx>
          <c:spPr>
            <a:solidFill>
              <a:srgbClr val="717171"/>
            </a:solidFill>
          </c:spPr>
          <c:invertIfNegative val="0"/>
          <c:dLbls>
            <c:dLbl>
              <c:idx val="5"/>
              <c:layout>
                <c:manualLayout>
                  <c:x val="-1.0780225827298075E-16"/>
                  <c:y val="1.011649719809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E3-4365-A8A0-0834312FBF2E}"/>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7"/>
                <c:pt idx="0">
                  <c:v>Russell 3000 Index</c:v>
                </c:pt>
                <c:pt idx="1">
                  <c:v>MSCI ACWI ex-U.S.</c:v>
                </c:pt>
                <c:pt idx="2">
                  <c:v>Barclays U.S. Agg Index</c:v>
                </c:pt>
                <c:pt idx="3">
                  <c:v>Barclays HY Index</c:v>
                </c:pt>
                <c:pt idx="4">
                  <c:v>FTSE NAREIT All Equity Index</c:v>
                </c:pt>
                <c:pt idx="5">
                  <c:v>Blmbrg Cmdty Index</c:v>
                </c:pt>
                <c:pt idx="6">
                  <c:v>HFRI FOF Conservatve Index</c:v>
                </c:pt>
              </c:strCache>
              <c:extLst/>
            </c:strRef>
          </c:cat>
          <c:val>
            <c:numRef>
              <c:f>Sheet1!$D$2:$D$11</c:f>
              <c:numCache>
                <c:formatCode>0.0%</c:formatCode>
                <c:ptCount val="7"/>
                <c:pt idx="0">
                  <c:v>0.1059718132019043</c:v>
                </c:pt>
                <c:pt idx="1">
                  <c:v>2.4973034858703613E-2</c:v>
                </c:pt>
                <c:pt idx="2">
                  <c:v>8.7591409683227539E-3</c:v>
                </c:pt>
                <c:pt idx="3">
                  <c:v>2.104496955871582E-2</c:v>
                </c:pt>
                <c:pt idx="4">
                  <c:v>6.7487001419067383E-2</c:v>
                </c:pt>
                <c:pt idx="5">
                  <c:v>8.394932746887207E-2</c:v>
                </c:pt>
                <c:pt idx="6">
                  <c:v>4.0656166076660158E-2</c:v>
                </c:pt>
              </c:numCache>
              <c:extLst/>
            </c:numRef>
          </c:val>
          <c:extLst>
            <c:ext xmlns:c16="http://schemas.microsoft.com/office/drawing/2014/chart" uri="{C3380CC4-5D6E-409C-BE32-E72D297353CC}">
              <c16:uniqueId val="{00000005-1DE3-4365-A8A0-0834312FBF2E}"/>
            </c:ext>
          </c:extLst>
        </c:ser>
        <c:dLbls>
          <c:showLegendKey val="0"/>
          <c:showVal val="1"/>
          <c:showCatName val="0"/>
          <c:showSerName val="0"/>
          <c:showPercent val="0"/>
          <c:showBubbleSize val="0"/>
        </c:dLbls>
        <c:gapWidth val="69"/>
        <c:axId val="898220720"/>
        <c:axId val="898219936"/>
      </c:barChart>
      <c:catAx>
        <c:axId val="898220720"/>
        <c:scaling>
          <c:orientation val="minMax"/>
        </c:scaling>
        <c:delete val="0"/>
        <c:axPos val="b"/>
        <c:numFmt formatCode="General" sourceLinked="0"/>
        <c:majorTickMark val="none"/>
        <c:minorTickMark val="none"/>
        <c:tickLblPos val="nextTo"/>
        <c:spPr>
          <a:ln>
            <a:noFill/>
          </a:ln>
        </c:spPr>
        <c:txPr>
          <a:bodyPr/>
          <a:lstStyle/>
          <a:p>
            <a:pPr>
              <a:defRPr sz="1150"/>
            </a:pPr>
            <a:endParaRPr lang="en-US"/>
          </a:p>
        </c:txPr>
        <c:crossAx val="898219936"/>
        <c:crosses val="autoZero"/>
        <c:auto val="0"/>
        <c:lblAlgn val="ctr"/>
        <c:lblOffset val="50"/>
        <c:noMultiLvlLbl val="0"/>
      </c:catAx>
      <c:valAx>
        <c:axId val="898219936"/>
        <c:scaling>
          <c:orientation val="minMax"/>
        </c:scaling>
        <c:delete val="0"/>
        <c:axPos val="l"/>
        <c:majorGridlines>
          <c:spPr>
            <a:ln w="3175">
              <a:solidFill>
                <a:schemeClr val="bg1">
                  <a:lumMod val="85000"/>
                </a:schemeClr>
              </a:solidFill>
            </a:ln>
          </c:spPr>
        </c:majorGridlines>
        <c:numFmt formatCode="0%" sourceLinked="0"/>
        <c:majorTickMark val="none"/>
        <c:minorTickMark val="none"/>
        <c:tickLblPos val="nextTo"/>
        <c:spPr>
          <a:ln>
            <a:noFill/>
          </a:ln>
        </c:spPr>
        <c:txPr>
          <a:bodyPr/>
          <a:lstStyle/>
          <a:p>
            <a:pPr>
              <a:defRPr sz="1100"/>
            </a:pPr>
            <a:endParaRPr lang="en-US"/>
          </a:p>
        </c:txPr>
        <c:crossAx val="898220720"/>
        <c:crosses val="autoZero"/>
        <c:crossBetween val="between"/>
      </c:valAx>
      <c:dTable>
        <c:showHorzBorder val="1"/>
        <c:showVertBorder val="1"/>
        <c:showOutline val="1"/>
        <c:showKeys val="1"/>
        <c:spPr>
          <a:noFill/>
          <a:ln>
            <a:noFill/>
          </a:ln>
        </c:spPr>
        <c:txPr>
          <a:bodyPr/>
          <a:lstStyle/>
          <a:p>
            <a:pPr rtl="0">
              <a:defRPr sz="1100"/>
            </a:pPr>
            <a:endParaRPr lang="en-US"/>
          </a:p>
        </c:txPr>
      </c:dTable>
      <c:spPr>
        <a:noFill/>
        <a:ln>
          <a:noFill/>
        </a:ln>
      </c:spPr>
    </c:plotArea>
    <c:plotVisOnly val="1"/>
    <c:dispBlanksAs val="gap"/>
    <c:showDLblsOverMax val="0"/>
  </c:chart>
  <c:spPr>
    <a:noFill/>
    <a:ln>
      <a:noFill/>
    </a:ln>
  </c:spPr>
  <c:txPr>
    <a:bodyPr/>
    <a:lstStyle/>
    <a:p>
      <a:pPr>
        <a:defRPr sz="1000">
          <a:solidFill>
            <a:srgbClr val="4D4D4D"/>
          </a:solidFill>
          <a:latin typeface="+mn-lt"/>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baseline="0">
                <a:solidFill>
                  <a:schemeClr val="tx1">
                    <a:lumMod val="65000"/>
                    <a:lumOff val="35000"/>
                  </a:schemeClr>
                </a:solidFill>
                <a:latin typeface="+mn-lt"/>
                <a:ea typeface="+mn-ea"/>
                <a:cs typeface="+mn-cs"/>
              </a:defRPr>
            </a:pPr>
            <a:r>
              <a:rPr lang="en-US"/>
              <a:t>Total Pool: $926.5 Million as of 6/30/2022</a:t>
            </a:r>
          </a:p>
        </c:rich>
      </c:tx>
      <c:layout>
        <c:manualLayout>
          <c:xMode val="edge"/>
          <c:yMode val="edge"/>
          <c:x val="0.14391615309546407"/>
          <c:y val="2.4008571248979753E-2"/>
        </c:manualLayout>
      </c:layout>
      <c:overlay val="0"/>
      <c:spPr>
        <a:noFill/>
        <a:ln>
          <a:noFill/>
        </a:ln>
        <a:effectLst/>
      </c:spPr>
    </c:title>
    <c:autoTitleDeleted val="0"/>
    <c:plotArea>
      <c:layout>
        <c:manualLayout>
          <c:layoutTarget val="inner"/>
          <c:xMode val="edge"/>
          <c:yMode val="edge"/>
          <c:x val="0.22716140329152956"/>
          <c:y val="0.19578996119988862"/>
          <c:w val="0.61398416260486932"/>
          <c:h val="0.76623580621967735"/>
        </c:manualLayout>
      </c:layout>
      <c:doughnutChart>
        <c:varyColors val="1"/>
        <c:ser>
          <c:idx val="2"/>
          <c:order val="0"/>
          <c:tx>
            <c:strRef>
              <c:f>Assets!$H$39:$H$45</c:f>
              <c:strCache>
                <c:ptCount val="7"/>
                <c:pt idx="0">
                  <c:v>U.S. Equity</c:v>
                </c:pt>
                <c:pt idx="1">
                  <c:v>Non-U.S. Equity</c:v>
                </c:pt>
                <c:pt idx="2">
                  <c:v>Private Equity</c:v>
                </c:pt>
                <c:pt idx="3">
                  <c:v>Global Fixed Income</c:v>
                </c:pt>
                <c:pt idx="4">
                  <c:v>Real Estate</c:v>
                </c:pt>
                <c:pt idx="5">
                  <c:v>Farmland</c:v>
                </c:pt>
                <c:pt idx="6">
                  <c:v>Diversifying Strategies</c:v>
                </c:pt>
              </c:strCache>
            </c:strRef>
          </c:tx>
          <c:spPr>
            <a:ln w="9525"/>
          </c:spPr>
          <c:dPt>
            <c:idx val="0"/>
            <c:bubble3D val="0"/>
            <c:spPr>
              <a:solidFill>
                <a:srgbClr val="00AEEF">
                  <a:alpha val="85000"/>
                </a:srgbClr>
              </a:solidFill>
              <a:ln w="9525">
                <a:solidFill>
                  <a:schemeClr val="lt1"/>
                </a:solidFill>
              </a:ln>
              <a:effectLst/>
            </c:spPr>
            <c:extLst>
              <c:ext xmlns:c16="http://schemas.microsoft.com/office/drawing/2014/chart" uri="{C3380CC4-5D6E-409C-BE32-E72D297353CC}">
                <c16:uniqueId val="{00000001-5FB2-440B-AB54-2B7049D65E2F}"/>
              </c:ext>
            </c:extLst>
          </c:dPt>
          <c:dPt>
            <c:idx val="1"/>
            <c:bubble3D val="0"/>
            <c:spPr>
              <a:solidFill>
                <a:srgbClr val="00AEEF">
                  <a:alpha val="50000"/>
                </a:srgbClr>
              </a:solidFill>
              <a:ln w="9525">
                <a:solidFill>
                  <a:schemeClr val="lt1"/>
                </a:solidFill>
              </a:ln>
              <a:effectLst/>
            </c:spPr>
            <c:extLst>
              <c:ext xmlns:c16="http://schemas.microsoft.com/office/drawing/2014/chart" uri="{C3380CC4-5D6E-409C-BE32-E72D297353CC}">
                <c16:uniqueId val="{00000003-5FB2-440B-AB54-2B7049D65E2F}"/>
              </c:ext>
            </c:extLst>
          </c:dPt>
          <c:dPt>
            <c:idx val="2"/>
            <c:bubble3D val="0"/>
            <c:spPr>
              <a:solidFill>
                <a:srgbClr val="00AEEF">
                  <a:alpha val="25000"/>
                </a:srgbClr>
              </a:solidFill>
              <a:ln w="9525">
                <a:solidFill>
                  <a:schemeClr val="lt1"/>
                </a:solidFill>
              </a:ln>
              <a:effectLst/>
            </c:spPr>
            <c:extLst>
              <c:ext xmlns:c16="http://schemas.microsoft.com/office/drawing/2014/chart" uri="{C3380CC4-5D6E-409C-BE32-E72D297353CC}">
                <c16:uniqueId val="{00000005-5FB2-440B-AB54-2B7049D65E2F}"/>
              </c:ext>
            </c:extLst>
          </c:dPt>
          <c:dPt>
            <c:idx val="3"/>
            <c:bubble3D val="0"/>
            <c:spPr>
              <a:solidFill>
                <a:srgbClr val="72A492">
                  <a:alpha val="85000"/>
                </a:srgbClr>
              </a:solidFill>
              <a:ln w="9525">
                <a:solidFill>
                  <a:schemeClr val="lt1"/>
                </a:solidFill>
              </a:ln>
              <a:effectLst/>
            </c:spPr>
            <c:extLst>
              <c:ext xmlns:c16="http://schemas.microsoft.com/office/drawing/2014/chart" uri="{C3380CC4-5D6E-409C-BE32-E72D297353CC}">
                <c16:uniqueId val="{00000007-5FB2-440B-AB54-2B7049D65E2F}"/>
              </c:ext>
            </c:extLst>
          </c:dPt>
          <c:dPt>
            <c:idx val="4"/>
            <c:bubble3D val="0"/>
            <c:spPr>
              <a:solidFill>
                <a:srgbClr val="919191">
                  <a:alpha val="75000"/>
                </a:srgbClr>
              </a:solidFill>
              <a:ln w="9525">
                <a:solidFill>
                  <a:schemeClr val="lt1"/>
                </a:solidFill>
              </a:ln>
              <a:effectLst/>
            </c:spPr>
            <c:extLst>
              <c:ext xmlns:c16="http://schemas.microsoft.com/office/drawing/2014/chart" uri="{C3380CC4-5D6E-409C-BE32-E72D297353CC}">
                <c16:uniqueId val="{00000009-5FB2-440B-AB54-2B7049D65E2F}"/>
              </c:ext>
            </c:extLst>
          </c:dPt>
          <c:dPt>
            <c:idx val="5"/>
            <c:bubble3D val="0"/>
            <c:spPr>
              <a:solidFill>
                <a:srgbClr val="919191">
                  <a:alpha val="50000"/>
                </a:srgbClr>
              </a:solidFill>
              <a:ln w="9525">
                <a:solidFill>
                  <a:schemeClr val="lt1"/>
                </a:solidFill>
              </a:ln>
              <a:effectLst/>
            </c:spPr>
            <c:extLst>
              <c:ext xmlns:c16="http://schemas.microsoft.com/office/drawing/2014/chart" uri="{C3380CC4-5D6E-409C-BE32-E72D297353CC}">
                <c16:uniqueId val="{0000000B-5FB2-440B-AB54-2B7049D65E2F}"/>
              </c:ext>
            </c:extLst>
          </c:dPt>
          <c:dPt>
            <c:idx val="6"/>
            <c:bubble3D val="0"/>
            <c:spPr>
              <a:solidFill>
                <a:srgbClr val="C00000">
                  <a:alpha val="75000"/>
                </a:srgbClr>
              </a:solidFill>
              <a:ln w="9525">
                <a:solidFill>
                  <a:schemeClr val="lt1"/>
                </a:solidFill>
              </a:ln>
              <a:effectLst/>
            </c:spPr>
            <c:extLst>
              <c:ext xmlns:c16="http://schemas.microsoft.com/office/drawing/2014/chart" uri="{C3380CC4-5D6E-409C-BE32-E72D297353CC}">
                <c16:uniqueId val="{0000000D-5FB2-440B-AB54-2B7049D65E2F}"/>
              </c:ext>
            </c:extLst>
          </c:dPt>
          <c:dPt>
            <c:idx val="7"/>
            <c:bubble3D val="0"/>
            <c:spPr>
              <a:solidFill>
                <a:schemeClr val="accent2">
                  <a:lumMod val="60000"/>
                </a:schemeClr>
              </a:solidFill>
              <a:ln w="9525">
                <a:solidFill>
                  <a:schemeClr val="lt1"/>
                </a:solidFill>
              </a:ln>
              <a:effectLst/>
            </c:spPr>
            <c:extLst>
              <c:ext xmlns:c16="http://schemas.microsoft.com/office/drawing/2014/chart" uri="{C3380CC4-5D6E-409C-BE32-E72D297353CC}">
                <c16:uniqueId val="{0000000F-5FB2-440B-AB54-2B7049D65E2F}"/>
              </c:ext>
            </c:extLst>
          </c:dPt>
          <c:dPt>
            <c:idx val="8"/>
            <c:bubble3D val="0"/>
            <c:spPr>
              <a:solidFill>
                <a:srgbClr val="FBB161"/>
              </a:solidFill>
              <a:ln w="9525">
                <a:solidFill>
                  <a:schemeClr val="lt1"/>
                </a:solidFill>
              </a:ln>
              <a:effectLst/>
            </c:spPr>
            <c:extLst>
              <c:ext xmlns:c16="http://schemas.microsoft.com/office/drawing/2014/chart" uri="{C3380CC4-5D6E-409C-BE32-E72D297353CC}">
                <c16:uniqueId val="{00000011-5FB2-440B-AB54-2B7049D65E2F}"/>
              </c:ext>
            </c:extLst>
          </c:dPt>
          <c:dLbls>
            <c:dLbl>
              <c:idx val="0"/>
              <c:tx>
                <c:rich>
                  <a:bodyPr/>
                  <a:lstStyle/>
                  <a:p>
                    <a:fld id="{78BA23E8-B27C-491F-80E0-B9305CC2A685}" type="CELLRANGE">
                      <a:rPr lang="en-US"/>
                      <a:pPr/>
                      <a:t>[CELLRANGE]</a:t>
                    </a:fld>
                    <a:endParaRPr lang="en-US" baseline="0"/>
                  </a:p>
                  <a:p>
                    <a:fld id="{9D9B7182-ACF1-438C-9029-B28F26BB3EA0}"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5FB2-440B-AB54-2B7049D65E2F}"/>
                </c:ext>
              </c:extLst>
            </c:dLbl>
            <c:dLbl>
              <c:idx val="1"/>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CB0B154D-6EBB-46ED-96DD-1C0E4D3B1B91}" type="CELLRANGE">
                      <a:rPr lang="en-US"/>
                      <a:pPr>
                        <a:defRPr sz="1000" b="0" i="0" u="none" strike="noStrike" baseline="0">
                          <a:solidFill>
                            <a:schemeClr val="tx1">
                              <a:lumMod val="75000"/>
                              <a:lumOff val="25000"/>
                            </a:schemeClr>
                          </a:solidFill>
                          <a:latin typeface="+mn-lt"/>
                          <a:ea typeface="+mn-ea"/>
                          <a:cs typeface="+mn-cs"/>
                        </a:defRPr>
                      </a:pPr>
                      <a:t>[CELLRANGE]</a:t>
                    </a:fld>
                    <a:endParaRPr lang="en-US" baseline="0"/>
                  </a:p>
                  <a:p>
                    <a:pPr>
                      <a:defRPr sz="1000" b="0" i="0" u="none" strike="noStrike" baseline="0">
                        <a:solidFill>
                          <a:schemeClr val="tx1">
                            <a:lumMod val="75000"/>
                            <a:lumOff val="25000"/>
                          </a:schemeClr>
                        </a:solidFill>
                        <a:latin typeface="+mn-lt"/>
                        <a:ea typeface="+mn-ea"/>
                        <a:cs typeface="+mn-cs"/>
                      </a:defRPr>
                    </a:pPr>
                    <a:fld id="{E7F80175-DC83-4CEC-B1B3-C7BCAD503140}" type="PERCENTAGE">
                      <a:rPr lang="en-US"/>
                      <a:pPr>
                        <a:defRPr sz="1000" b="0" i="0" u="none" strike="noStrike" baseline="0">
                          <a:solidFill>
                            <a:schemeClr val="tx1">
                              <a:lumMod val="75000"/>
                              <a:lumOff val="25000"/>
                            </a:schemeClr>
                          </a:solidFill>
                          <a:latin typeface="+mn-lt"/>
                          <a:ea typeface="+mn-ea"/>
                          <a:cs typeface="+mn-cs"/>
                        </a:defRPr>
                      </a:pPr>
                      <a:t>[PERCENTAGE]</a:t>
                    </a:fld>
                    <a:endParaRPr lang="en-US"/>
                  </a:p>
                </c:rich>
              </c:tx>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3-5FB2-440B-AB54-2B7049D65E2F}"/>
                </c:ext>
              </c:extLst>
            </c:dLbl>
            <c:dLbl>
              <c:idx val="2"/>
              <c:layout>
                <c:manualLayout>
                  <c:x val="2.3722566725496693E-3"/>
                  <c:y val="2.8927240659808319E-2"/>
                </c:manualLayout>
              </c:layout>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AEDDA36E-3DBC-4437-B254-82E4DD2C029A}" type="CELLRANGE">
                      <a:rPr lang="en-US"/>
                      <a:pPr>
                        <a:defRPr sz="1000" b="0" i="0" u="none" strike="noStrike" baseline="0">
                          <a:solidFill>
                            <a:schemeClr val="tx1">
                              <a:lumMod val="75000"/>
                              <a:lumOff val="25000"/>
                            </a:schemeClr>
                          </a:solidFill>
                          <a:latin typeface="+mn-lt"/>
                          <a:ea typeface="+mn-ea"/>
                          <a:cs typeface="+mn-cs"/>
                        </a:defRPr>
                      </a:pPr>
                      <a:t>[CELLRANGE]</a:t>
                    </a:fld>
                    <a:endParaRPr lang="en-US" baseline="0"/>
                  </a:p>
                  <a:p>
                    <a:pPr>
                      <a:defRPr sz="1000" b="0" i="0" u="none" strike="noStrike" baseline="0">
                        <a:solidFill>
                          <a:schemeClr val="tx1">
                            <a:lumMod val="75000"/>
                            <a:lumOff val="25000"/>
                          </a:schemeClr>
                        </a:solidFill>
                        <a:latin typeface="+mn-lt"/>
                        <a:ea typeface="+mn-ea"/>
                        <a:cs typeface="+mn-cs"/>
                      </a:defRPr>
                    </a:pPr>
                    <a:fld id="{0D620811-410A-41FC-A2CC-470CFDAF600F}" type="PERCENTAGE">
                      <a:rPr lang="en-US"/>
                      <a:pPr>
                        <a:defRPr sz="1000" b="0" i="0" u="none" strike="noStrike" baseline="0">
                          <a:solidFill>
                            <a:schemeClr val="tx1">
                              <a:lumMod val="75000"/>
                              <a:lumOff val="25000"/>
                            </a:schemeClr>
                          </a:solidFill>
                          <a:latin typeface="+mn-lt"/>
                          <a:ea typeface="+mn-ea"/>
                          <a:cs typeface="+mn-cs"/>
                        </a:defRPr>
                      </a:pPr>
                      <a:t>[PERCENTAGE]</a:t>
                    </a:fld>
                    <a:endParaRPr lang="en-US"/>
                  </a:p>
                </c:rich>
              </c:tx>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layout>
                    <c:manualLayout>
                      <c:w val="0.12904568244802767"/>
                      <c:h val="0.14660038636975839"/>
                    </c:manualLayout>
                  </c15:layout>
                  <c15:dlblFieldTable/>
                  <c15:showDataLabelsRange val="1"/>
                </c:ext>
                <c:ext xmlns:c16="http://schemas.microsoft.com/office/drawing/2014/chart" uri="{C3380CC4-5D6E-409C-BE32-E72D297353CC}">
                  <c16:uniqueId val="{00000005-5FB2-440B-AB54-2B7049D65E2F}"/>
                </c:ext>
              </c:extLst>
            </c:dLbl>
            <c:dLbl>
              <c:idx val="3"/>
              <c:delete val="1"/>
              <c:extLst>
                <c:ext xmlns:c15="http://schemas.microsoft.com/office/drawing/2012/chart" uri="{CE6537A1-D6FC-4f65-9D91-7224C49458BB}"/>
                <c:ext xmlns:c16="http://schemas.microsoft.com/office/drawing/2014/chart" uri="{C3380CC4-5D6E-409C-BE32-E72D297353CC}">
                  <c16:uniqueId val="{00000007-5FB2-440B-AB54-2B7049D65E2F}"/>
                </c:ext>
              </c:extLst>
            </c:dLbl>
            <c:dLbl>
              <c:idx val="4"/>
              <c:layout>
                <c:manualLayout>
                  <c:x val="-4.8218421323469119E-3"/>
                  <c:y val="1.5253322906772008E-2"/>
                </c:manualLayout>
              </c:layout>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17D4C22D-A6DD-4421-A501-93CEB685B4EE}" type="CELLRANGE">
                      <a:rPr lang="en-US"/>
                      <a:pPr>
                        <a:defRPr sz="1000" b="0" i="0" u="none" strike="noStrike" baseline="0">
                          <a:solidFill>
                            <a:schemeClr val="tx1">
                              <a:lumMod val="75000"/>
                              <a:lumOff val="25000"/>
                            </a:schemeClr>
                          </a:solidFill>
                          <a:latin typeface="+mn-lt"/>
                          <a:ea typeface="+mn-ea"/>
                          <a:cs typeface="+mn-cs"/>
                        </a:defRPr>
                      </a:pPr>
                      <a:t>[CELLRANGE]</a:t>
                    </a:fld>
                    <a:endParaRPr lang="en-US" baseline="0"/>
                  </a:p>
                  <a:p>
                    <a:pPr>
                      <a:defRPr sz="1000" b="0" i="0" u="none" strike="noStrike" baseline="0">
                        <a:solidFill>
                          <a:schemeClr val="tx1">
                            <a:lumMod val="75000"/>
                            <a:lumOff val="25000"/>
                          </a:schemeClr>
                        </a:solidFill>
                        <a:latin typeface="+mn-lt"/>
                        <a:ea typeface="+mn-ea"/>
                        <a:cs typeface="+mn-cs"/>
                      </a:defRPr>
                    </a:pPr>
                    <a:fld id="{490BB17F-AED2-4087-910B-C4A331B8B59A}" type="PERCENTAGE">
                      <a:rPr lang="en-US"/>
                      <a:pPr>
                        <a:defRPr sz="1000" b="0" i="0" u="none" strike="noStrike" baseline="0">
                          <a:solidFill>
                            <a:schemeClr val="tx1">
                              <a:lumMod val="75000"/>
                              <a:lumOff val="25000"/>
                            </a:schemeClr>
                          </a:solidFill>
                          <a:latin typeface="+mn-lt"/>
                          <a:ea typeface="+mn-ea"/>
                          <a:cs typeface="+mn-cs"/>
                        </a:defRPr>
                      </a:pPr>
                      <a:t>[PERCENTAGE]</a:t>
                    </a:fld>
                    <a:endParaRPr lang="en-US"/>
                  </a:p>
                </c:rich>
              </c:tx>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layout>
                    <c:manualLayout>
                      <c:w val="0.10202674268547188"/>
                      <c:h val="0.13080633483240023"/>
                    </c:manualLayout>
                  </c15:layout>
                  <c15:dlblFieldTable/>
                  <c15:showDataLabelsRange val="1"/>
                </c:ext>
                <c:ext xmlns:c16="http://schemas.microsoft.com/office/drawing/2014/chart" uri="{C3380CC4-5D6E-409C-BE32-E72D297353CC}">
                  <c16:uniqueId val="{00000009-5FB2-440B-AB54-2B7049D65E2F}"/>
                </c:ext>
              </c:extLst>
            </c:dLbl>
            <c:dLbl>
              <c:idx val="5"/>
              <c:layout>
                <c:manualLayout>
                  <c:x val="-2.6278712748397801E-2"/>
                  <c:y val="-3.7133183153044855E-2"/>
                </c:manualLayout>
              </c:layout>
              <c:tx>
                <c:rich>
                  <a:bodyPr/>
                  <a:lstStyle/>
                  <a:p>
                    <a:fld id="{F494BA18-6377-408A-9868-6DC9B1DE062F}" type="CELLRANGE">
                      <a:rPr lang="en-US"/>
                      <a:pPr/>
                      <a:t>[CELLRANGE]</a:t>
                    </a:fld>
                    <a:endParaRPr lang="en-US" baseline="0"/>
                  </a:p>
                  <a:p>
                    <a:fld id="{005798F0-C53F-40FE-8DF3-C68DCE4B8A77}"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5FB2-440B-AB54-2B7049D65E2F}"/>
                </c:ext>
              </c:extLst>
            </c:dLbl>
            <c:dLbl>
              <c:idx val="6"/>
              <c:delete val="1"/>
              <c:extLst>
                <c:ext xmlns:c15="http://schemas.microsoft.com/office/drawing/2012/chart" uri="{CE6537A1-D6FC-4f65-9D91-7224C49458BB}"/>
                <c:ext xmlns:c16="http://schemas.microsoft.com/office/drawing/2014/chart" uri="{C3380CC4-5D6E-409C-BE32-E72D297353CC}">
                  <c16:uniqueId val="{0000000D-5FB2-440B-AB54-2B7049D65E2F}"/>
                </c:ext>
              </c:extLst>
            </c:dLbl>
            <c:dLbl>
              <c:idx val="7"/>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F-5FB2-440B-AB54-2B7049D65E2F}"/>
                </c:ext>
              </c:extLst>
            </c:dLbl>
            <c:dLbl>
              <c:idx val="8"/>
              <c:delete val="1"/>
              <c:extLst>
                <c:ext xmlns:c15="http://schemas.microsoft.com/office/drawing/2012/chart" uri="{CE6537A1-D6FC-4f65-9D91-7224C49458BB}"/>
                <c:ext xmlns:c16="http://schemas.microsoft.com/office/drawing/2014/chart" uri="{C3380CC4-5D6E-409C-BE32-E72D297353CC}">
                  <c16:uniqueId val="{00000011-5FB2-440B-AB54-2B7049D65E2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val>
            <c:numRef>
              <c:f>Assets!$I$39:$I$47</c:f>
              <c:numCache>
                <c:formatCode>0.0%</c:formatCode>
                <c:ptCount val="9"/>
                <c:pt idx="0">
                  <c:v>0.22055522939790051</c:v>
                </c:pt>
                <c:pt idx="1">
                  <c:v>0.20449396416463061</c:v>
                </c:pt>
                <c:pt idx="2">
                  <c:v>0.12923594006122313</c:v>
                </c:pt>
                <c:pt idx="3">
                  <c:v>0.19909350141590318</c:v>
                </c:pt>
                <c:pt idx="4">
                  <c:v>8.0340243354564023E-2</c:v>
                </c:pt>
                <c:pt idx="5">
                  <c:v>7.5279959742209829E-2</c:v>
                </c:pt>
                <c:pt idx="6">
                  <c:v>8.4172005455847965E-2</c:v>
                </c:pt>
                <c:pt idx="8">
                  <c:v>5.8291574870180766E-3</c:v>
                </c:pt>
              </c:numCache>
            </c:numRef>
          </c:val>
          <c:extLst>
            <c:ext xmlns:c15="http://schemas.microsoft.com/office/drawing/2012/chart" uri="{02D57815-91ED-43cb-92C2-25804820EDAC}">
              <c15:datalabelsRange>
                <c15:f>Assets!$H$39:$H$47</c15:f>
                <c15:dlblRangeCache>
                  <c:ptCount val="9"/>
                  <c:pt idx="0">
                    <c:v>U.S. Equity</c:v>
                  </c:pt>
                  <c:pt idx="1">
                    <c:v>Non-U.S. Equity</c:v>
                  </c:pt>
                  <c:pt idx="2">
                    <c:v>Private Equity</c:v>
                  </c:pt>
                  <c:pt idx="3">
                    <c:v>Global Fixed Income</c:v>
                  </c:pt>
                  <c:pt idx="4">
                    <c:v>Real Estate</c:v>
                  </c:pt>
                  <c:pt idx="5">
                    <c:v>Farmland</c:v>
                  </c:pt>
                  <c:pt idx="6">
                    <c:v>Diversifying Strategies</c:v>
                  </c:pt>
                  <c:pt idx="8">
                    <c:v>Cash</c:v>
                  </c:pt>
                </c15:dlblRangeCache>
              </c15:datalabelsRange>
            </c:ext>
            <c:ext xmlns:c16="http://schemas.microsoft.com/office/drawing/2014/chart" uri="{C3380CC4-5D6E-409C-BE32-E72D297353CC}">
              <c16:uniqueId val="{00000012-5FB2-440B-AB54-2B7049D65E2F}"/>
            </c:ext>
          </c:extLst>
        </c:ser>
        <c:ser>
          <c:idx val="1"/>
          <c:order val="1"/>
          <c:tx>
            <c:strRef>
              <c:f>Assets!$A$39:$A$47</c:f>
              <c:strCache>
                <c:ptCount val="9"/>
                <c:pt idx="0">
                  <c:v>Global Equity</c:v>
                </c:pt>
                <c:pt idx="3">
                  <c:v>Global Fixed Income</c:v>
                </c:pt>
                <c:pt idx="4">
                  <c:v>Real Assets</c:v>
                </c:pt>
                <c:pt idx="6">
                  <c:v>Diversifying Strategies</c:v>
                </c:pt>
                <c:pt idx="8">
                  <c:v>Cash</c:v>
                </c:pt>
              </c:strCache>
            </c:strRef>
          </c:tx>
          <c:dPt>
            <c:idx val="0"/>
            <c:bubble3D val="0"/>
            <c:spPr>
              <a:solidFill>
                <a:srgbClr val="00AEEF"/>
              </a:solidFill>
              <a:ln w="19050">
                <a:solidFill>
                  <a:schemeClr val="lt1"/>
                </a:solidFill>
              </a:ln>
              <a:effectLst/>
            </c:spPr>
            <c:extLst>
              <c:ext xmlns:c16="http://schemas.microsoft.com/office/drawing/2014/chart" uri="{C3380CC4-5D6E-409C-BE32-E72D297353CC}">
                <c16:uniqueId val="{00000014-5FB2-440B-AB54-2B7049D65E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6-5FB2-440B-AB54-2B7049D65E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8-5FB2-440B-AB54-2B7049D65E2F}"/>
              </c:ext>
            </c:extLst>
          </c:dPt>
          <c:dPt>
            <c:idx val="3"/>
            <c:bubble3D val="0"/>
            <c:spPr>
              <a:solidFill>
                <a:srgbClr val="72A492"/>
              </a:solidFill>
              <a:ln w="19050">
                <a:solidFill>
                  <a:schemeClr val="lt1"/>
                </a:solidFill>
              </a:ln>
              <a:effectLst/>
            </c:spPr>
            <c:extLst>
              <c:ext xmlns:c16="http://schemas.microsoft.com/office/drawing/2014/chart" uri="{C3380CC4-5D6E-409C-BE32-E72D297353CC}">
                <c16:uniqueId val="{0000001A-5FB2-440B-AB54-2B7049D65E2F}"/>
              </c:ext>
            </c:extLst>
          </c:dPt>
          <c:dPt>
            <c:idx val="4"/>
            <c:bubble3D val="0"/>
            <c:spPr>
              <a:solidFill>
                <a:srgbClr val="919191"/>
              </a:solidFill>
              <a:ln w="19050">
                <a:solidFill>
                  <a:schemeClr val="lt1"/>
                </a:solidFill>
              </a:ln>
              <a:effectLst/>
            </c:spPr>
            <c:extLst>
              <c:ext xmlns:c16="http://schemas.microsoft.com/office/drawing/2014/chart" uri="{C3380CC4-5D6E-409C-BE32-E72D297353CC}">
                <c16:uniqueId val="{0000001C-5FB2-440B-AB54-2B7049D65E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E-5FB2-440B-AB54-2B7049D65E2F}"/>
              </c:ext>
            </c:extLst>
          </c:dPt>
          <c:dPt>
            <c:idx val="6"/>
            <c:bubble3D val="0"/>
            <c:spPr>
              <a:solidFill>
                <a:srgbClr val="C00000"/>
              </a:solidFill>
              <a:ln w="19050">
                <a:solidFill>
                  <a:schemeClr val="lt1"/>
                </a:solidFill>
              </a:ln>
              <a:effectLst/>
            </c:spPr>
            <c:extLst>
              <c:ext xmlns:c16="http://schemas.microsoft.com/office/drawing/2014/chart" uri="{C3380CC4-5D6E-409C-BE32-E72D297353CC}">
                <c16:uniqueId val="{00000020-5FB2-440B-AB54-2B7049D65E2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2-5FB2-440B-AB54-2B7049D65E2F}"/>
              </c:ext>
            </c:extLst>
          </c:dPt>
          <c:dPt>
            <c:idx val="8"/>
            <c:bubble3D val="0"/>
            <c:spPr>
              <a:solidFill>
                <a:srgbClr val="FBB161"/>
              </a:solidFill>
              <a:ln w="19050">
                <a:solidFill>
                  <a:schemeClr val="lt1"/>
                </a:solidFill>
              </a:ln>
              <a:effectLst/>
            </c:spPr>
            <c:extLst>
              <c:ext xmlns:c16="http://schemas.microsoft.com/office/drawing/2014/chart" uri="{C3380CC4-5D6E-409C-BE32-E72D297353CC}">
                <c16:uniqueId val="{00000024-5FB2-440B-AB54-2B7049D65E2F}"/>
              </c:ext>
            </c:extLst>
          </c:dPt>
          <c:dLbls>
            <c:dLbl>
              <c:idx val="0"/>
              <c:layout>
                <c:manualLayout>
                  <c:x val="0.14984278015927271"/>
                  <c:y val="-4.6342646859781247E-2"/>
                </c:manualLayout>
              </c:layout>
              <c:tx>
                <c:rich>
                  <a:bodyPr/>
                  <a:lstStyle/>
                  <a:p>
                    <a:fld id="{4A76813E-6473-49D8-9FD8-E5052B00551C}" type="CELLRANGE">
                      <a:rPr lang="en-US"/>
                      <a:pPr/>
                      <a:t>[CELLRANGE]</a:t>
                    </a:fld>
                    <a:endParaRPr lang="en-US" baseline="0"/>
                  </a:p>
                  <a:p>
                    <a:fld id="{4C9683CD-B562-4333-80F1-025B7CA3F674}"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4-5FB2-440B-AB54-2B7049D65E2F}"/>
                </c:ext>
              </c:extLst>
            </c:dLbl>
            <c:dLbl>
              <c:idx val="1"/>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6-5FB2-440B-AB54-2B7049D65E2F}"/>
                </c:ext>
              </c:extLst>
            </c:dLbl>
            <c:dLbl>
              <c:idx val="2"/>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8-5FB2-440B-AB54-2B7049D65E2F}"/>
                </c:ext>
              </c:extLst>
            </c:dLbl>
            <c:dLbl>
              <c:idx val="3"/>
              <c:layout>
                <c:manualLayout>
                  <c:x val="-0.12241930502760738"/>
                  <c:y val="8.667100966347635E-2"/>
                </c:manualLayout>
              </c:layout>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DBB93B52-28F0-4575-97F9-1940F3B98AB8}" type="CELLRANGE">
                      <a:rPr lang="en-US" sz="1000"/>
                      <a:pPr>
                        <a:defRPr sz="1000" b="0" i="0" u="none" strike="noStrike" baseline="0">
                          <a:solidFill>
                            <a:schemeClr val="tx1">
                              <a:lumMod val="75000"/>
                              <a:lumOff val="25000"/>
                            </a:schemeClr>
                          </a:solidFill>
                          <a:latin typeface="+mn-lt"/>
                          <a:ea typeface="+mn-ea"/>
                          <a:cs typeface="+mn-cs"/>
                        </a:defRPr>
                      </a:pPr>
                      <a:t>[CELLRANGE]</a:t>
                    </a:fld>
                    <a:endParaRPr lang="en-US" sz="1000" baseline="0"/>
                  </a:p>
                  <a:p>
                    <a:pPr>
                      <a:defRPr sz="1000" b="0" i="0" u="none" strike="noStrike" baseline="0">
                        <a:solidFill>
                          <a:schemeClr val="tx1">
                            <a:lumMod val="75000"/>
                            <a:lumOff val="25000"/>
                          </a:schemeClr>
                        </a:solidFill>
                        <a:latin typeface="+mn-lt"/>
                        <a:ea typeface="+mn-ea"/>
                        <a:cs typeface="+mn-cs"/>
                      </a:defRPr>
                    </a:pPr>
                    <a:fld id="{8689F21F-1E02-49A6-89B0-FB6F585CD629}" type="PERCENTAGE">
                      <a:rPr lang="en-US" sz="1000"/>
                      <a:pPr>
                        <a:defRPr sz="1000" b="0" i="0" u="none" strike="noStrike" baseline="0">
                          <a:solidFill>
                            <a:schemeClr val="tx1">
                              <a:lumMod val="75000"/>
                              <a:lumOff val="25000"/>
                            </a:schemeClr>
                          </a:solidFill>
                          <a:latin typeface="+mn-lt"/>
                          <a:ea typeface="+mn-ea"/>
                          <a:cs typeface="+mn-cs"/>
                        </a:defRPr>
                      </a:pPr>
                      <a:t>[PERCENTAGE]</a:t>
                    </a:fld>
                    <a:endParaRPr lang="en-US"/>
                  </a:p>
                </c:rich>
              </c:tx>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layout>
                    <c:manualLayout>
                      <c:w val="0.15112907895971023"/>
                      <c:h val="0.15268787702409717"/>
                    </c:manualLayout>
                  </c15:layout>
                  <c15:dlblFieldTable/>
                  <c15:showDataLabelsRange val="1"/>
                </c:ext>
                <c:ext xmlns:c16="http://schemas.microsoft.com/office/drawing/2014/chart" uri="{C3380CC4-5D6E-409C-BE32-E72D297353CC}">
                  <c16:uniqueId val="{0000001A-5FB2-440B-AB54-2B7049D65E2F}"/>
                </c:ext>
              </c:extLst>
            </c:dLbl>
            <c:dLbl>
              <c:idx val="4"/>
              <c:layout>
                <c:manualLayout>
                  <c:x val="-0.11064821800572207"/>
                  <c:y val="-3.5256003930905638E-2"/>
                </c:manualLayout>
              </c:layout>
              <c:tx>
                <c:rich>
                  <a:bodyPr/>
                  <a:lstStyle/>
                  <a:p>
                    <a:fld id="{1F15B147-B02E-4C90-94AB-9C0667C77283}" type="CELLRANGE">
                      <a:rPr lang="en-US"/>
                      <a:pPr/>
                      <a:t>[CELLRANGE]</a:t>
                    </a:fld>
                    <a:endParaRPr lang="en-US" baseline="0"/>
                  </a:p>
                  <a:p>
                    <a:fld id="{5877AAB4-5DB7-4547-BF2C-693394264BC5}"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C-5FB2-440B-AB54-2B7049D65E2F}"/>
                </c:ext>
              </c:extLst>
            </c:dLbl>
            <c:dLbl>
              <c:idx val="5"/>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E-5FB2-440B-AB54-2B7049D65E2F}"/>
                </c:ext>
              </c:extLst>
            </c:dLbl>
            <c:dLbl>
              <c:idx val="6"/>
              <c:layout>
                <c:manualLayout>
                  <c:x val="-6.3686181106879222E-2"/>
                  <c:y val="-0.10911173570093741"/>
                </c:manualLayout>
              </c:layout>
              <c:tx>
                <c:rich>
                  <a:bodyPr/>
                  <a:lstStyle/>
                  <a:p>
                    <a:fld id="{A648EF4C-CCF7-4F93-AC3E-AB7125F50A8D}" type="CELLRANGE">
                      <a:rPr lang="en-US"/>
                      <a:pPr/>
                      <a:t>[CELLRANGE]</a:t>
                    </a:fld>
                    <a:endParaRPr lang="en-US" baseline="0"/>
                  </a:p>
                  <a:p>
                    <a:fld id="{E1712430-0067-41D2-BB3C-411513C211AA}"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0-5FB2-440B-AB54-2B7049D65E2F}"/>
                </c:ext>
              </c:extLst>
            </c:dLbl>
            <c:dLbl>
              <c:idx val="7"/>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22-5FB2-440B-AB54-2B7049D65E2F}"/>
                </c:ext>
              </c:extLst>
            </c:dLbl>
            <c:dLbl>
              <c:idx val="8"/>
              <c:layout>
                <c:manualLayout>
                  <c:x val="0"/>
                  <c:y val="-0.12098548328992896"/>
                </c:manualLayout>
              </c:layout>
              <c:tx>
                <c:rich>
                  <a:bodyPr/>
                  <a:lstStyle/>
                  <a:p>
                    <a:fld id="{DD55AEDF-06F0-4769-BBA6-6B27C55C0435}" type="CELLRANGE">
                      <a:rPr lang="en-US"/>
                      <a:pPr/>
                      <a:t>[CELLRANGE]</a:t>
                    </a:fld>
                    <a:endParaRPr lang="en-US" baseline="0"/>
                  </a:p>
                  <a:p>
                    <a:fld id="{CAD9FB6B-16A3-4F61-AC66-387BFB004FED}"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4-5FB2-440B-AB54-2B7049D65E2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eparator>
</c:separator>
            <c:showLeaderLines val="0"/>
            <c:extLst>
              <c:ext xmlns:c15="http://schemas.microsoft.com/office/drawing/2012/chart" uri="{CE6537A1-D6FC-4f65-9D91-7224C49458BB}">
                <c15:showDataLabelsRange val="1"/>
              </c:ext>
            </c:extLst>
          </c:dLbls>
          <c:val>
            <c:numRef>
              <c:f>Assets!$D$39:$D$47</c:f>
              <c:numCache>
                <c:formatCode>General</c:formatCode>
                <c:ptCount val="9"/>
                <c:pt idx="0" formatCode="0.0%">
                  <c:v>0.55428513254445688</c:v>
                </c:pt>
                <c:pt idx="3" formatCode="0.0%">
                  <c:v>0.19909350141590318</c:v>
                </c:pt>
                <c:pt idx="4" formatCode="0.0%">
                  <c:v>0.15662020309677385</c:v>
                </c:pt>
                <c:pt idx="6" formatCode="0.0%">
                  <c:v>8.4172005455847965E-2</c:v>
                </c:pt>
                <c:pt idx="8" formatCode="0.0%">
                  <c:v>5.8291574870180766E-3</c:v>
                </c:pt>
              </c:numCache>
            </c:numRef>
          </c:val>
          <c:extLst>
            <c:ext xmlns:c15="http://schemas.microsoft.com/office/drawing/2012/chart" uri="{02D57815-91ED-43cb-92C2-25804820EDAC}">
              <c15:datalabelsRange>
                <c15:f>Assets!$A$39:$A$47</c15:f>
                <c15:dlblRangeCache>
                  <c:ptCount val="9"/>
                  <c:pt idx="0">
                    <c:v>Global Equity</c:v>
                  </c:pt>
                  <c:pt idx="3">
                    <c:v>Global Fixed Income</c:v>
                  </c:pt>
                  <c:pt idx="4">
                    <c:v>Real Assets</c:v>
                  </c:pt>
                  <c:pt idx="6">
                    <c:v>Diversifying Strategies</c:v>
                  </c:pt>
                  <c:pt idx="8">
                    <c:v>Cash</c:v>
                  </c:pt>
                </c15:dlblRangeCache>
              </c15:datalabelsRange>
            </c:ext>
            <c:ext xmlns:c16="http://schemas.microsoft.com/office/drawing/2014/chart" uri="{C3380CC4-5D6E-409C-BE32-E72D297353CC}">
              <c16:uniqueId val="{00000025-5FB2-440B-AB54-2B7049D65E2F}"/>
            </c:ext>
          </c:extLst>
        </c:ser>
        <c:dLbls>
          <c:showLegendKey val="0"/>
          <c:showVal val="0"/>
          <c:showCatName val="0"/>
          <c:showSerName val="0"/>
          <c:showPercent val="0"/>
          <c:showBubbleSize val="0"/>
          <c:showLeaderLines val="1"/>
        </c:dLbls>
        <c:firstSliceAng val="0"/>
        <c:holeSize val="1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754412262361774"/>
          <c:y val="3.4188009088088084E-2"/>
          <c:w val="0.63764192731653813"/>
          <c:h val="0.8937117556827470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AEEF"/>
              </a:solidFill>
              <a:ln>
                <a:noFill/>
              </a:ln>
              <a:effectLst/>
            </c:spPr>
            <c:extLst>
              <c:ext xmlns:c16="http://schemas.microsoft.com/office/drawing/2014/chart" uri="{C3380CC4-5D6E-409C-BE32-E72D297353CC}">
                <c16:uniqueId val="{00000001-1104-4048-8580-D2285C1BBED1}"/>
              </c:ext>
            </c:extLst>
          </c:dPt>
          <c:dPt>
            <c:idx val="1"/>
            <c:invertIfNegative val="0"/>
            <c:bubble3D val="0"/>
            <c:spPr>
              <a:solidFill>
                <a:srgbClr val="72A492"/>
              </a:solidFill>
              <a:ln>
                <a:noFill/>
              </a:ln>
              <a:effectLst/>
            </c:spPr>
            <c:extLst>
              <c:ext xmlns:c16="http://schemas.microsoft.com/office/drawing/2014/chart" uri="{C3380CC4-5D6E-409C-BE32-E72D297353CC}">
                <c16:uniqueId val="{00000003-1104-4048-8580-D2285C1BBED1}"/>
              </c:ext>
            </c:extLst>
          </c:dPt>
          <c:dPt>
            <c:idx val="2"/>
            <c:invertIfNegative val="0"/>
            <c:bubble3D val="0"/>
            <c:spPr>
              <a:solidFill>
                <a:srgbClr val="919191"/>
              </a:solidFill>
              <a:ln>
                <a:noFill/>
              </a:ln>
              <a:effectLst/>
            </c:spPr>
            <c:extLst>
              <c:ext xmlns:c16="http://schemas.microsoft.com/office/drawing/2014/chart" uri="{C3380CC4-5D6E-409C-BE32-E72D297353CC}">
                <c16:uniqueId val="{00000005-1104-4048-8580-D2285C1BBED1}"/>
              </c:ext>
            </c:extLst>
          </c:dPt>
          <c:dPt>
            <c:idx val="3"/>
            <c:invertIfNegative val="0"/>
            <c:bubble3D val="0"/>
            <c:spPr>
              <a:solidFill>
                <a:srgbClr val="B5121B"/>
              </a:solidFill>
              <a:ln>
                <a:noFill/>
              </a:ln>
              <a:effectLst/>
            </c:spPr>
            <c:extLst>
              <c:ext xmlns:c16="http://schemas.microsoft.com/office/drawing/2014/chart" uri="{C3380CC4-5D6E-409C-BE32-E72D297353CC}">
                <c16:uniqueId val="{00000007-1104-4048-8580-D2285C1BBED1}"/>
              </c:ext>
            </c:extLst>
          </c:dPt>
          <c:dPt>
            <c:idx val="4"/>
            <c:invertIfNegative val="0"/>
            <c:bubble3D val="0"/>
            <c:spPr>
              <a:solidFill>
                <a:srgbClr val="FBB161"/>
              </a:solidFill>
              <a:ln>
                <a:noFill/>
              </a:ln>
              <a:effectLst/>
            </c:spPr>
            <c:extLst>
              <c:ext xmlns:c16="http://schemas.microsoft.com/office/drawing/2014/chart" uri="{C3380CC4-5D6E-409C-BE32-E72D297353CC}">
                <c16:uniqueId val="{00000009-1104-4048-8580-D2285C1BBED1}"/>
              </c:ext>
            </c:extLst>
          </c:dPt>
          <c:dLbls>
            <c:dLbl>
              <c:idx val="3"/>
              <c:layout>
                <c:manualLayout>
                  <c:x val="-1.1821084488394492E-2"/>
                  <c:y val="-3.10751137724070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04-4048-8580-D2285C1BBE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(Assets!$C$39,Assets!$C$42:$C$43,Assets!$C$45,Assets!$C$47)</c:f>
              <c:strCache>
                <c:ptCount val="5"/>
                <c:pt idx="0">
                  <c:v> Global Equity
$513.6 M </c:v>
                </c:pt>
                <c:pt idx="1">
                  <c:v> Global Fixed Income
$184.5 M </c:v>
                </c:pt>
                <c:pt idx="2">
                  <c:v> Real Assets
$145.1 M </c:v>
                </c:pt>
                <c:pt idx="3">
                  <c:v> Diversifying Strategies
$77.9 M </c:v>
                </c:pt>
                <c:pt idx="4">
                  <c:v> Cash
$5.4 M </c:v>
                </c:pt>
              </c:strCache>
              <c:extLst/>
            </c:strRef>
          </c:cat>
          <c:val>
            <c:numRef>
              <c:f>(Assets!$F$39,Assets!$F$42:$F$43,Assets!$F$45,Assets!$F$47)</c:f>
              <c:numCache>
                <c:formatCode>0.0%</c:formatCode>
                <c:ptCount val="5"/>
                <c:pt idx="0">
                  <c:v>-2.5675124223427548E-2</c:v>
                </c:pt>
                <c:pt idx="1">
                  <c:v>-8.922232251256379E-4</c:v>
                </c:pt>
                <c:pt idx="2">
                  <c:v>1.6631433044539318E-2</c:v>
                </c:pt>
                <c:pt idx="3">
                  <c:v>4.1063389560124369E-3</c:v>
                </c:pt>
                <c:pt idx="4">
                  <c:v>5.8295754480014086E-3</c:v>
                </c:pt>
              </c:numCache>
              <c:extLst/>
            </c:numRef>
          </c:val>
          <c:extLst>
            <c:ext xmlns:c16="http://schemas.microsoft.com/office/drawing/2014/chart" uri="{C3380CC4-5D6E-409C-BE32-E72D297353CC}">
              <c16:uniqueId val="{0000000A-1104-4048-8580-D2285C1BBED1}"/>
            </c:ext>
          </c:extLst>
        </c:ser>
        <c:dLbls>
          <c:dLblPos val="outEnd"/>
          <c:showLegendKey val="0"/>
          <c:showVal val="1"/>
          <c:showCatName val="0"/>
          <c:showSerName val="0"/>
          <c:showPercent val="0"/>
          <c:showBubbleSize val="0"/>
        </c:dLbls>
        <c:gapWidth val="100"/>
        <c:axId val="620206920"/>
        <c:axId val="620208232"/>
      </c:barChart>
      <c:catAx>
        <c:axId val="62020692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620208232"/>
        <c:crosses val="autoZero"/>
        <c:auto val="1"/>
        <c:lblAlgn val="ctr"/>
        <c:lblOffset val="100"/>
        <c:noMultiLvlLbl val="0"/>
      </c:catAx>
      <c:valAx>
        <c:axId val="62020823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02069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Performance!$A$2</c:f>
          <c:strCache>
            <c:ptCount val="1"/>
            <c:pt idx="0">
              <c:v>Total Pool: $926.5 Million</c:v>
            </c:pt>
          </c:strCache>
        </c:strRef>
      </c:tx>
      <c:layout>
        <c:manualLayout>
          <c:xMode val="edge"/>
          <c:yMode val="edge"/>
          <c:x val="3.0811115715798825E-3"/>
          <c:y val="1.111111111111111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01586314868538E-2"/>
          <c:y val="0.168509186351706"/>
          <c:w val="0.93098413685131465"/>
          <c:h val="0.61380493438320205"/>
        </c:manualLayout>
      </c:layout>
      <c:barChart>
        <c:barDir val="col"/>
        <c:grouping val="clustered"/>
        <c:varyColors val="0"/>
        <c:ser>
          <c:idx val="0"/>
          <c:order val="0"/>
          <c:tx>
            <c:strRef>
              <c:f>Performance!$F$3:$G$3</c:f>
              <c:strCache>
                <c:ptCount val="2"/>
                <c:pt idx="0">
                  <c:v>Endowment Pool</c:v>
                </c:pt>
              </c:strCache>
            </c:strRef>
          </c:tx>
          <c:spPr>
            <a:solidFill>
              <a:schemeClr val="accent1"/>
            </a:solidFill>
            <a:ln>
              <a:noFill/>
            </a:ln>
            <a:effectLst/>
          </c:spPr>
          <c:invertIfNegative val="0"/>
          <c:dLbls>
            <c:dLbl>
              <c:idx val="1"/>
              <c:layout>
                <c:manualLayout>
                  <c:x val="-2.8897292914411643E-3"/>
                  <c:y val="-4.03119972906620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75-4E50-B5FF-E925D0C70A47}"/>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Performance!$H$2:$M$2</c:f>
              <c:strCache>
                <c:ptCount val="6"/>
                <c:pt idx="0">
                  <c:v>Qtr</c:v>
                </c:pt>
                <c:pt idx="1">
                  <c:v>1 Year</c:v>
                </c:pt>
                <c:pt idx="2">
                  <c:v>3 Years</c:v>
                </c:pt>
                <c:pt idx="3">
                  <c:v>5 Years</c:v>
                </c:pt>
                <c:pt idx="4">
                  <c:v>10 Years</c:v>
                </c:pt>
                <c:pt idx="5">
                  <c:v>Since Inception 9/30/87</c:v>
                </c:pt>
              </c:strCache>
            </c:strRef>
          </c:cat>
          <c:val>
            <c:numRef>
              <c:f>Performance!$H$3:$M$3</c:f>
              <c:numCache>
                <c:formatCode>0.0</c:formatCode>
                <c:ptCount val="6"/>
                <c:pt idx="0">
                  <c:v>-6.3772768974304199</c:v>
                </c:pt>
                <c:pt idx="1">
                  <c:v>-4.8263168334960938</c:v>
                </c:pt>
                <c:pt idx="2">
                  <c:v>7.0300803184509277</c:v>
                </c:pt>
                <c:pt idx="3">
                  <c:v>6.8555126190185547</c:v>
                </c:pt>
                <c:pt idx="4">
                  <c:v>7.7618789672851563</c:v>
                </c:pt>
                <c:pt idx="5">
                  <c:v>8.0802202224731445</c:v>
                </c:pt>
              </c:numCache>
            </c:numRef>
          </c:val>
          <c:extLst>
            <c:ext xmlns:c16="http://schemas.microsoft.com/office/drawing/2014/chart" uri="{C3380CC4-5D6E-409C-BE32-E72D297353CC}">
              <c16:uniqueId val="{00000001-5075-4E50-B5FF-E925D0C70A47}"/>
            </c:ext>
          </c:extLst>
        </c:ser>
        <c:ser>
          <c:idx val="1"/>
          <c:order val="1"/>
          <c:tx>
            <c:strRef>
              <c:f>Performance!$F$4:$G$4</c:f>
              <c:strCache>
                <c:ptCount val="2"/>
                <c:pt idx="0">
                  <c:v>Performance Benchmark</c:v>
                </c:pt>
              </c:strCache>
            </c:strRef>
          </c:tx>
          <c:spPr>
            <a:solidFill>
              <a:srgbClr val="FBB16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Performance!$H$2:$M$2</c:f>
              <c:strCache>
                <c:ptCount val="6"/>
                <c:pt idx="0">
                  <c:v>Qtr</c:v>
                </c:pt>
                <c:pt idx="1">
                  <c:v>1 Year</c:v>
                </c:pt>
                <c:pt idx="2">
                  <c:v>3 Years</c:v>
                </c:pt>
                <c:pt idx="3">
                  <c:v>5 Years</c:v>
                </c:pt>
                <c:pt idx="4">
                  <c:v>10 Years</c:v>
                </c:pt>
                <c:pt idx="5">
                  <c:v>Since Inception 9/30/87</c:v>
                </c:pt>
              </c:strCache>
            </c:strRef>
          </c:cat>
          <c:val>
            <c:numRef>
              <c:f>Performance!$H$4:$M$4</c:f>
              <c:numCache>
                <c:formatCode>0.0</c:formatCode>
                <c:ptCount val="6"/>
                <c:pt idx="0">
                  <c:v>-6.2378883361816406</c:v>
                </c:pt>
                <c:pt idx="1">
                  <c:v>-5.5633878707885742</c:v>
                </c:pt>
                <c:pt idx="2">
                  <c:v>7.5503263473510742</c:v>
                </c:pt>
                <c:pt idx="3">
                  <c:v>7.3015651702880859</c:v>
                </c:pt>
                <c:pt idx="4">
                  <c:v>8.2339515686035156</c:v>
                </c:pt>
                <c:pt idx="5">
                  <c:v>8.2773370742797852</c:v>
                </c:pt>
              </c:numCache>
            </c:numRef>
          </c:val>
          <c:extLst>
            <c:ext xmlns:c16="http://schemas.microsoft.com/office/drawing/2014/chart" uri="{C3380CC4-5D6E-409C-BE32-E72D297353CC}">
              <c16:uniqueId val="{00000002-5075-4E50-B5FF-E925D0C70A47}"/>
            </c:ext>
          </c:extLst>
        </c:ser>
        <c:dLbls>
          <c:showLegendKey val="0"/>
          <c:showVal val="0"/>
          <c:showCatName val="0"/>
          <c:showSerName val="0"/>
          <c:showPercent val="0"/>
          <c:showBubbleSize val="0"/>
        </c:dLbls>
        <c:gapWidth val="100"/>
        <c:axId val="754195072"/>
        <c:axId val="822559272"/>
      </c:barChart>
      <c:catAx>
        <c:axId val="754195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22559272"/>
        <c:crosses val="autoZero"/>
        <c:auto val="1"/>
        <c:lblAlgn val="ctr"/>
        <c:lblOffset val="100"/>
        <c:noMultiLvlLbl val="0"/>
      </c:catAx>
      <c:valAx>
        <c:axId val="82255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b="1"/>
                  <a:t>Return</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54195072"/>
        <c:crosses val="autoZero"/>
        <c:crossBetween val="between"/>
      </c:valAx>
      <c:spPr>
        <a:noFill/>
        <a:ln>
          <a:noFill/>
        </a:ln>
        <a:effectLst/>
      </c:spPr>
    </c:plotArea>
    <c:legend>
      <c:legendPos val="b"/>
      <c:layout>
        <c:manualLayout>
          <c:xMode val="edge"/>
          <c:yMode val="edge"/>
          <c:x val="0.32738614909978359"/>
          <c:y val="0.88628258967629048"/>
          <c:w val="0.37154337615692773"/>
          <c:h val="0.1128401712943776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Liquidity!$B$21</c:f>
              <c:strCache>
                <c:ptCount val="1"/>
                <c:pt idx="0">
                  <c:v>Low</c:v>
                </c:pt>
              </c:strCache>
            </c:strRef>
          </c:tx>
          <c:spPr>
            <a:noFill/>
            <a:ln>
              <a:noFill/>
            </a:ln>
            <a:effectLst/>
          </c:spPr>
          <c:invertIfNegative val="0"/>
          <c:cat>
            <c:strRef>
              <c:f>Liquidity!$A$22:$A$25</c:f>
              <c:strCache>
                <c:ptCount val="4"/>
                <c:pt idx="0">
                  <c:v>Primary Liquidity               (0-1 Year)</c:v>
                </c:pt>
                <c:pt idx="1">
                  <c:v>Liquid Core                         (1-3 Years)</c:v>
                </c:pt>
                <c:pt idx="2">
                  <c:v>Core                                      (3-5 Years)</c:v>
                </c:pt>
                <c:pt idx="3">
                  <c:v>Permanent Core                  (5+ Years)</c:v>
                </c:pt>
              </c:strCache>
            </c:strRef>
          </c:cat>
          <c:val>
            <c:numRef>
              <c:f>Liquidity!$B$22:$B$25</c:f>
              <c:numCache>
                <c:formatCode>0%</c:formatCode>
                <c:ptCount val="4"/>
                <c:pt idx="0">
                  <c:v>0.3</c:v>
                </c:pt>
                <c:pt idx="1">
                  <c:v>0.1</c:v>
                </c:pt>
                <c:pt idx="2">
                  <c:v>0.1</c:v>
                </c:pt>
                <c:pt idx="3">
                  <c:v>0.05</c:v>
                </c:pt>
              </c:numCache>
            </c:numRef>
          </c:val>
          <c:extLst>
            <c:ext xmlns:c16="http://schemas.microsoft.com/office/drawing/2014/chart" uri="{C3380CC4-5D6E-409C-BE32-E72D297353CC}">
              <c16:uniqueId val="{00000000-394B-434A-A586-463FE5509C66}"/>
            </c:ext>
          </c:extLst>
        </c:ser>
        <c:ser>
          <c:idx val="1"/>
          <c:order val="1"/>
          <c:tx>
            <c:strRef>
              <c:f>Liquidity!$C$21</c:f>
              <c:strCache>
                <c:ptCount val="1"/>
                <c:pt idx="0">
                  <c:v>High</c:v>
                </c:pt>
              </c:strCache>
            </c:strRef>
          </c:tx>
          <c:spPr>
            <a:solidFill>
              <a:schemeClr val="accent1"/>
            </a:solidFill>
            <a:ln>
              <a:noFill/>
            </a:ln>
            <a:effectLst/>
          </c:spPr>
          <c:invertIfNegative val="0"/>
          <c:cat>
            <c:strRef>
              <c:f>Liquidity!$A$22:$A$25</c:f>
              <c:strCache>
                <c:ptCount val="4"/>
                <c:pt idx="0">
                  <c:v>Primary Liquidity               (0-1 Year)</c:v>
                </c:pt>
                <c:pt idx="1">
                  <c:v>Liquid Core                         (1-3 Years)</c:v>
                </c:pt>
                <c:pt idx="2">
                  <c:v>Core                                      (3-5 Years)</c:v>
                </c:pt>
                <c:pt idx="3">
                  <c:v>Permanent Core                  (5+ Years)</c:v>
                </c:pt>
              </c:strCache>
            </c:strRef>
          </c:cat>
          <c:val>
            <c:numRef>
              <c:f>Liquidity!$C$22:$C$25</c:f>
              <c:numCache>
                <c:formatCode>0%</c:formatCode>
                <c:ptCount val="4"/>
                <c:pt idx="0">
                  <c:v>0.45</c:v>
                </c:pt>
                <c:pt idx="1">
                  <c:v>0.30000000000000004</c:v>
                </c:pt>
                <c:pt idx="2">
                  <c:v>0.30000000000000004</c:v>
                </c:pt>
                <c:pt idx="3">
                  <c:v>0.2</c:v>
                </c:pt>
              </c:numCache>
            </c:numRef>
          </c:val>
          <c:extLst>
            <c:ext xmlns:c16="http://schemas.microsoft.com/office/drawing/2014/chart" uri="{C3380CC4-5D6E-409C-BE32-E72D297353CC}">
              <c16:uniqueId val="{00000001-394B-434A-A586-463FE5509C66}"/>
            </c:ext>
          </c:extLst>
        </c:ser>
        <c:dLbls>
          <c:showLegendKey val="0"/>
          <c:showVal val="0"/>
          <c:showCatName val="0"/>
          <c:showSerName val="0"/>
          <c:showPercent val="0"/>
          <c:showBubbleSize val="0"/>
        </c:dLbls>
        <c:gapWidth val="219"/>
        <c:overlap val="100"/>
        <c:axId val="502523320"/>
        <c:axId val="502522336"/>
      </c:barChart>
      <c:lineChart>
        <c:grouping val="stacked"/>
        <c:varyColors val="0"/>
        <c:ser>
          <c:idx val="2"/>
          <c:order val="2"/>
          <c:tx>
            <c:strRef>
              <c:f>Liquidity!$D$14</c:f>
              <c:strCache>
                <c:ptCount val="1"/>
                <c:pt idx="0">
                  <c:v>6/30/2022</c:v>
                </c:pt>
              </c:strCache>
            </c:strRef>
          </c:tx>
          <c:spPr>
            <a:ln w="28575" cap="rnd">
              <a:noFill/>
              <a:round/>
            </a:ln>
            <a:effectLst/>
          </c:spPr>
          <c:marker>
            <c:symbol val="diamond"/>
            <c:size val="9"/>
            <c:spPr>
              <a:solidFill>
                <a:srgbClr val="FBB161"/>
              </a:solidFill>
              <a:ln w="9525">
                <a:noFill/>
              </a:ln>
              <a:effectLst/>
            </c:spPr>
          </c:marker>
          <c:dLbls>
            <c:dLbl>
              <c:idx val="0"/>
              <c:layout>
                <c:manualLayout>
                  <c:x val="2.222222222222217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4B-434A-A586-463FE5509C66}"/>
                </c:ext>
              </c:extLst>
            </c:dLbl>
            <c:dLbl>
              <c:idx val="1"/>
              <c:layout>
                <c:manualLayout>
                  <c:x val="3.3333333333333229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4B-434A-A586-463FE5509C66}"/>
                </c:ext>
              </c:extLst>
            </c:dLbl>
            <c:dLbl>
              <c:idx val="2"/>
              <c:layout>
                <c:manualLayout>
                  <c:x val="2.2222222222222119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4B-434A-A586-463FE5509C66}"/>
                </c:ext>
              </c:extLst>
            </c:dLbl>
            <c:dLbl>
              <c:idx val="3"/>
              <c:layout>
                <c:manualLayout>
                  <c:x val="1.6666666666666666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4B-434A-A586-463FE5509C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Liquidity!$A$22:$A$25</c:f>
              <c:strCache>
                <c:ptCount val="4"/>
                <c:pt idx="0">
                  <c:v>Primary Liquidity               (0-1 Year)</c:v>
                </c:pt>
                <c:pt idx="1">
                  <c:v>Liquid Core                         (1-3 Years)</c:v>
                </c:pt>
                <c:pt idx="2">
                  <c:v>Core                                      (3-5 Years)</c:v>
                </c:pt>
                <c:pt idx="3">
                  <c:v>Permanent Core                  (5+ Years)</c:v>
                </c:pt>
              </c:strCache>
            </c:strRef>
          </c:cat>
          <c:val>
            <c:numRef>
              <c:f>Liquidity!$D$22:$D$25</c:f>
              <c:numCache>
                <c:formatCode>0%</c:formatCode>
                <c:ptCount val="4"/>
                <c:pt idx="0">
                  <c:v>0.56993253048786363</c:v>
                </c:pt>
                <c:pt idx="1">
                  <c:v>0.17121731764877335</c:v>
                </c:pt>
                <c:pt idx="2">
                  <c:v>0.12500074896541816</c:v>
                </c:pt>
                <c:pt idx="3">
                  <c:v>0.13404940289794484</c:v>
                </c:pt>
              </c:numCache>
            </c:numRef>
          </c:val>
          <c:smooth val="0"/>
          <c:extLst>
            <c:ext xmlns:c16="http://schemas.microsoft.com/office/drawing/2014/chart" uri="{C3380CC4-5D6E-409C-BE32-E72D297353CC}">
              <c16:uniqueId val="{00000006-394B-434A-A586-463FE5509C66}"/>
            </c:ext>
          </c:extLst>
        </c:ser>
        <c:dLbls>
          <c:showLegendKey val="0"/>
          <c:showVal val="0"/>
          <c:showCatName val="0"/>
          <c:showSerName val="0"/>
          <c:showPercent val="0"/>
          <c:showBubbleSize val="0"/>
        </c:dLbls>
        <c:marker val="1"/>
        <c:smooth val="0"/>
        <c:axId val="502523320"/>
        <c:axId val="502522336"/>
      </c:lineChart>
      <c:catAx>
        <c:axId val="502523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522336"/>
        <c:crosses val="autoZero"/>
        <c:auto val="1"/>
        <c:lblAlgn val="ctr"/>
        <c:lblOffset val="100"/>
        <c:noMultiLvlLbl val="0"/>
      </c:catAx>
      <c:valAx>
        <c:axId val="502522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5233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Performance!$A$22</c:f>
          <c:strCache>
            <c:ptCount val="1"/>
            <c:pt idx="0">
              <c:v>TOTAL POOL: $3.13 BILLION</c:v>
            </c:pt>
          </c:strCache>
        </c:strRef>
      </c:tx>
      <c:layout>
        <c:manualLayout>
          <c:xMode val="edge"/>
          <c:yMode val="edge"/>
          <c:x val="1.4162982916609099E-2"/>
          <c:y val="3.508771929824561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331553786340613E-2"/>
          <c:y val="0.20930687664041997"/>
          <c:w val="0.91334393739366471"/>
          <c:h val="0.56328440944881886"/>
        </c:manualLayout>
      </c:layout>
      <c:barChart>
        <c:barDir val="col"/>
        <c:grouping val="clustered"/>
        <c:varyColors val="0"/>
        <c:ser>
          <c:idx val="0"/>
          <c:order val="0"/>
          <c:tx>
            <c:strRef>
              <c:f>Performance!$F$21:$G$21</c:f>
              <c:strCache>
                <c:ptCount val="2"/>
                <c:pt idx="0">
                  <c:v>Operating Pool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Performance!$H$20:$M$20</c:f>
              <c:strCache>
                <c:ptCount val="6"/>
                <c:pt idx="0">
                  <c:v>Qtr</c:v>
                </c:pt>
                <c:pt idx="1">
                  <c:v>1 Year</c:v>
                </c:pt>
                <c:pt idx="2">
                  <c:v>3 Years</c:v>
                </c:pt>
                <c:pt idx="3">
                  <c:v>5 Years</c:v>
                </c:pt>
                <c:pt idx="4">
                  <c:v>10 Years</c:v>
                </c:pt>
                <c:pt idx="5">
                  <c:v>Since Inception 8/31/89</c:v>
                </c:pt>
              </c:strCache>
            </c:strRef>
          </c:cat>
          <c:val>
            <c:numRef>
              <c:f>Performance!$H$21:$M$21</c:f>
              <c:numCache>
                <c:formatCode>0.0</c:formatCode>
                <c:ptCount val="6"/>
                <c:pt idx="0">
                  <c:v>-0.55446833372116089</c:v>
                </c:pt>
                <c:pt idx="1">
                  <c:v>-1.940220832824707</c:v>
                </c:pt>
                <c:pt idx="2">
                  <c:v>0.71768635511398315</c:v>
                </c:pt>
                <c:pt idx="3">
                  <c:v>1.3491314649581909</c:v>
                </c:pt>
                <c:pt idx="4">
                  <c:v>1.1712125539779663</c:v>
                </c:pt>
                <c:pt idx="5">
                  <c:v>3.7885441780090332</c:v>
                </c:pt>
              </c:numCache>
            </c:numRef>
          </c:val>
          <c:extLst>
            <c:ext xmlns:c16="http://schemas.microsoft.com/office/drawing/2014/chart" uri="{C3380CC4-5D6E-409C-BE32-E72D297353CC}">
              <c16:uniqueId val="{00000000-46A3-4005-B03D-DC0C4B96D6A6}"/>
            </c:ext>
          </c:extLst>
        </c:ser>
        <c:ser>
          <c:idx val="1"/>
          <c:order val="1"/>
          <c:tx>
            <c:strRef>
              <c:f>Performance!$F$22:$G$22</c:f>
              <c:strCache>
                <c:ptCount val="2"/>
                <c:pt idx="0">
                  <c:v>Performance Benchmark</c:v>
                </c:pt>
              </c:strCache>
            </c:strRef>
          </c:tx>
          <c:spPr>
            <a:solidFill>
              <a:srgbClr val="FBB16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Performance!$H$20:$M$20</c:f>
              <c:strCache>
                <c:ptCount val="6"/>
                <c:pt idx="0">
                  <c:v>Qtr</c:v>
                </c:pt>
                <c:pt idx="1">
                  <c:v>1 Year</c:v>
                </c:pt>
                <c:pt idx="2">
                  <c:v>3 Years</c:v>
                </c:pt>
                <c:pt idx="3">
                  <c:v>5 Years</c:v>
                </c:pt>
                <c:pt idx="4">
                  <c:v>10 Years</c:v>
                </c:pt>
                <c:pt idx="5">
                  <c:v>Since Inception 8/31/89</c:v>
                </c:pt>
              </c:strCache>
            </c:strRef>
          </c:cat>
          <c:val>
            <c:numRef>
              <c:f>Performance!$H$22:$M$22</c:f>
              <c:numCache>
                <c:formatCode>0.0</c:formatCode>
                <c:ptCount val="6"/>
                <c:pt idx="0">
                  <c:v>-0.49902355670928955</c:v>
                </c:pt>
                <c:pt idx="1">
                  <c:v>-2.0030319690704346</c:v>
                </c:pt>
                <c:pt idx="2">
                  <c:v>0.61466825008392334</c:v>
                </c:pt>
                <c:pt idx="3">
                  <c:v>1.2435251474380493</c:v>
                </c:pt>
                <c:pt idx="4">
                  <c:v>1.0013711452484131</c:v>
                </c:pt>
                <c:pt idx="5">
                  <c:v>3.6939911842346191</c:v>
                </c:pt>
              </c:numCache>
            </c:numRef>
          </c:val>
          <c:extLst>
            <c:ext xmlns:c16="http://schemas.microsoft.com/office/drawing/2014/chart" uri="{C3380CC4-5D6E-409C-BE32-E72D297353CC}">
              <c16:uniqueId val="{00000001-46A3-4005-B03D-DC0C4B96D6A6}"/>
            </c:ext>
          </c:extLst>
        </c:ser>
        <c:dLbls>
          <c:showLegendKey val="0"/>
          <c:showVal val="0"/>
          <c:showCatName val="0"/>
          <c:showSerName val="0"/>
          <c:showPercent val="0"/>
          <c:showBubbleSize val="0"/>
        </c:dLbls>
        <c:gapWidth val="100"/>
        <c:axId val="754195072"/>
        <c:axId val="822559272"/>
      </c:barChart>
      <c:catAx>
        <c:axId val="754195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22559272"/>
        <c:crosses val="autoZero"/>
        <c:auto val="1"/>
        <c:lblAlgn val="ctr"/>
        <c:lblOffset val="100"/>
        <c:noMultiLvlLbl val="0"/>
      </c:catAx>
      <c:valAx>
        <c:axId val="82255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b="1"/>
                  <a:t>Return</a:t>
                </a:r>
              </a:p>
            </c:rich>
          </c:tx>
          <c:layout>
            <c:manualLayout>
              <c:xMode val="edge"/>
              <c:yMode val="edge"/>
              <c:x val="7.8417129983805491E-3"/>
              <c:y val="0.39353574803149599"/>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54195072"/>
        <c:crosses val="autoZero"/>
        <c:crossBetween val="between"/>
        <c:majorUnit val="1"/>
      </c:valAx>
      <c:spPr>
        <a:noFill/>
        <a:ln>
          <a:noFill/>
        </a:ln>
        <a:effectLst/>
      </c:spPr>
    </c:plotArea>
    <c:legend>
      <c:legendPos val="b"/>
      <c:layout>
        <c:manualLayout>
          <c:xMode val="edge"/>
          <c:yMode val="edge"/>
          <c:x val="0.31029320631521295"/>
          <c:y val="0.89708976377952754"/>
          <c:w val="0.37941346429000011"/>
          <c:h val="0.1029102362204724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0.39381</cdr:x>
      <cdr:y>0.17574</cdr:y>
    </cdr:from>
    <cdr:to>
      <cdr:x>0.39535</cdr:x>
      <cdr:y>0.73132</cdr:y>
    </cdr:to>
    <cdr:sp macro="" textlink="">
      <cdr:nvSpPr>
        <cdr:cNvPr id="19" name="Straight Connector 18">
          <a:extLst xmlns:a="http://schemas.openxmlformats.org/drawingml/2006/main">
            <a:ext uri="{FF2B5EF4-FFF2-40B4-BE49-F238E27FC236}">
              <a16:creationId xmlns:a16="http://schemas.microsoft.com/office/drawing/2014/main" id="{48174B8F-84BC-4C99-AD0F-E94745908F2D}"/>
            </a:ext>
          </a:extLst>
        </cdr:cNvPr>
        <cdr:cNvSpPr/>
      </cdr:nvSpPr>
      <cdr:spPr>
        <a:xfrm xmlns:a="http://schemas.openxmlformats.org/drawingml/2006/main" flipH="1" flipV="1">
          <a:off x="3415664" y="1106759"/>
          <a:ext cx="13357" cy="3498879"/>
        </a:xfrm>
        <a:prstGeom xmlns:a="http://schemas.openxmlformats.org/drawingml/2006/main" prst="line">
          <a:avLst/>
        </a:prstGeom>
        <a:ln xmlns:a="http://schemas.openxmlformats.org/drawingml/2006/main">
          <a:solidFill>
            <a:srgbClr val="7F7F7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0.96961</cdr:y>
    </cdr:from>
    <cdr:to>
      <cdr:x>0.33464</cdr:x>
      <cdr:y>1</cdr:y>
    </cdr:to>
    <cdr:sp macro="" textlink="">
      <cdr:nvSpPr>
        <cdr:cNvPr id="12" name="TextBox 11">
          <a:extLst xmlns:a="http://schemas.openxmlformats.org/drawingml/2006/main">
            <a:ext uri="{FF2B5EF4-FFF2-40B4-BE49-F238E27FC236}">
              <a16:creationId xmlns:a16="http://schemas.microsoft.com/office/drawing/2014/main" id="{D20826EE-776E-40A1-85A4-2BD68FDA9312}"/>
            </a:ext>
          </a:extLst>
        </cdr:cNvPr>
        <cdr:cNvSpPr txBox="1"/>
      </cdr:nvSpPr>
      <cdr:spPr>
        <a:xfrm xmlns:a="http://schemas.openxmlformats.org/drawingml/2006/main">
          <a:off x="0" y="6095453"/>
          <a:ext cx="2897035" cy="1910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50" b="0">
              <a:solidFill>
                <a:srgbClr val="4D4D4D"/>
              </a:solidFill>
            </a:rPr>
            <a:t>Data sources:  Lipper and Hedge</a:t>
          </a:r>
          <a:r>
            <a:rPr lang="en-US" sz="850" b="0" baseline="0">
              <a:solidFill>
                <a:srgbClr val="4D4D4D"/>
              </a:solidFill>
            </a:rPr>
            <a:t> Fund Research</a:t>
          </a:r>
          <a:endParaRPr lang="en-US" sz="850" b="0">
            <a:solidFill>
              <a:srgbClr val="4D4D4D"/>
            </a:solidFill>
          </a:endParaRPr>
        </a:p>
      </cdr:txBody>
    </cdr:sp>
  </cdr:relSizeAnchor>
  <cdr:relSizeAnchor xmlns:cdr="http://schemas.openxmlformats.org/drawingml/2006/chartDrawing">
    <cdr:from>
      <cdr:x>0.13691</cdr:x>
      <cdr:y>0.04825</cdr:y>
    </cdr:from>
    <cdr:to>
      <cdr:x>0.39188</cdr:x>
      <cdr:y>0.10198</cdr:y>
    </cdr:to>
    <cdr:sp macro="" textlink="">
      <cdr:nvSpPr>
        <cdr:cNvPr id="13" name="TextBox 1">
          <a:extLst xmlns:a="http://schemas.openxmlformats.org/drawingml/2006/main">
            <a:ext uri="{FF2B5EF4-FFF2-40B4-BE49-F238E27FC236}">
              <a16:creationId xmlns:a16="http://schemas.microsoft.com/office/drawing/2014/main" id="{E330AE9F-BB81-4776-BFBA-92711441C6A5}"/>
            </a:ext>
          </a:extLst>
        </cdr:cNvPr>
        <cdr:cNvSpPr txBox="1"/>
      </cdr:nvSpPr>
      <cdr:spPr>
        <a:xfrm xmlns:a="http://schemas.openxmlformats.org/drawingml/2006/main">
          <a:off x="1182766" y="302837"/>
          <a:ext cx="2202731" cy="3372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0" i="1">
              <a:solidFill>
                <a:srgbClr val="4D4D4D"/>
              </a:solidFill>
              <a:latin typeface="+mn-lt"/>
              <a:cs typeface="Arial" pitchFamily="34" charset="0"/>
            </a:rPr>
            <a:t>Global Equity</a:t>
          </a:r>
        </a:p>
      </cdr:txBody>
    </cdr:sp>
  </cdr:relSizeAnchor>
  <cdr:relSizeAnchor xmlns:cdr="http://schemas.openxmlformats.org/drawingml/2006/chartDrawing">
    <cdr:from>
      <cdr:x>0.41608</cdr:x>
      <cdr:y>0.04849</cdr:y>
    </cdr:from>
    <cdr:to>
      <cdr:x>0.61214</cdr:x>
      <cdr:y>0.10221</cdr:y>
    </cdr:to>
    <cdr:sp macro="" textlink="">
      <cdr:nvSpPr>
        <cdr:cNvPr id="14" name="TextBox 1">
          <a:extLst xmlns:a="http://schemas.openxmlformats.org/drawingml/2006/main">
            <a:ext uri="{FF2B5EF4-FFF2-40B4-BE49-F238E27FC236}">
              <a16:creationId xmlns:a16="http://schemas.microsoft.com/office/drawing/2014/main" id="{1C330ACD-CFFD-4342-956B-567566A41E7C}"/>
            </a:ext>
          </a:extLst>
        </cdr:cNvPr>
        <cdr:cNvSpPr txBox="1"/>
      </cdr:nvSpPr>
      <cdr:spPr>
        <a:xfrm xmlns:a="http://schemas.openxmlformats.org/drawingml/2006/main">
          <a:off x="3594575" y="304344"/>
          <a:ext cx="1693796" cy="3371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0" i="1">
              <a:solidFill>
                <a:srgbClr val="4D4D4D"/>
              </a:solidFill>
              <a:latin typeface="+mn-lt"/>
              <a:cs typeface="Arial" pitchFamily="34" charset="0"/>
            </a:rPr>
            <a:t> Fixed Income</a:t>
          </a:r>
        </a:p>
      </cdr:txBody>
    </cdr:sp>
  </cdr:relSizeAnchor>
  <cdr:relSizeAnchor xmlns:cdr="http://schemas.openxmlformats.org/drawingml/2006/chartDrawing">
    <cdr:from>
      <cdr:x>0.63047</cdr:x>
      <cdr:y>0.04869</cdr:y>
    </cdr:from>
    <cdr:to>
      <cdr:x>0.88788</cdr:x>
      <cdr:y>0.10242</cdr:y>
    </cdr:to>
    <cdr:sp macro="" textlink="">
      <cdr:nvSpPr>
        <cdr:cNvPr id="15" name="TextBox 1">
          <a:extLst xmlns:a="http://schemas.openxmlformats.org/drawingml/2006/main">
            <a:ext uri="{FF2B5EF4-FFF2-40B4-BE49-F238E27FC236}">
              <a16:creationId xmlns:a16="http://schemas.microsoft.com/office/drawing/2014/main" id="{3979AECB-938F-470B-9460-1E9C309DA757}"/>
            </a:ext>
          </a:extLst>
        </cdr:cNvPr>
        <cdr:cNvSpPr txBox="1"/>
      </cdr:nvSpPr>
      <cdr:spPr>
        <a:xfrm xmlns:a="http://schemas.openxmlformats.org/drawingml/2006/main">
          <a:off x="5446734" y="305599"/>
          <a:ext cx="2223810" cy="3372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0" i="1">
              <a:solidFill>
                <a:srgbClr val="4D4D4D"/>
              </a:solidFill>
              <a:latin typeface="+mn-lt"/>
              <a:cs typeface="Arial" pitchFamily="34" charset="0"/>
            </a:rPr>
            <a:t>Real </a:t>
          </a:r>
          <a:r>
            <a:rPr lang="en-US" sz="1100" b="0" i="1">
              <a:solidFill>
                <a:srgbClr val="4D4D4D"/>
              </a:solidFill>
              <a:latin typeface="+mn-lt"/>
              <a:cs typeface="Arial" pitchFamily="34" charset="0"/>
            </a:rPr>
            <a:t>Assets</a:t>
          </a:r>
          <a:endParaRPr lang="en-US" sz="1200" b="0" i="1">
            <a:solidFill>
              <a:srgbClr val="4D4D4D"/>
            </a:solidFill>
            <a:latin typeface="+mn-lt"/>
            <a:cs typeface="Arial" pitchFamily="34" charset="0"/>
          </a:endParaRPr>
        </a:p>
      </cdr:txBody>
    </cdr:sp>
  </cdr:relSizeAnchor>
  <cdr:relSizeAnchor xmlns:cdr="http://schemas.openxmlformats.org/drawingml/2006/chartDrawing">
    <cdr:from>
      <cdr:x>0.89195</cdr:x>
      <cdr:y>0.0234</cdr:y>
    </cdr:from>
    <cdr:to>
      <cdr:x>0.99742</cdr:x>
      <cdr:y>0.07712</cdr:y>
    </cdr:to>
    <cdr:sp macro="" textlink="">
      <cdr:nvSpPr>
        <cdr:cNvPr id="16" name="TextBox 1">
          <a:extLst xmlns:a="http://schemas.openxmlformats.org/drawingml/2006/main">
            <a:ext uri="{FF2B5EF4-FFF2-40B4-BE49-F238E27FC236}">
              <a16:creationId xmlns:a16="http://schemas.microsoft.com/office/drawing/2014/main" id="{941B0E75-8CFE-4F3E-8794-1322E6A3F321}"/>
            </a:ext>
          </a:extLst>
        </cdr:cNvPr>
        <cdr:cNvSpPr txBox="1"/>
      </cdr:nvSpPr>
      <cdr:spPr>
        <a:xfrm xmlns:a="http://schemas.openxmlformats.org/drawingml/2006/main">
          <a:off x="7705690" y="146855"/>
          <a:ext cx="911174" cy="3371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0" i="1">
              <a:solidFill>
                <a:srgbClr val="4D4D4D"/>
              </a:solidFill>
              <a:latin typeface="+mn-lt"/>
              <a:cs typeface="Arial" pitchFamily="34" charset="0"/>
            </a:rPr>
            <a:t>Diversifying Strategies</a:t>
          </a:r>
        </a:p>
      </cdr:txBody>
    </cdr:sp>
  </cdr:relSizeAnchor>
  <cdr:relSizeAnchor xmlns:cdr="http://schemas.openxmlformats.org/drawingml/2006/chartDrawing">
    <cdr:from>
      <cdr:x>0.87835</cdr:x>
      <cdr:y>0.17666</cdr:y>
    </cdr:from>
    <cdr:to>
      <cdr:x>0.87868</cdr:x>
      <cdr:y>0.72776</cdr:y>
    </cdr:to>
    <cdr:sp macro="" textlink="">
      <cdr:nvSpPr>
        <cdr:cNvPr id="17" name="Straight Connector 16">
          <a:extLst xmlns:a="http://schemas.openxmlformats.org/drawingml/2006/main">
            <a:ext uri="{FF2B5EF4-FFF2-40B4-BE49-F238E27FC236}">
              <a16:creationId xmlns:a16="http://schemas.microsoft.com/office/drawing/2014/main" id="{20DB947E-37BE-4193-8E29-3C22C40E450A}"/>
            </a:ext>
          </a:extLst>
        </cdr:cNvPr>
        <cdr:cNvSpPr/>
      </cdr:nvSpPr>
      <cdr:spPr>
        <a:xfrm xmlns:a="http://schemas.openxmlformats.org/drawingml/2006/main" flipV="1">
          <a:off x="7588189" y="1108890"/>
          <a:ext cx="2851" cy="3459241"/>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0.63374</cdr:x>
      <cdr:y>0.17185</cdr:y>
    </cdr:from>
    <cdr:to>
      <cdr:x>0.63466</cdr:x>
      <cdr:y>0.73185</cdr:y>
    </cdr:to>
    <cdr:sp macro="" textlink="">
      <cdr:nvSpPr>
        <cdr:cNvPr id="18" name="Straight Connector 17">
          <a:extLst xmlns:a="http://schemas.openxmlformats.org/drawingml/2006/main">
            <a:ext uri="{FF2B5EF4-FFF2-40B4-BE49-F238E27FC236}">
              <a16:creationId xmlns:a16="http://schemas.microsoft.com/office/drawing/2014/main" id="{F92995C8-2DE1-463B-8E96-72094007B312}"/>
            </a:ext>
          </a:extLst>
        </cdr:cNvPr>
        <cdr:cNvSpPr/>
      </cdr:nvSpPr>
      <cdr:spPr>
        <a:xfrm xmlns:a="http://schemas.openxmlformats.org/drawingml/2006/main" flipH="1" flipV="1">
          <a:off x="5475029" y="1078667"/>
          <a:ext cx="7948" cy="3515106"/>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C9A8184E-F10C-44D0-9FA3-7EA5D4D34FB9}" type="datetimeFigureOut">
              <a:rPr lang="en-US" smtClean="0"/>
              <a:t>9/22/2022</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42B7772-8374-4142-9987-87C2B01C6B34}" type="slidenum">
              <a:rPr lang="en-US" smtClean="0"/>
              <a:t>‹#›</a:t>
            </a:fld>
            <a:endParaRPr lang="en-US" dirty="0"/>
          </a:p>
        </p:txBody>
      </p:sp>
    </p:spTree>
    <p:extLst>
      <p:ext uri="{BB962C8B-B14F-4D97-AF65-F5344CB8AC3E}">
        <p14:creationId xmlns:p14="http://schemas.microsoft.com/office/powerpoint/2010/main" val="243788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a:t>
            </a:fld>
            <a:endParaRPr lang="en-US" dirty="0"/>
          </a:p>
        </p:txBody>
      </p:sp>
    </p:spTree>
    <p:extLst>
      <p:ext uri="{BB962C8B-B14F-4D97-AF65-F5344CB8AC3E}">
        <p14:creationId xmlns:p14="http://schemas.microsoft.com/office/powerpoint/2010/main" val="410186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10</a:t>
            </a:fld>
            <a:endParaRPr lang="en-US" dirty="0"/>
          </a:p>
        </p:txBody>
      </p:sp>
    </p:spTree>
    <p:extLst>
      <p:ext uri="{BB962C8B-B14F-4D97-AF65-F5344CB8AC3E}">
        <p14:creationId xmlns:p14="http://schemas.microsoft.com/office/powerpoint/2010/main" val="332422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11</a:t>
            </a:fld>
            <a:endParaRPr lang="en-US" dirty="0"/>
          </a:p>
        </p:txBody>
      </p:sp>
    </p:spTree>
    <p:extLst>
      <p:ext uri="{BB962C8B-B14F-4D97-AF65-F5344CB8AC3E}">
        <p14:creationId xmlns:p14="http://schemas.microsoft.com/office/powerpoint/2010/main" val="17955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12</a:t>
            </a:fld>
            <a:endParaRPr lang="en-US" dirty="0"/>
          </a:p>
        </p:txBody>
      </p:sp>
    </p:spTree>
    <p:extLst>
      <p:ext uri="{BB962C8B-B14F-4D97-AF65-F5344CB8AC3E}">
        <p14:creationId xmlns:p14="http://schemas.microsoft.com/office/powerpoint/2010/main" val="369877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13</a:t>
            </a:fld>
            <a:endParaRPr lang="en-US" dirty="0"/>
          </a:p>
        </p:txBody>
      </p:sp>
    </p:spTree>
    <p:extLst>
      <p:ext uri="{BB962C8B-B14F-4D97-AF65-F5344CB8AC3E}">
        <p14:creationId xmlns:p14="http://schemas.microsoft.com/office/powerpoint/2010/main" val="308728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5" y="4637251"/>
            <a:ext cx="5980852" cy="4483894"/>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7601CE-B65D-4D7B-A615-C54500DCDF8F}" type="slidenum">
              <a:rPr lang="en-US" smtClean="0"/>
              <a:pPr>
                <a:defRPr/>
              </a:pPr>
              <a:t>20</a:t>
            </a:fld>
            <a:endParaRPr lang="en-US" dirty="0"/>
          </a:p>
        </p:txBody>
      </p:sp>
    </p:spTree>
    <p:extLst>
      <p:ext uri="{BB962C8B-B14F-4D97-AF65-F5344CB8AC3E}">
        <p14:creationId xmlns:p14="http://schemas.microsoft.com/office/powerpoint/2010/main" val="2285591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8455" y="4637251"/>
            <a:ext cx="5980852" cy="4483894"/>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7601CE-B65D-4D7B-A615-C54500DCDF8F}" type="slidenum">
              <a:rPr lang="en-US" smtClean="0"/>
              <a:pPr>
                <a:defRPr/>
              </a:pPr>
              <a:t>21</a:t>
            </a:fld>
            <a:endParaRPr lang="en-US" dirty="0"/>
          </a:p>
        </p:txBody>
      </p:sp>
    </p:spTree>
    <p:extLst>
      <p:ext uri="{BB962C8B-B14F-4D97-AF65-F5344CB8AC3E}">
        <p14:creationId xmlns:p14="http://schemas.microsoft.com/office/powerpoint/2010/main" val="171341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2</a:t>
            </a:fld>
            <a:endParaRPr lang="en-US" dirty="0"/>
          </a:p>
        </p:txBody>
      </p:sp>
    </p:spTree>
    <p:extLst>
      <p:ext uri="{BB962C8B-B14F-4D97-AF65-F5344CB8AC3E}">
        <p14:creationId xmlns:p14="http://schemas.microsoft.com/office/powerpoint/2010/main" val="2007359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3</a:t>
            </a:fld>
            <a:endParaRPr lang="en-US" dirty="0"/>
          </a:p>
        </p:txBody>
      </p:sp>
    </p:spTree>
    <p:extLst>
      <p:ext uri="{BB962C8B-B14F-4D97-AF65-F5344CB8AC3E}">
        <p14:creationId xmlns:p14="http://schemas.microsoft.com/office/powerpoint/2010/main" val="355346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920452"/>
            <a:fld id="{AB2D25E0-23BE-41F1-99B2-5510D8953AE5}" type="slidenum">
              <a:rPr lang="en-US" smtClean="0">
                <a:latin typeface="Times New Roman" pitchFamily="18" charset="0"/>
              </a:rPr>
              <a:pPr defTabSz="920452"/>
              <a:t>4</a:t>
            </a:fld>
            <a:endParaRPr lang="en-US" dirty="0">
              <a:latin typeface="Times New Roman" pitchFamily="18" charset="0"/>
            </a:endParaRPr>
          </a:p>
        </p:txBody>
      </p:sp>
      <p:sp>
        <p:nvSpPr>
          <p:cNvPr id="11267" name="Rectangle 2"/>
          <p:cNvSpPr>
            <a:spLocks noGrp="1" noRot="1" noChangeAspect="1" noChangeArrowheads="1" noTextEdit="1"/>
          </p:cNvSpPr>
          <p:nvPr>
            <p:ph type="sldImg"/>
          </p:nvPr>
        </p:nvSpPr>
        <p:spPr>
          <a:xfrm>
            <a:off x="889000" y="349250"/>
            <a:ext cx="4321175" cy="3240088"/>
          </a:xfrm>
          <a:ln/>
        </p:spPr>
      </p:sp>
      <p:sp>
        <p:nvSpPr>
          <p:cNvPr id="112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1580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42B7772-8374-4142-9987-87C2B01C6B34}" type="slidenum">
              <a:rPr lang="en-US" smtClean="0"/>
              <a:t>5</a:t>
            </a:fld>
            <a:endParaRPr lang="en-US" dirty="0"/>
          </a:p>
        </p:txBody>
      </p:sp>
    </p:spTree>
    <p:extLst>
      <p:ext uri="{BB962C8B-B14F-4D97-AF65-F5344CB8AC3E}">
        <p14:creationId xmlns:p14="http://schemas.microsoft.com/office/powerpoint/2010/main" val="291572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6</a:t>
            </a:fld>
            <a:endParaRPr lang="en-US" dirty="0"/>
          </a:p>
        </p:txBody>
      </p:sp>
    </p:spTree>
    <p:extLst>
      <p:ext uri="{BB962C8B-B14F-4D97-AF65-F5344CB8AC3E}">
        <p14:creationId xmlns:p14="http://schemas.microsoft.com/office/powerpoint/2010/main" val="387553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7</a:t>
            </a:fld>
            <a:endParaRPr lang="en-US" dirty="0"/>
          </a:p>
        </p:txBody>
      </p:sp>
    </p:spTree>
    <p:extLst>
      <p:ext uri="{BB962C8B-B14F-4D97-AF65-F5344CB8AC3E}">
        <p14:creationId xmlns:p14="http://schemas.microsoft.com/office/powerpoint/2010/main" val="520571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8</a:t>
            </a:fld>
            <a:endParaRPr lang="en-US" dirty="0"/>
          </a:p>
        </p:txBody>
      </p:sp>
    </p:spTree>
    <p:extLst>
      <p:ext uri="{BB962C8B-B14F-4D97-AF65-F5344CB8AC3E}">
        <p14:creationId xmlns:p14="http://schemas.microsoft.com/office/powerpoint/2010/main" val="362354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9</a:t>
            </a:fld>
            <a:endParaRPr lang="en-US" dirty="0"/>
          </a:p>
        </p:txBody>
      </p:sp>
    </p:spTree>
    <p:extLst>
      <p:ext uri="{BB962C8B-B14F-4D97-AF65-F5344CB8AC3E}">
        <p14:creationId xmlns:p14="http://schemas.microsoft.com/office/powerpoint/2010/main" val="2779228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2018_FEG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6234B7-9CDE-48D7-8F21-ECF7E5DC11F3}"/>
              </a:ext>
            </a:extLst>
          </p:cNvPr>
          <p:cNvSpPr/>
          <p:nvPr userDrawn="1"/>
        </p:nvSpPr>
        <p:spPr bwMode="gray">
          <a:xfrm>
            <a:off x="1" y="1100513"/>
            <a:ext cx="240632"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55881A4-C75F-4FA9-BF7A-C2E5D3420B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624657" y="190574"/>
            <a:ext cx="2138765" cy="694797"/>
          </a:xfrm>
          <a:prstGeom prst="rect">
            <a:avLst/>
          </a:prstGeom>
        </p:spPr>
      </p:pic>
      <p:sp>
        <p:nvSpPr>
          <p:cNvPr id="6" name="Rectangle 5">
            <a:extLst>
              <a:ext uri="{FF2B5EF4-FFF2-40B4-BE49-F238E27FC236}">
                <a16:creationId xmlns:a16="http://schemas.microsoft.com/office/drawing/2014/main" id="{016234B7-9CDE-48D7-8F21-ECF7E5DC11F3}"/>
              </a:ext>
            </a:extLst>
          </p:cNvPr>
          <p:cNvSpPr/>
          <p:nvPr userDrawn="1"/>
        </p:nvSpPr>
        <p:spPr bwMode="gray">
          <a:xfrm>
            <a:off x="6438900" y="1100513"/>
            <a:ext cx="2705100"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hasCustomPrompt="1"/>
          </p:nvPr>
        </p:nvSpPr>
        <p:spPr>
          <a:xfrm>
            <a:off x="297782" y="4853099"/>
            <a:ext cx="8316829" cy="593195"/>
          </a:xfrm>
          <a:prstGeom prst="rect">
            <a:avLst/>
          </a:prstGeom>
        </p:spPr>
        <p:txBody>
          <a:bodyPr anchor="t"/>
          <a:lstStyle>
            <a:lvl1pPr marL="0" indent="0">
              <a:lnSpc>
                <a:spcPts val="4500"/>
              </a:lnSpc>
              <a:spcBef>
                <a:spcPts val="0"/>
              </a:spcBef>
              <a:buNone/>
              <a:defRPr sz="4800" cap="all" spc="120" baseline="0">
                <a:solidFill>
                  <a:schemeClr val="tx1"/>
                </a:solidFill>
                <a:latin typeface="+mj-lt"/>
                <a:ea typeface="Myriad Pro" charset="0"/>
                <a:cs typeface="Myriad Pro" charset="0"/>
              </a:defRPr>
            </a:lvl1pPr>
          </a:lstStyle>
          <a:p>
            <a:pPr lvl="0"/>
            <a:r>
              <a:rPr lang="en-US" dirty="0"/>
              <a:t>CLICK TO EDIT MASTER</a:t>
            </a:r>
          </a:p>
        </p:txBody>
      </p:sp>
      <p:sp>
        <p:nvSpPr>
          <p:cNvPr id="5" name="Text Placeholder 4"/>
          <p:cNvSpPr>
            <a:spLocks noGrp="1"/>
          </p:cNvSpPr>
          <p:nvPr>
            <p:ph type="body" sz="quarter" idx="11" hasCustomPrompt="1"/>
          </p:nvPr>
        </p:nvSpPr>
        <p:spPr>
          <a:xfrm>
            <a:off x="361230" y="6228432"/>
            <a:ext cx="7161933" cy="609600"/>
          </a:xfrm>
          <a:prstGeom prst="rect">
            <a:avLst/>
          </a:prstGeom>
        </p:spPr>
        <p:txBody>
          <a:bodyPr/>
          <a:lstStyle>
            <a:lvl1pPr marL="0" indent="0">
              <a:buNone/>
              <a:defRPr sz="1600" kern="800" spc="120" baseline="0">
                <a:solidFill>
                  <a:schemeClr val="tx1"/>
                </a:solidFill>
                <a:latin typeface="+mn-lt"/>
                <a:ea typeface="Myriad Pro" charset="0"/>
                <a:cs typeface="Myriad Pro" charset="0"/>
              </a:defRPr>
            </a:lvl1pPr>
          </a:lstStyle>
          <a:p>
            <a:pPr lvl="0"/>
            <a:r>
              <a:rPr lang="en-US" dirty="0"/>
              <a:t>Subtitle Here</a:t>
            </a:r>
          </a:p>
        </p:txBody>
      </p:sp>
      <p:pic>
        <p:nvPicPr>
          <p:cNvPr id="8" name="Picture 7">
            <a:extLst>
              <a:ext uri="{FF2B5EF4-FFF2-40B4-BE49-F238E27FC236}">
                <a16:creationId xmlns:a16="http://schemas.microsoft.com/office/drawing/2014/main" id="{B1F8350F-DDBC-4638-B179-32440D0706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321" r="37914" b="3787"/>
          <a:stretch/>
        </p:blipFill>
        <p:spPr bwMode="gray">
          <a:xfrm>
            <a:off x="357032" y="1100512"/>
            <a:ext cx="3639271" cy="3434858"/>
          </a:xfrm>
          <a:prstGeom prst="rect">
            <a:avLst/>
          </a:prstGeom>
        </p:spPr>
      </p:pic>
      <p:pic>
        <p:nvPicPr>
          <p:cNvPr id="10" name="Picture 9">
            <a:extLst>
              <a:ext uri="{FF2B5EF4-FFF2-40B4-BE49-F238E27FC236}">
                <a16:creationId xmlns:a16="http://schemas.microsoft.com/office/drawing/2014/main" id="{DCFBD77F-6164-4DA5-B3EF-43BF8CDBC2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086" t="8321" r="216" b="3787"/>
          <a:stretch/>
        </p:blipFill>
        <p:spPr bwMode="gray">
          <a:xfrm>
            <a:off x="4112702" y="1100512"/>
            <a:ext cx="2209800" cy="3434858"/>
          </a:xfrm>
          <a:prstGeom prst="rect">
            <a:avLst/>
          </a:prstGeom>
        </p:spPr>
      </p:pic>
    </p:spTree>
    <p:extLst>
      <p:ext uri="{BB962C8B-B14F-4D97-AF65-F5344CB8AC3E}">
        <p14:creationId xmlns:p14="http://schemas.microsoft.com/office/powerpoint/2010/main" val="3473149625"/>
      </p:ext>
    </p:extLst>
  </p:cSld>
  <p:clrMapOvr>
    <a:masterClrMapping/>
  </p:clrMapOvr>
  <p:extLst>
    <p:ext uri="{DCECCB84-F9BA-43D5-87BE-67443E8EF086}">
      <p15:sldGuideLst xmlns:p15="http://schemas.microsoft.com/office/powerpoint/2012/main">
        <p15:guide id="1" pos="216">
          <p15:clr>
            <a:srgbClr val="FBAE40"/>
          </p15:clr>
        </p15:guide>
        <p15:guide id="2" pos="55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2804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6"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0"/>
          </p:nvPr>
        </p:nvSpPr>
        <p:spPr bwMode="gray">
          <a:xfrm>
            <a:off x="2896412" y="1357772"/>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400"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4715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©2018 Fund Evaluation Group, LLC </a:t>
            </a:r>
          </a:p>
        </p:txBody>
      </p:sp>
      <p:sp>
        <p:nvSpPr>
          <p:cNvPr id="8" name="Rectangle 7"/>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625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2018_FEG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6234B7-9CDE-48D7-8F21-ECF7E5DC11F3}"/>
              </a:ext>
            </a:extLst>
          </p:cNvPr>
          <p:cNvSpPr/>
          <p:nvPr userDrawn="1"/>
        </p:nvSpPr>
        <p:spPr bwMode="gray">
          <a:xfrm>
            <a:off x="1" y="1100513"/>
            <a:ext cx="240632"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55881A4-C75F-4FA9-BF7A-C2E5D3420B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624657" y="190574"/>
            <a:ext cx="2138765" cy="694797"/>
          </a:xfrm>
          <a:prstGeom prst="rect">
            <a:avLst/>
          </a:prstGeom>
        </p:spPr>
      </p:pic>
      <p:sp>
        <p:nvSpPr>
          <p:cNvPr id="6" name="Rectangle 5">
            <a:extLst>
              <a:ext uri="{FF2B5EF4-FFF2-40B4-BE49-F238E27FC236}">
                <a16:creationId xmlns:a16="http://schemas.microsoft.com/office/drawing/2014/main" id="{016234B7-9CDE-48D7-8F21-ECF7E5DC11F3}"/>
              </a:ext>
            </a:extLst>
          </p:cNvPr>
          <p:cNvSpPr/>
          <p:nvPr userDrawn="1"/>
        </p:nvSpPr>
        <p:spPr bwMode="gray">
          <a:xfrm>
            <a:off x="6438900" y="1100513"/>
            <a:ext cx="2705100"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hasCustomPrompt="1"/>
          </p:nvPr>
        </p:nvSpPr>
        <p:spPr>
          <a:xfrm>
            <a:off x="297782" y="4853099"/>
            <a:ext cx="8316829" cy="593195"/>
          </a:xfrm>
          <a:prstGeom prst="rect">
            <a:avLst/>
          </a:prstGeom>
        </p:spPr>
        <p:txBody>
          <a:bodyPr anchor="t"/>
          <a:lstStyle>
            <a:lvl1pPr marL="0" indent="0">
              <a:lnSpc>
                <a:spcPts val="4500"/>
              </a:lnSpc>
              <a:spcBef>
                <a:spcPts val="0"/>
              </a:spcBef>
              <a:buNone/>
              <a:defRPr sz="4800" cap="all" spc="120" baseline="0">
                <a:solidFill>
                  <a:schemeClr val="tx1"/>
                </a:solidFill>
                <a:latin typeface="+mj-lt"/>
                <a:ea typeface="Myriad Pro" charset="0"/>
                <a:cs typeface="Myriad Pro" charset="0"/>
              </a:defRPr>
            </a:lvl1pPr>
          </a:lstStyle>
          <a:p>
            <a:pPr lvl="0"/>
            <a:r>
              <a:rPr lang="en-US" dirty="0"/>
              <a:t>CLICK TO EDIT MASTER</a:t>
            </a:r>
          </a:p>
        </p:txBody>
      </p:sp>
      <p:sp>
        <p:nvSpPr>
          <p:cNvPr id="5" name="Text Placeholder 4"/>
          <p:cNvSpPr>
            <a:spLocks noGrp="1"/>
          </p:cNvSpPr>
          <p:nvPr>
            <p:ph type="body" sz="quarter" idx="11" hasCustomPrompt="1"/>
          </p:nvPr>
        </p:nvSpPr>
        <p:spPr>
          <a:xfrm>
            <a:off x="361230" y="6228432"/>
            <a:ext cx="7161933" cy="609600"/>
          </a:xfrm>
          <a:prstGeom prst="rect">
            <a:avLst/>
          </a:prstGeom>
        </p:spPr>
        <p:txBody>
          <a:bodyPr/>
          <a:lstStyle>
            <a:lvl1pPr marL="0" indent="0">
              <a:buNone/>
              <a:defRPr sz="1600" kern="800" spc="120" baseline="0">
                <a:solidFill>
                  <a:schemeClr val="tx1"/>
                </a:solidFill>
                <a:latin typeface="+mn-lt"/>
                <a:ea typeface="Myriad Pro" charset="0"/>
                <a:cs typeface="Myriad Pro" charset="0"/>
              </a:defRPr>
            </a:lvl1pPr>
          </a:lstStyle>
          <a:p>
            <a:pPr lvl="0"/>
            <a:r>
              <a:rPr lang="en-US" dirty="0"/>
              <a:t>Subtitle Here</a:t>
            </a:r>
          </a:p>
        </p:txBody>
      </p:sp>
      <p:pic>
        <p:nvPicPr>
          <p:cNvPr id="8" name="Picture 7">
            <a:extLst>
              <a:ext uri="{FF2B5EF4-FFF2-40B4-BE49-F238E27FC236}">
                <a16:creationId xmlns:a16="http://schemas.microsoft.com/office/drawing/2014/main" id="{B1F8350F-DDBC-4638-B179-32440D0706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321" r="37914" b="3787"/>
          <a:stretch/>
        </p:blipFill>
        <p:spPr bwMode="gray">
          <a:xfrm>
            <a:off x="357032" y="1100512"/>
            <a:ext cx="3639271" cy="3434858"/>
          </a:xfrm>
          <a:prstGeom prst="rect">
            <a:avLst/>
          </a:prstGeom>
        </p:spPr>
      </p:pic>
      <p:pic>
        <p:nvPicPr>
          <p:cNvPr id="10" name="Picture 9">
            <a:extLst>
              <a:ext uri="{FF2B5EF4-FFF2-40B4-BE49-F238E27FC236}">
                <a16:creationId xmlns:a16="http://schemas.microsoft.com/office/drawing/2014/main" id="{DCFBD77F-6164-4DA5-B3EF-43BF8CDBC2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086" t="8321" r="216" b="3787"/>
          <a:stretch/>
        </p:blipFill>
        <p:spPr bwMode="gray">
          <a:xfrm>
            <a:off x="4112702" y="1100512"/>
            <a:ext cx="2209800" cy="3434858"/>
          </a:xfrm>
          <a:prstGeom prst="rect">
            <a:avLst/>
          </a:prstGeom>
        </p:spPr>
      </p:pic>
    </p:spTree>
    <p:extLst>
      <p:ext uri="{BB962C8B-B14F-4D97-AF65-F5344CB8AC3E}">
        <p14:creationId xmlns:p14="http://schemas.microsoft.com/office/powerpoint/2010/main" val="3599824823"/>
      </p:ext>
    </p:extLst>
  </p:cSld>
  <p:clrMapOvr>
    <a:masterClrMapping/>
  </p:clrMapOvr>
  <p:extLst>
    <p:ext uri="{DCECCB84-F9BA-43D5-87BE-67443E8EF086}">
      <p15:sldGuideLst xmlns:p15="http://schemas.microsoft.com/office/powerpoint/2012/main">
        <p15:guide id="1" pos="216">
          <p15:clr>
            <a:srgbClr val="FBAE40"/>
          </p15:clr>
        </p15:guide>
        <p15:guide id="2" pos="55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6"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p:nvPr>
        </p:nvSpPr>
        <p:spPr bwMode="gray">
          <a:xfrm>
            <a:off x="2896412" y="1357772"/>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400"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393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sp>
        <p:nvSpPr>
          <p:cNvPr id="8" name="Rectangle 7"/>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204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2018_FEG Quarter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4" y="694263"/>
            <a:ext cx="3840480" cy="292608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5EAB6F56-8E1B-4F37-B760-AACFF190F415}"/>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48F2F5B3-118C-4BA2-A959-DE9538BC7B7D}"/>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13" name="TextBox 12">
            <a:extLst>
              <a:ext uri="{FF2B5EF4-FFF2-40B4-BE49-F238E27FC236}">
                <a16:creationId xmlns:a16="http://schemas.microsoft.com/office/drawing/2014/main" id="{8C46D692-6CF9-4B81-AFDF-A2C44A3C41D2}"/>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4D5A8D6E-BDE4-4E9F-8C55-006B16952921}"/>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E3FE11-C952-4240-A878-195AD9D9C6B2}"/>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20" name="Title 1">
            <a:extLst>
              <a:ext uri="{FF2B5EF4-FFF2-40B4-BE49-F238E27FC236}">
                <a16:creationId xmlns:a16="http://schemas.microsoft.com/office/drawing/2014/main" id="{F4978217-D10A-4AA0-B510-7C4E94D012BD}"/>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00E14632-F63B-459B-8E09-9D868EFA1DA8}"/>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969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W 2018_FEG Half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5" y="694264"/>
            <a:ext cx="3840480"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C6794FF0-FC87-4ABB-9285-C7C03CE93F79}"/>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8C09A8FE-253E-4F17-B4C3-CBDACFD5A391}"/>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13" name="TextBox 12">
            <a:extLst>
              <a:ext uri="{FF2B5EF4-FFF2-40B4-BE49-F238E27FC236}">
                <a16:creationId xmlns:a16="http://schemas.microsoft.com/office/drawing/2014/main" id="{66437000-2B5E-45CE-8072-98A63710776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8B3C84CC-297F-43C7-A83F-52A00638D405}"/>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CAC222-2412-448D-9270-ABB2133AD5F3}"/>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6" name="Title 1">
            <a:extLst>
              <a:ext uri="{FF2B5EF4-FFF2-40B4-BE49-F238E27FC236}">
                <a16:creationId xmlns:a16="http://schemas.microsoft.com/office/drawing/2014/main" id="{13198E45-CA1A-4126-86A3-79B15A70C5C9}"/>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5CBE5E5-6164-4670-A0DE-FC7F6494ADAD}"/>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967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2018_FEG No Text Bo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93A996A-A448-4B66-BF0B-B4381FD2AA17}"/>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1" name="TextBox 12">
            <a:extLst>
              <a:ext uri="{FF2B5EF4-FFF2-40B4-BE49-F238E27FC236}">
                <a16:creationId xmlns:a16="http://schemas.microsoft.com/office/drawing/2014/main" id="{B3EB60C7-4A6C-4A9F-BA01-A2DB191CFB72}"/>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12" name="TextBox 12">
            <a:extLst>
              <a:ext uri="{FF2B5EF4-FFF2-40B4-BE49-F238E27FC236}">
                <a16:creationId xmlns:a16="http://schemas.microsoft.com/office/drawing/2014/main" id="{B80F12C5-BE14-4C36-BEE1-B12A534CD4B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920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EW 20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78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6"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0"/>
          </p:nvPr>
        </p:nvSpPr>
        <p:spPr bwMode="gray">
          <a:xfrm>
            <a:off x="2896412" y="1357772"/>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400"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0243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W 2018_Bac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E7097-6C05-4E7F-861D-8FFDD54ECBBC}"/>
              </a:ext>
            </a:extLst>
          </p:cNvPr>
          <p:cNvSpPr/>
          <p:nvPr userDrawn="1"/>
        </p:nvSpPr>
        <p:spPr bwMode="gray">
          <a:xfrm>
            <a:off x="1" y="4379161"/>
            <a:ext cx="9143999" cy="456535"/>
          </a:xfrm>
          <a:prstGeom prst="rect">
            <a:avLst/>
          </a:prstGeom>
        </p:spPr>
        <p:txBody>
          <a:bodyPr wrap="square">
            <a:spAutoFit/>
          </a:bodyPr>
          <a:lstStyle/>
          <a:p>
            <a:pPr algn="ctr">
              <a:defRPr/>
            </a:pPr>
            <a:r>
              <a:rPr lang="en-US" sz="1050" kern="0" spc="50" dirty="0">
                <a:solidFill>
                  <a:schemeClr val="tx1"/>
                </a:solidFill>
                <a:latin typeface="Calibri (Body)"/>
                <a:ea typeface="Myriad Pro Condensed" charset="0"/>
                <a:cs typeface="Calibri Light"/>
              </a:rPr>
              <a:t>Fund Evaluation Group, LLC | 201 East Fifth Street, Suite 1600 Cincinnati, OH 45202 | </a:t>
            </a:r>
            <a:r>
              <a:rPr lang="en-US" sz="1050" kern="0" cap="all" spc="50" dirty="0">
                <a:solidFill>
                  <a:schemeClr val="tx1"/>
                </a:solidFill>
                <a:latin typeface="Calibri (Body)"/>
                <a:ea typeface="Myriad Pro Condensed" charset="0"/>
                <a:cs typeface="Calibri Light"/>
              </a:rPr>
              <a:t>513.977.4400 | </a:t>
            </a:r>
            <a:r>
              <a:rPr lang="en-US" sz="1050" kern="0" spc="50" dirty="0">
                <a:solidFill>
                  <a:schemeClr val="tx1"/>
                </a:solidFill>
                <a:latin typeface="Calibri (Body)"/>
                <a:ea typeface="Myriad Pro Condensed" charset="0"/>
                <a:cs typeface="Calibri Light"/>
              </a:rPr>
              <a:t>information@feg.com | www.feg.com</a:t>
            </a:r>
          </a:p>
          <a:p>
            <a:pPr algn="ctr">
              <a:spcBef>
                <a:spcPts val="200"/>
              </a:spcBef>
              <a:defRPr/>
            </a:pPr>
            <a:r>
              <a:rPr lang="en-US" sz="1050" kern="0" spc="50" dirty="0">
                <a:solidFill>
                  <a:schemeClr val="tx1"/>
                </a:solidFill>
                <a:latin typeface="Calibri (Body)"/>
                <a:ea typeface="Myriad Pro Condensed" charset="0"/>
                <a:cs typeface="Calibri Light"/>
              </a:rPr>
              <a:t>Dallas </a:t>
            </a:r>
            <a:r>
              <a:rPr lang="en-US" sz="1050" spc="50" dirty="0">
                <a:solidFill>
                  <a:schemeClr val="tx1"/>
                </a:solidFill>
                <a:latin typeface="Calibri (Body)"/>
                <a:cs typeface="Calibri Light"/>
              </a:rPr>
              <a:t>│ </a:t>
            </a:r>
            <a:r>
              <a:rPr lang="en-US" sz="1050" kern="0" spc="50" dirty="0">
                <a:solidFill>
                  <a:schemeClr val="tx1"/>
                </a:solidFill>
                <a:latin typeface="Calibri (Body)"/>
                <a:ea typeface="Myriad Pro Condensed" charset="0"/>
                <a:cs typeface="Calibri Light"/>
              </a:rPr>
              <a:t>Indianapolis</a:t>
            </a:r>
          </a:p>
        </p:txBody>
      </p:sp>
      <p:pic>
        <p:nvPicPr>
          <p:cNvPr id="3" name="Picture 2">
            <a:extLst>
              <a:ext uri="{FF2B5EF4-FFF2-40B4-BE49-F238E27FC236}">
                <a16:creationId xmlns:a16="http://schemas.microsoft.com/office/drawing/2014/main" id="{56DE13F3-FB48-4806-BEA3-9618E8B51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37099" y="5367362"/>
            <a:ext cx="2269803" cy="737367"/>
          </a:xfrm>
          <a:prstGeom prst="rect">
            <a:avLst/>
          </a:prstGeom>
        </p:spPr>
      </p:pic>
      <p:grpSp>
        <p:nvGrpSpPr>
          <p:cNvPr id="4" name="Group 3">
            <a:extLst>
              <a:ext uri="{FF2B5EF4-FFF2-40B4-BE49-F238E27FC236}">
                <a16:creationId xmlns:a16="http://schemas.microsoft.com/office/drawing/2014/main" id="{B8D98D41-ADA5-482F-9BE4-A337ECCE63D5}"/>
              </a:ext>
            </a:extLst>
          </p:cNvPr>
          <p:cNvGrpSpPr/>
          <p:nvPr userDrawn="1"/>
        </p:nvGrpSpPr>
        <p:grpSpPr>
          <a:xfrm>
            <a:off x="1" y="1286729"/>
            <a:ext cx="9144000" cy="2766060"/>
            <a:chOff x="0" y="1141589"/>
            <a:chExt cx="9144000" cy="2766060"/>
          </a:xfrm>
        </p:grpSpPr>
        <p:pic>
          <p:nvPicPr>
            <p:cNvPr id="5" name="Picture 4">
              <a:extLst>
                <a:ext uri="{FF2B5EF4-FFF2-40B4-BE49-F238E27FC236}">
                  <a16:creationId xmlns:a16="http://schemas.microsoft.com/office/drawing/2014/main" id="{7D3C04F2-637D-423B-A7CF-57BDC48C5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999"/>
            <a:stretch/>
          </p:blipFill>
          <p:spPr>
            <a:xfrm>
              <a:off x="6698797" y="1141589"/>
              <a:ext cx="2445203" cy="2766060"/>
            </a:xfrm>
            <a:prstGeom prst="rect">
              <a:avLst/>
            </a:prstGeom>
          </p:spPr>
        </p:pic>
        <p:sp>
          <p:nvSpPr>
            <p:cNvPr id="6" name="Rectangle 5">
              <a:extLst>
                <a:ext uri="{FF2B5EF4-FFF2-40B4-BE49-F238E27FC236}">
                  <a16:creationId xmlns:a16="http://schemas.microsoft.com/office/drawing/2014/main" id="{7B819FBA-B5BB-43B3-81E0-6BC071FD717C}"/>
                </a:ext>
              </a:extLst>
            </p:cNvPr>
            <p:cNvSpPr/>
            <p:nvPr/>
          </p:nvSpPr>
          <p:spPr bwMode="gray">
            <a:xfrm>
              <a:off x="4135089" y="1141589"/>
              <a:ext cx="2464592" cy="10318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CA669EC-A514-4E6F-B9BE-4041E05FC8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19" r="12762" b="-1"/>
            <a:stretch/>
          </p:blipFill>
          <p:spPr bwMode="gray">
            <a:xfrm>
              <a:off x="0" y="1141589"/>
              <a:ext cx="4035973" cy="2766060"/>
            </a:xfrm>
            <a:prstGeom prst="rect">
              <a:avLst/>
            </a:prstGeom>
          </p:spPr>
        </p:pic>
        <p:pic>
          <p:nvPicPr>
            <p:cNvPr id="8" name="Picture 7">
              <a:extLst>
                <a:ext uri="{FF2B5EF4-FFF2-40B4-BE49-F238E27FC236}">
                  <a16:creationId xmlns:a16="http://schemas.microsoft.com/office/drawing/2014/main" id="{70F7A6F2-95F6-4CC9-AE7A-5A77F8A282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79" t="25824" r="37426" b="38337"/>
            <a:stretch/>
          </p:blipFill>
          <p:spPr>
            <a:xfrm>
              <a:off x="4134679" y="2257514"/>
              <a:ext cx="2465412" cy="1650135"/>
            </a:xfrm>
            <a:prstGeom prst="rect">
              <a:avLst/>
            </a:prstGeom>
          </p:spPr>
        </p:pic>
      </p:grpSp>
    </p:spTree>
    <p:extLst>
      <p:ext uri="{BB962C8B-B14F-4D97-AF65-F5344CB8AC3E}">
        <p14:creationId xmlns:p14="http://schemas.microsoft.com/office/powerpoint/2010/main" val="297950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FEG Full Text Box">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486400" y="6643688"/>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i="0" dirty="0">
                <a:solidFill>
                  <a:schemeClr val="tx1"/>
                </a:solidFill>
                <a:latin typeface="Calibri" pitchFamily="34" charset="0"/>
              </a:rPr>
              <a:t>Confidential</a:t>
            </a:r>
            <a:r>
              <a:rPr lang="en-US" sz="800" i="0" baseline="0" dirty="0">
                <a:solidFill>
                  <a:schemeClr val="tx1"/>
                </a:solidFill>
                <a:latin typeface="Calibri" pitchFamily="34" charset="0"/>
              </a:rPr>
              <a:t> – </a:t>
            </a:r>
            <a:r>
              <a:rPr lang="en-US" sz="800" i="0" dirty="0">
                <a:solidFill>
                  <a:schemeClr val="tx1"/>
                </a:solidFill>
                <a:latin typeface="Calibri" pitchFamily="34" charset="0"/>
              </a:rPr>
              <a:t>Not For Redistribution</a:t>
            </a:r>
          </a:p>
        </p:txBody>
      </p:sp>
      <p:sp>
        <p:nvSpPr>
          <p:cNvPr id="7" name="TextBox 12"/>
          <p:cNvSpPr txBox="1">
            <a:spLocks noChangeArrowheads="1"/>
          </p:cNvSpPr>
          <p:nvPr userDrawn="1"/>
        </p:nvSpPr>
        <p:spPr bwMode="auto">
          <a:xfrm>
            <a:off x="3382963" y="6640390"/>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319CB284-71F8-40CD-B0C7-8A5E18057FA5}" type="slidenum">
              <a:rPr lang="en-US" sz="800" i="0" smtClean="0">
                <a:solidFill>
                  <a:srgbClr val="595959"/>
                </a:solidFill>
                <a:latin typeface="Calibri" pitchFamily="34" charset="0"/>
              </a:rPr>
              <a:pPr algn="ctr" eaLnBrk="1" hangingPunct="1">
                <a:spcAft>
                  <a:spcPts val="300"/>
                </a:spcAft>
                <a:defRPr/>
              </a:pPr>
              <a:t>‹#›</a:t>
            </a:fld>
            <a:endParaRPr lang="en-US" sz="800" i="0" dirty="0">
              <a:solidFill>
                <a:srgbClr val="595959"/>
              </a:solidFill>
              <a:latin typeface="Calibri" pitchFamily="34" charset="0"/>
            </a:endParaRPr>
          </a:p>
        </p:txBody>
      </p:sp>
      <p:sp>
        <p:nvSpPr>
          <p:cNvPr id="8" name="TextBox 12"/>
          <p:cNvSpPr txBox="1">
            <a:spLocks noChangeArrowheads="1"/>
          </p:cNvSpPr>
          <p:nvPr userDrawn="1"/>
        </p:nvSpPr>
        <p:spPr bwMode="auto">
          <a:xfrm>
            <a:off x="228600" y="6643443"/>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rgbClr val="636463"/>
                </a:solidFill>
                <a:latin typeface="Calibri" pitchFamily="34" charset="0"/>
              </a:rPr>
              <a:t>©2017 Fund Evaluation Group, LLC </a:t>
            </a: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2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100">
                <a:solidFill>
                  <a:schemeClr val="tx1"/>
                </a:solidFill>
                <a:latin typeface="+mn-lt"/>
              </a:defRPr>
            </a:lvl2pPr>
            <a:lvl3pPr marL="685800" indent="-228600" algn="just">
              <a:lnSpc>
                <a:spcPct val="100000"/>
              </a:lnSpc>
              <a:spcBef>
                <a:spcPts val="600"/>
              </a:spcBef>
              <a:buClr>
                <a:schemeClr val="accent1"/>
              </a:buClr>
              <a:defRPr sz="105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cxnSp>
        <p:nvCxnSpPr>
          <p:cNvPr id="13" name="Straight Connector 12"/>
          <p:cNvCxnSpPr/>
          <p:nvPr userDrawn="1"/>
        </p:nvCxnSpPr>
        <p:spPr>
          <a:xfrm>
            <a:off x="0" y="6628400"/>
            <a:ext cx="9144000" cy="0"/>
          </a:xfrm>
          <a:prstGeom prst="line">
            <a:avLst/>
          </a:prstGeom>
          <a:ln w="19050">
            <a:solidFill>
              <a:srgbClr val="FBB16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9154510" cy="409904"/>
          </a:xfrm>
          <a:prstGeom prst="rect">
            <a:avLst/>
          </a:prstGeom>
          <a:solidFill>
            <a:srgbClr val="E6E7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 name="Straight Connector 16"/>
          <p:cNvCxnSpPr/>
          <p:nvPr userDrawn="1"/>
        </p:nvCxnSpPr>
        <p:spPr>
          <a:xfrm>
            <a:off x="0" y="407587"/>
            <a:ext cx="9144000" cy="0"/>
          </a:xfrm>
          <a:prstGeom prst="line">
            <a:avLst/>
          </a:prstGeom>
          <a:noFill/>
          <a:ln w="12700" cap="flat" cmpd="sng" algn="ctr">
            <a:solidFill>
              <a:srgbClr val="FCAB4F"/>
            </a:solidFill>
            <a:prstDash val="solid"/>
          </a:ln>
          <a:effectLst/>
        </p:spPr>
      </p:cxnSp>
      <p:sp>
        <p:nvSpPr>
          <p:cNvPr id="19" name="Title 1"/>
          <p:cNvSpPr>
            <a:spLocks noGrp="1"/>
          </p:cNvSpPr>
          <p:nvPr>
            <p:ph type="title"/>
          </p:nvPr>
        </p:nvSpPr>
        <p:spPr>
          <a:xfrm>
            <a:off x="246590" y="-1"/>
            <a:ext cx="8686800" cy="407587"/>
          </a:xfrm>
          <a:prstGeom prst="rect">
            <a:avLst/>
          </a:prstGeom>
        </p:spPr>
        <p:txBody>
          <a:bodyPr>
            <a:noAutofit/>
          </a:bodyPr>
          <a:lstStyle>
            <a:lvl1pPr algn="l">
              <a:defRPr sz="2200" b="0" cap="all" spc="100" baseline="0">
                <a:solidFill>
                  <a:schemeClr val="tx1">
                    <a:lumMod val="7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37497766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44">
          <p15:clr>
            <a:srgbClr val="FBAE40"/>
          </p15:clr>
        </p15:guide>
        <p15:guide id="4" orient="horz" pos="4032">
          <p15:clr>
            <a:srgbClr val="FBAE40"/>
          </p15:clr>
        </p15:guide>
        <p15:guide id="5" pos="5616">
          <p15:clr>
            <a:srgbClr val="FBAE40"/>
          </p15:clr>
        </p15:guide>
        <p15:guide id="6" orient="horz" pos="432">
          <p15:clr>
            <a:srgbClr val="FBAE40"/>
          </p15:clr>
        </p15:guide>
        <p15:guide id="7" orient="horz" pos="41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77083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4" name="Picture 13" descr="O_Cable Bridge.jpg                                             02B798F3Macintosh HD                   7C2630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a:spLocks noChangeArrowheads="1"/>
          </p:cNvSpPr>
          <p:nvPr userDrawn="1"/>
        </p:nvSpPr>
        <p:spPr bwMode="auto">
          <a:xfrm>
            <a:off x="5611908" y="6643688"/>
            <a:ext cx="3498850" cy="215900"/>
          </a:xfrm>
          <a:prstGeom prst="rect">
            <a:avLst/>
          </a:prstGeom>
          <a:noFill/>
          <a:ln w="9525">
            <a:noFill/>
            <a:miter lim="800000"/>
            <a:headEnd/>
            <a:tailEnd/>
          </a:ln>
        </p:spPr>
        <p:txBody>
          <a:bodyPr>
            <a:spAutoFit/>
          </a:bodyPr>
          <a:lstStyle/>
          <a:p>
            <a:pPr algn="r" fontAlgn="auto">
              <a:spcBef>
                <a:spcPts val="0"/>
              </a:spcBef>
              <a:spcAft>
                <a:spcPts val="300"/>
              </a:spcAft>
              <a:defRPr/>
            </a:pPr>
            <a:r>
              <a:rPr lang="en-US" sz="800" dirty="0">
                <a:solidFill>
                  <a:srgbClr val="636463"/>
                </a:solidFill>
                <a:latin typeface="Calibri" pitchFamily="34" charset="0"/>
              </a:rPr>
              <a:t> For accredited &amp; qualified investor use only.</a:t>
            </a:r>
          </a:p>
        </p:txBody>
      </p:sp>
      <p:sp>
        <p:nvSpPr>
          <p:cNvPr id="11" name="TextBox 12"/>
          <p:cNvSpPr txBox="1">
            <a:spLocks noChangeArrowheads="1"/>
          </p:cNvSpPr>
          <p:nvPr userDrawn="1"/>
        </p:nvSpPr>
        <p:spPr bwMode="auto">
          <a:xfrm>
            <a:off x="3382964" y="6632575"/>
            <a:ext cx="2382837" cy="215900"/>
          </a:xfrm>
          <a:prstGeom prst="rect">
            <a:avLst/>
          </a:prstGeom>
          <a:noFill/>
          <a:ln w="9525">
            <a:noFill/>
            <a:miter lim="800000"/>
            <a:headEnd/>
            <a:tailEnd/>
          </a:ln>
        </p:spPr>
        <p:txBody>
          <a:bodyPr>
            <a:spAutoFit/>
          </a:bodyPr>
          <a:lstStyle/>
          <a:p>
            <a:pPr algn="ctr" fontAlgn="auto">
              <a:spcBef>
                <a:spcPts val="0"/>
              </a:spcBef>
              <a:spcAft>
                <a:spcPts val="300"/>
              </a:spcAft>
              <a:defRPr/>
            </a:pPr>
            <a:fld id="{60C0BF5F-5113-4B3A-983D-2603609FCE3C}" type="slidenum">
              <a:rPr lang="en-US" sz="800">
                <a:solidFill>
                  <a:schemeClr val="tx1">
                    <a:lumMod val="65000"/>
                    <a:lumOff val="35000"/>
                  </a:schemeClr>
                </a:solidFill>
                <a:latin typeface="Calibri" pitchFamily="34" charset="0"/>
              </a:rPr>
              <a:pPr algn="ctr" fontAlgn="auto">
                <a:spcBef>
                  <a:spcPts val="0"/>
                </a:spcBef>
                <a:spcAft>
                  <a:spcPts val="300"/>
                </a:spcAft>
                <a:defRPr/>
              </a:pPr>
              <a:t>‹#›</a:t>
            </a:fld>
            <a:endParaRPr lang="en-US" sz="800" dirty="0">
              <a:solidFill>
                <a:schemeClr val="tx1">
                  <a:lumMod val="65000"/>
                  <a:lumOff val="35000"/>
                </a:schemeClr>
              </a:solidFill>
              <a:latin typeface="Calibri" pitchFamily="34" charset="0"/>
            </a:endParaRPr>
          </a:p>
        </p:txBody>
      </p:sp>
      <p:sp>
        <p:nvSpPr>
          <p:cNvPr id="12" name="TextBox 12"/>
          <p:cNvSpPr txBox="1">
            <a:spLocks noChangeArrowheads="1"/>
          </p:cNvSpPr>
          <p:nvPr userDrawn="1"/>
        </p:nvSpPr>
        <p:spPr bwMode="auto">
          <a:xfrm>
            <a:off x="-1588" y="6627813"/>
            <a:ext cx="2382838" cy="215900"/>
          </a:xfrm>
          <a:prstGeom prst="rect">
            <a:avLst/>
          </a:prstGeom>
          <a:noFill/>
          <a:ln w="9525">
            <a:noFill/>
            <a:miter lim="800000"/>
            <a:headEnd/>
            <a:tailEnd/>
          </a:ln>
        </p:spPr>
        <p:txBody>
          <a:bodyPr>
            <a:spAutoFit/>
          </a:bodyPr>
          <a:lstStyle/>
          <a:p>
            <a:pPr fontAlgn="auto">
              <a:spcBef>
                <a:spcPts val="0"/>
              </a:spcBef>
              <a:spcAft>
                <a:spcPts val="300"/>
              </a:spcAft>
              <a:defRPr/>
            </a:pPr>
            <a:r>
              <a:rPr lang="en-US" sz="800" dirty="0">
                <a:solidFill>
                  <a:srgbClr val="636463"/>
                </a:solidFill>
                <a:latin typeface="Calibri" pitchFamily="34" charset="0"/>
              </a:rPr>
              <a:t>©</a:t>
            </a:r>
            <a:r>
              <a:rPr lang="en-US" sz="800" dirty="0">
                <a:solidFill>
                  <a:schemeClr val="tx1">
                    <a:lumMod val="65000"/>
                    <a:lumOff val="35000"/>
                  </a:schemeClr>
                </a:solidFill>
                <a:latin typeface="Calibri" pitchFamily="34" charset="0"/>
              </a:rPr>
              <a:t>2019 FEG/</a:t>
            </a:r>
            <a:r>
              <a:rPr lang="en-US" sz="800" i="1" dirty="0">
                <a:solidFill>
                  <a:schemeClr val="tx1">
                    <a:lumMod val="65000"/>
                    <a:lumOff val="35000"/>
                  </a:schemeClr>
                </a:solidFill>
                <a:latin typeface="Calibri" pitchFamily="34" charset="0"/>
              </a:rPr>
              <a:t>Private Investors</a:t>
            </a:r>
            <a:r>
              <a:rPr lang="en-US" sz="800" i="0" dirty="0">
                <a:solidFill>
                  <a:schemeClr val="tx1">
                    <a:lumMod val="65000"/>
                    <a:lumOff val="35000"/>
                  </a:schemeClr>
                </a:solidFill>
                <a:latin typeface="Calibri" pitchFamily="34" charset="0"/>
              </a:rPr>
              <a:t>,</a:t>
            </a:r>
            <a:r>
              <a:rPr lang="en-US" sz="800" i="0" baseline="0" dirty="0">
                <a:solidFill>
                  <a:schemeClr val="tx1">
                    <a:lumMod val="65000"/>
                    <a:lumOff val="35000"/>
                  </a:schemeClr>
                </a:solidFill>
                <a:latin typeface="Calibri" pitchFamily="34" charset="0"/>
              </a:rPr>
              <a:t> </a:t>
            </a:r>
            <a:r>
              <a:rPr lang="en-US" sz="800" i="0" dirty="0">
                <a:solidFill>
                  <a:schemeClr val="tx1">
                    <a:lumMod val="65000"/>
                    <a:lumOff val="35000"/>
                  </a:schemeClr>
                </a:solidFill>
                <a:latin typeface="Calibri" pitchFamily="34" charset="0"/>
              </a:rPr>
              <a:t>LLC</a:t>
            </a:r>
          </a:p>
        </p:txBody>
      </p:sp>
      <p:cxnSp>
        <p:nvCxnSpPr>
          <p:cNvPr id="13" name="Straight Connector 16"/>
          <p:cNvCxnSpPr>
            <a:cxnSpLocks noChangeShapeType="1"/>
          </p:cNvCxnSpPr>
          <p:nvPr userDrawn="1"/>
        </p:nvCxnSpPr>
        <p:spPr bwMode="auto">
          <a:xfrm>
            <a:off x="0" y="6610350"/>
            <a:ext cx="9144000" cy="0"/>
          </a:xfrm>
          <a:prstGeom prst="line">
            <a:avLst/>
          </a:prstGeom>
          <a:noFill/>
          <a:ln w="15875" algn="ctr">
            <a:solidFill>
              <a:srgbClr val="FCAB4F"/>
            </a:solidFill>
            <a:round/>
            <a:headEnd/>
            <a:tailEnd/>
          </a:ln>
        </p:spPr>
      </p:cxnSp>
      <p:sp>
        <p:nvSpPr>
          <p:cNvPr id="3" name="Content Placeholder 2"/>
          <p:cNvSpPr>
            <a:spLocks noGrp="1"/>
          </p:cNvSpPr>
          <p:nvPr>
            <p:ph idx="1"/>
          </p:nvPr>
        </p:nvSpPr>
        <p:spPr>
          <a:xfrm>
            <a:off x="457200" y="762000"/>
            <a:ext cx="8229600" cy="5715000"/>
          </a:xfrm>
          <a:prstGeom prst="rect">
            <a:avLst/>
          </a:prstGeom>
        </p:spPr>
        <p:txBody>
          <a:bodyPr/>
          <a:lstStyle>
            <a:lvl1pPr marL="228600" indent="-228600">
              <a:buClr>
                <a:srgbClr val="FCAB4F"/>
              </a:buClr>
              <a:defRPr sz="1800">
                <a:solidFill>
                  <a:srgbClr val="636463"/>
                </a:solidFill>
              </a:defRPr>
            </a:lvl1pPr>
            <a:lvl2pPr marL="457200" indent="-228600">
              <a:buClr>
                <a:srgbClr val="FCAB4F"/>
              </a:buClr>
              <a:defRPr sz="1600">
                <a:solidFill>
                  <a:srgbClr val="636463"/>
                </a:solidFill>
              </a:defRPr>
            </a:lvl2pPr>
            <a:lvl3pPr marL="685800" indent="-228600">
              <a:buClr>
                <a:srgbClr val="FCAB4F"/>
              </a:buClr>
              <a:defRPr sz="1400">
                <a:solidFill>
                  <a:srgbClr val="636463"/>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457200" y="0"/>
            <a:ext cx="8686800" cy="381000"/>
          </a:xfrm>
          <a:prstGeom prst="rect">
            <a:avLst/>
          </a:prstGeom>
        </p:spPr>
        <p:txBody>
          <a:bodyPr>
            <a:noAutofit/>
          </a:bodyPr>
          <a:lstStyle>
            <a:lvl1pPr algn="l">
              <a:defRPr sz="2200" cap="all" spc="1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26874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EW 2018_FEG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6234B7-9CDE-48D7-8F21-ECF7E5DC11F3}"/>
              </a:ext>
            </a:extLst>
          </p:cNvPr>
          <p:cNvSpPr/>
          <p:nvPr userDrawn="1"/>
        </p:nvSpPr>
        <p:spPr bwMode="gray">
          <a:xfrm>
            <a:off x="1" y="1100513"/>
            <a:ext cx="240632"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55881A4-C75F-4FA9-BF7A-C2E5D3420B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624657" y="190574"/>
            <a:ext cx="2138765" cy="694797"/>
          </a:xfrm>
          <a:prstGeom prst="rect">
            <a:avLst/>
          </a:prstGeom>
        </p:spPr>
      </p:pic>
      <p:sp>
        <p:nvSpPr>
          <p:cNvPr id="6" name="Rectangle 5">
            <a:extLst>
              <a:ext uri="{FF2B5EF4-FFF2-40B4-BE49-F238E27FC236}">
                <a16:creationId xmlns:a16="http://schemas.microsoft.com/office/drawing/2014/main" id="{016234B7-9CDE-48D7-8F21-ECF7E5DC11F3}"/>
              </a:ext>
            </a:extLst>
          </p:cNvPr>
          <p:cNvSpPr/>
          <p:nvPr userDrawn="1"/>
        </p:nvSpPr>
        <p:spPr bwMode="gray">
          <a:xfrm>
            <a:off x="6438900" y="1100513"/>
            <a:ext cx="2705100"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hasCustomPrompt="1"/>
          </p:nvPr>
        </p:nvSpPr>
        <p:spPr>
          <a:xfrm>
            <a:off x="297782" y="4853099"/>
            <a:ext cx="8316829" cy="593195"/>
          </a:xfrm>
          <a:prstGeom prst="rect">
            <a:avLst/>
          </a:prstGeom>
        </p:spPr>
        <p:txBody>
          <a:bodyPr anchor="t"/>
          <a:lstStyle>
            <a:lvl1pPr marL="0" indent="0">
              <a:lnSpc>
                <a:spcPts val="4500"/>
              </a:lnSpc>
              <a:spcBef>
                <a:spcPts val="0"/>
              </a:spcBef>
              <a:buNone/>
              <a:defRPr sz="4800" cap="all" spc="120" baseline="0">
                <a:solidFill>
                  <a:schemeClr val="tx1"/>
                </a:solidFill>
                <a:latin typeface="+mj-lt"/>
                <a:ea typeface="Myriad Pro" charset="0"/>
                <a:cs typeface="Myriad Pro" charset="0"/>
              </a:defRPr>
            </a:lvl1pPr>
          </a:lstStyle>
          <a:p>
            <a:pPr lvl="0"/>
            <a:r>
              <a:rPr lang="en-US" dirty="0"/>
              <a:t>CLICK TO EDIT MASTER</a:t>
            </a:r>
          </a:p>
        </p:txBody>
      </p:sp>
      <p:sp>
        <p:nvSpPr>
          <p:cNvPr id="5" name="Text Placeholder 4"/>
          <p:cNvSpPr>
            <a:spLocks noGrp="1"/>
          </p:cNvSpPr>
          <p:nvPr>
            <p:ph type="body" sz="quarter" idx="11" hasCustomPrompt="1"/>
          </p:nvPr>
        </p:nvSpPr>
        <p:spPr>
          <a:xfrm>
            <a:off x="361230" y="6228432"/>
            <a:ext cx="7161933" cy="609600"/>
          </a:xfrm>
          <a:prstGeom prst="rect">
            <a:avLst/>
          </a:prstGeom>
        </p:spPr>
        <p:txBody>
          <a:bodyPr/>
          <a:lstStyle>
            <a:lvl1pPr marL="0" indent="0">
              <a:buNone/>
              <a:defRPr sz="1600" kern="800" spc="120" baseline="0">
                <a:solidFill>
                  <a:schemeClr val="tx1"/>
                </a:solidFill>
                <a:latin typeface="+mn-lt"/>
                <a:ea typeface="Myriad Pro" charset="0"/>
                <a:cs typeface="Myriad Pro" charset="0"/>
              </a:defRPr>
            </a:lvl1pPr>
          </a:lstStyle>
          <a:p>
            <a:pPr lvl="0"/>
            <a:r>
              <a:rPr lang="en-US" dirty="0"/>
              <a:t>Subtitle Here</a:t>
            </a:r>
          </a:p>
        </p:txBody>
      </p:sp>
      <p:pic>
        <p:nvPicPr>
          <p:cNvPr id="8" name="Picture 7">
            <a:extLst>
              <a:ext uri="{FF2B5EF4-FFF2-40B4-BE49-F238E27FC236}">
                <a16:creationId xmlns:a16="http://schemas.microsoft.com/office/drawing/2014/main" id="{B1F8350F-DDBC-4638-B179-32440D0706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321" r="37914" b="3787"/>
          <a:stretch/>
        </p:blipFill>
        <p:spPr bwMode="gray">
          <a:xfrm>
            <a:off x="357032" y="1100512"/>
            <a:ext cx="3639271" cy="3434858"/>
          </a:xfrm>
          <a:prstGeom prst="rect">
            <a:avLst/>
          </a:prstGeom>
        </p:spPr>
      </p:pic>
      <p:pic>
        <p:nvPicPr>
          <p:cNvPr id="10" name="Picture 9">
            <a:extLst>
              <a:ext uri="{FF2B5EF4-FFF2-40B4-BE49-F238E27FC236}">
                <a16:creationId xmlns:a16="http://schemas.microsoft.com/office/drawing/2014/main" id="{DCFBD77F-6164-4DA5-B3EF-43BF8CDBC2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086" t="8321" r="216" b="3787"/>
          <a:stretch/>
        </p:blipFill>
        <p:spPr bwMode="gray">
          <a:xfrm>
            <a:off x="4112702" y="1100512"/>
            <a:ext cx="2209800" cy="3434858"/>
          </a:xfrm>
          <a:prstGeom prst="rect">
            <a:avLst/>
          </a:prstGeom>
        </p:spPr>
      </p:pic>
    </p:spTree>
    <p:extLst>
      <p:ext uri="{BB962C8B-B14F-4D97-AF65-F5344CB8AC3E}">
        <p14:creationId xmlns:p14="http://schemas.microsoft.com/office/powerpoint/2010/main" val="2085999377"/>
      </p:ext>
    </p:extLst>
  </p:cSld>
  <p:clrMapOvr>
    <a:masterClrMapping/>
  </p:clrMapOvr>
  <p:extLst>
    <p:ext uri="{DCECCB84-F9BA-43D5-87BE-67443E8EF086}">
      <p15:sldGuideLst xmlns:p15="http://schemas.microsoft.com/office/powerpoint/2012/main">
        <p15:guide id="1" pos="216">
          <p15:clr>
            <a:srgbClr val="FBAE40"/>
          </p15:clr>
        </p15:guide>
        <p15:guide id="2" pos="556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6"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0"/>
          </p:nvPr>
        </p:nvSpPr>
        <p:spPr bwMode="gray">
          <a:xfrm>
            <a:off x="2896412" y="1357772"/>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400"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4927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©2020 Fund Evaluation Group, LLC </a:t>
            </a:r>
          </a:p>
        </p:txBody>
      </p:sp>
      <p:sp>
        <p:nvSpPr>
          <p:cNvPr id="8" name="Rectangle 7"/>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787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W 2018_FEG Quarter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4" y="694263"/>
            <a:ext cx="3840480" cy="292608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5EAB6F56-8E1B-4F37-B760-AACFF190F415}"/>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48F2F5B3-118C-4BA2-A959-DE9538BC7B7D}"/>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3" name="TextBox 12">
            <a:extLst>
              <a:ext uri="{FF2B5EF4-FFF2-40B4-BE49-F238E27FC236}">
                <a16:creationId xmlns:a16="http://schemas.microsoft.com/office/drawing/2014/main" id="{8C46D692-6CF9-4B81-AFDF-A2C44A3C41D2}"/>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4D5A8D6E-BDE4-4E9F-8C55-006B16952921}"/>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E3FE11-C952-4240-A878-195AD9D9C6B2}"/>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20" name="Title 1">
            <a:extLst>
              <a:ext uri="{FF2B5EF4-FFF2-40B4-BE49-F238E27FC236}">
                <a16:creationId xmlns:a16="http://schemas.microsoft.com/office/drawing/2014/main" id="{F4978217-D10A-4AA0-B510-7C4E94D012BD}"/>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00E14632-F63B-459B-8E09-9D868EFA1DA8}"/>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626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W 2018_FEG Half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5" y="694264"/>
            <a:ext cx="3840480"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C6794FF0-FC87-4ABB-9285-C7C03CE93F79}"/>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3" name="TextBox 12">
            <a:extLst>
              <a:ext uri="{FF2B5EF4-FFF2-40B4-BE49-F238E27FC236}">
                <a16:creationId xmlns:a16="http://schemas.microsoft.com/office/drawing/2014/main" id="{66437000-2B5E-45CE-8072-98A63710776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8B3C84CC-297F-43C7-A83F-52A00638D405}"/>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CAC222-2412-448D-9270-ABB2133AD5F3}"/>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6" name="Title 1">
            <a:extLst>
              <a:ext uri="{FF2B5EF4-FFF2-40B4-BE49-F238E27FC236}">
                <a16:creationId xmlns:a16="http://schemas.microsoft.com/office/drawing/2014/main" id="{13198E45-CA1A-4126-86A3-79B15A70C5C9}"/>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5CBE5E5-6164-4670-A0DE-FC7F6494ADAD}"/>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502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EW 2018_FEG No Text Bo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93A996A-A448-4B66-BF0B-B4381FD2AA17}"/>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B80F12C5-BE14-4C36-BEE1-B12A534CD4B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71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©2022 Fund Evaluation Group, LLC </a:t>
            </a:r>
          </a:p>
        </p:txBody>
      </p:sp>
      <p:sp>
        <p:nvSpPr>
          <p:cNvPr id="8" name="Rectangle 7"/>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114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NEW 20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147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EW 2018_Bac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E7097-6C05-4E7F-861D-8FFDD54ECBBC}"/>
              </a:ext>
            </a:extLst>
          </p:cNvPr>
          <p:cNvSpPr/>
          <p:nvPr userDrawn="1"/>
        </p:nvSpPr>
        <p:spPr bwMode="gray">
          <a:xfrm>
            <a:off x="1" y="4379161"/>
            <a:ext cx="9143999" cy="456535"/>
          </a:xfrm>
          <a:prstGeom prst="rect">
            <a:avLst/>
          </a:prstGeom>
        </p:spPr>
        <p:txBody>
          <a:bodyPr wrap="square">
            <a:spAutoFit/>
          </a:bodyPr>
          <a:lstStyle/>
          <a:p>
            <a:pPr algn="ctr">
              <a:defRPr/>
            </a:pPr>
            <a:r>
              <a:rPr lang="en-US" sz="1050" kern="0" spc="50" dirty="0">
                <a:solidFill>
                  <a:schemeClr val="tx1"/>
                </a:solidFill>
                <a:latin typeface="Calibri (Body)"/>
                <a:ea typeface="Myriad Pro Condensed" charset="0"/>
                <a:cs typeface="Calibri Light"/>
              </a:rPr>
              <a:t>Fund Evaluation Group, LLC | 201 East Fifth Street, Suite 1600 Cincinnati, OH 45202 | </a:t>
            </a:r>
            <a:r>
              <a:rPr lang="en-US" sz="1050" kern="0" cap="all" spc="50" dirty="0">
                <a:solidFill>
                  <a:schemeClr val="tx1"/>
                </a:solidFill>
                <a:latin typeface="Calibri (Body)"/>
                <a:ea typeface="Myriad Pro Condensed" charset="0"/>
                <a:cs typeface="Calibri Light"/>
              </a:rPr>
              <a:t>513.977.4400 | </a:t>
            </a:r>
            <a:r>
              <a:rPr lang="en-US" sz="1050" kern="0" spc="50" dirty="0">
                <a:solidFill>
                  <a:schemeClr val="tx1"/>
                </a:solidFill>
                <a:latin typeface="Calibri (Body)"/>
                <a:ea typeface="Myriad Pro Condensed" charset="0"/>
                <a:cs typeface="Calibri Light"/>
              </a:rPr>
              <a:t>information@feg.com | www.feg.com</a:t>
            </a:r>
          </a:p>
          <a:p>
            <a:pPr algn="ctr">
              <a:spcBef>
                <a:spcPts val="200"/>
              </a:spcBef>
              <a:defRPr/>
            </a:pPr>
            <a:r>
              <a:rPr lang="en-US" sz="1050" kern="0" spc="50" dirty="0">
                <a:solidFill>
                  <a:schemeClr val="tx1"/>
                </a:solidFill>
                <a:latin typeface="Calibri (Body)"/>
                <a:ea typeface="Myriad Pro Condensed" charset="0"/>
                <a:cs typeface="Calibri Light"/>
              </a:rPr>
              <a:t>Dallas </a:t>
            </a:r>
            <a:r>
              <a:rPr lang="en-US" sz="1050" spc="50" dirty="0">
                <a:solidFill>
                  <a:schemeClr val="tx1"/>
                </a:solidFill>
                <a:latin typeface="Calibri (Body)"/>
                <a:cs typeface="Calibri Light"/>
              </a:rPr>
              <a:t>│ </a:t>
            </a:r>
            <a:r>
              <a:rPr lang="en-US" sz="1050" kern="0" spc="50" dirty="0">
                <a:solidFill>
                  <a:schemeClr val="tx1"/>
                </a:solidFill>
                <a:latin typeface="Calibri (Body)"/>
                <a:ea typeface="Myriad Pro Condensed" charset="0"/>
                <a:cs typeface="Calibri Light"/>
              </a:rPr>
              <a:t>Indianapolis</a:t>
            </a:r>
          </a:p>
        </p:txBody>
      </p:sp>
      <p:pic>
        <p:nvPicPr>
          <p:cNvPr id="3" name="Picture 2">
            <a:extLst>
              <a:ext uri="{FF2B5EF4-FFF2-40B4-BE49-F238E27FC236}">
                <a16:creationId xmlns:a16="http://schemas.microsoft.com/office/drawing/2014/main" id="{56DE13F3-FB48-4806-BEA3-9618E8B51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37099" y="5367362"/>
            <a:ext cx="2269803" cy="737367"/>
          </a:xfrm>
          <a:prstGeom prst="rect">
            <a:avLst/>
          </a:prstGeom>
        </p:spPr>
      </p:pic>
      <p:grpSp>
        <p:nvGrpSpPr>
          <p:cNvPr id="4" name="Group 3">
            <a:extLst>
              <a:ext uri="{FF2B5EF4-FFF2-40B4-BE49-F238E27FC236}">
                <a16:creationId xmlns:a16="http://schemas.microsoft.com/office/drawing/2014/main" id="{B8D98D41-ADA5-482F-9BE4-A337ECCE63D5}"/>
              </a:ext>
            </a:extLst>
          </p:cNvPr>
          <p:cNvGrpSpPr/>
          <p:nvPr userDrawn="1"/>
        </p:nvGrpSpPr>
        <p:grpSpPr>
          <a:xfrm>
            <a:off x="1" y="1286729"/>
            <a:ext cx="9144000" cy="2766060"/>
            <a:chOff x="0" y="1141589"/>
            <a:chExt cx="9144000" cy="2766060"/>
          </a:xfrm>
        </p:grpSpPr>
        <p:pic>
          <p:nvPicPr>
            <p:cNvPr id="5" name="Picture 4">
              <a:extLst>
                <a:ext uri="{FF2B5EF4-FFF2-40B4-BE49-F238E27FC236}">
                  <a16:creationId xmlns:a16="http://schemas.microsoft.com/office/drawing/2014/main" id="{7D3C04F2-637D-423B-A7CF-57BDC48C5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999"/>
            <a:stretch/>
          </p:blipFill>
          <p:spPr>
            <a:xfrm>
              <a:off x="6698797" y="1141589"/>
              <a:ext cx="2445203" cy="2766060"/>
            </a:xfrm>
            <a:prstGeom prst="rect">
              <a:avLst/>
            </a:prstGeom>
          </p:spPr>
        </p:pic>
        <p:sp>
          <p:nvSpPr>
            <p:cNvPr id="6" name="Rectangle 5">
              <a:extLst>
                <a:ext uri="{FF2B5EF4-FFF2-40B4-BE49-F238E27FC236}">
                  <a16:creationId xmlns:a16="http://schemas.microsoft.com/office/drawing/2014/main" id="{7B819FBA-B5BB-43B3-81E0-6BC071FD717C}"/>
                </a:ext>
              </a:extLst>
            </p:cNvPr>
            <p:cNvSpPr/>
            <p:nvPr/>
          </p:nvSpPr>
          <p:spPr bwMode="gray">
            <a:xfrm>
              <a:off x="4135089" y="1141589"/>
              <a:ext cx="2464592" cy="10318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CA669EC-A514-4E6F-B9BE-4041E05FC8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19" r="12762" b="-1"/>
            <a:stretch/>
          </p:blipFill>
          <p:spPr bwMode="gray">
            <a:xfrm>
              <a:off x="0" y="1141589"/>
              <a:ext cx="4035973" cy="2766060"/>
            </a:xfrm>
            <a:prstGeom prst="rect">
              <a:avLst/>
            </a:prstGeom>
          </p:spPr>
        </p:pic>
        <p:pic>
          <p:nvPicPr>
            <p:cNvPr id="8" name="Picture 7">
              <a:extLst>
                <a:ext uri="{FF2B5EF4-FFF2-40B4-BE49-F238E27FC236}">
                  <a16:creationId xmlns:a16="http://schemas.microsoft.com/office/drawing/2014/main" id="{70F7A6F2-95F6-4CC9-AE7A-5A77F8A282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79" t="25824" r="37426" b="38337"/>
            <a:stretch/>
          </p:blipFill>
          <p:spPr>
            <a:xfrm>
              <a:off x="4134679" y="2257514"/>
              <a:ext cx="2465412" cy="1650135"/>
            </a:xfrm>
            <a:prstGeom prst="rect">
              <a:avLst/>
            </a:prstGeom>
          </p:spPr>
        </p:pic>
      </p:grpSp>
    </p:spTree>
    <p:extLst>
      <p:ext uri="{BB962C8B-B14F-4D97-AF65-F5344CB8AC3E}">
        <p14:creationId xmlns:p14="http://schemas.microsoft.com/office/powerpoint/2010/main" val="3447473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FEG Full Text Box">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486400" y="6643688"/>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i="0" dirty="0">
                <a:solidFill>
                  <a:schemeClr val="tx1"/>
                </a:solidFill>
                <a:latin typeface="Calibri" pitchFamily="34" charset="0"/>
              </a:rPr>
              <a:t>Confidential</a:t>
            </a:r>
            <a:r>
              <a:rPr lang="en-US" sz="800" i="0" baseline="0" dirty="0">
                <a:solidFill>
                  <a:schemeClr val="tx1"/>
                </a:solidFill>
                <a:latin typeface="Calibri" pitchFamily="34" charset="0"/>
              </a:rPr>
              <a:t> – </a:t>
            </a:r>
            <a:r>
              <a:rPr lang="en-US" sz="800" i="0" dirty="0">
                <a:solidFill>
                  <a:schemeClr val="tx1"/>
                </a:solidFill>
                <a:latin typeface="Calibri" pitchFamily="34" charset="0"/>
              </a:rPr>
              <a:t>Not For Redistribution</a:t>
            </a:r>
          </a:p>
        </p:txBody>
      </p:sp>
      <p:sp>
        <p:nvSpPr>
          <p:cNvPr id="7" name="TextBox 12"/>
          <p:cNvSpPr txBox="1">
            <a:spLocks noChangeArrowheads="1"/>
          </p:cNvSpPr>
          <p:nvPr userDrawn="1"/>
        </p:nvSpPr>
        <p:spPr bwMode="auto">
          <a:xfrm>
            <a:off x="3382963" y="6640390"/>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319CB284-71F8-40CD-B0C7-8A5E18057FA5}" type="slidenum">
              <a:rPr lang="en-US" sz="800" i="0" smtClean="0">
                <a:solidFill>
                  <a:srgbClr val="595959"/>
                </a:solidFill>
                <a:latin typeface="Calibri" pitchFamily="34" charset="0"/>
              </a:rPr>
              <a:pPr algn="ctr" eaLnBrk="1" hangingPunct="1">
                <a:spcAft>
                  <a:spcPts val="300"/>
                </a:spcAft>
                <a:defRPr/>
              </a:pPr>
              <a:t>‹#›</a:t>
            </a:fld>
            <a:endParaRPr lang="en-US" sz="800" i="0" dirty="0">
              <a:solidFill>
                <a:srgbClr val="595959"/>
              </a:solidFill>
              <a:latin typeface="Calibri" pitchFamily="34" charset="0"/>
            </a:endParaRPr>
          </a:p>
        </p:txBody>
      </p:sp>
      <p:sp>
        <p:nvSpPr>
          <p:cNvPr id="8" name="TextBox 12"/>
          <p:cNvSpPr txBox="1">
            <a:spLocks noChangeArrowheads="1"/>
          </p:cNvSpPr>
          <p:nvPr userDrawn="1"/>
        </p:nvSpPr>
        <p:spPr bwMode="auto">
          <a:xfrm>
            <a:off x="228600" y="6643443"/>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rgbClr val="636463"/>
                </a:solidFill>
                <a:latin typeface="Calibri" pitchFamily="34" charset="0"/>
              </a:rPr>
              <a:t>©2019 Fund Evaluation Group, LLC </a:t>
            </a: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2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100">
                <a:solidFill>
                  <a:schemeClr val="tx1"/>
                </a:solidFill>
                <a:latin typeface="+mn-lt"/>
              </a:defRPr>
            </a:lvl2pPr>
            <a:lvl3pPr marL="685800" indent="-228600" algn="just">
              <a:lnSpc>
                <a:spcPct val="100000"/>
              </a:lnSpc>
              <a:spcBef>
                <a:spcPts val="600"/>
              </a:spcBef>
              <a:buClr>
                <a:schemeClr val="accent1"/>
              </a:buClr>
              <a:defRPr sz="105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cxnSp>
        <p:nvCxnSpPr>
          <p:cNvPr id="13" name="Straight Connector 12"/>
          <p:cNvCxnSpPr/>
          <p:nvPr userDrawn="1"/>
        </p:nvCxnSpPr>
        <p:spPr>
          <a:xfrm>
            <a:off x="0" y="6628400"/>
            <a:ext cx="9144000" cy="0"/>
          </a:xfrm>
          <a:prstGeom prst="line">
            <a:avLst/>
          </a:prstGeom>
          <a:ln w="19050">
            <a:solidFill>
              <a:srgbClr val="FBB16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9154510" cy="409904"/>
          </a:xfrm>
          <a:prstGeom prst="rect">
            <a:avLst/>
          </a:prstGeom>
          <a:solidFill>
            <a:srgbClr val="E6E7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 name="Straight Connector 16"/>
          <p:cNvCxnSpPr/>
          <p:nvPr userDrawn="1"/>
        </p:nvCxnSpPr>
        <p:spPr>
          <a:xfrm>
            <a:off x="0" y="407587"/>
            <a:ext cx="9144000" cy="0"/>
          </a:xfrm>
          <a:prstGeom prst="line">
            <a:avLst/>
          </a:prstGeom>
          <a:noFill/>
          <a:ln w="12700" cap="flat" cmpd="sng" algn="ctr">
            <a:solidFill>
              <a:srgbClr val="FCAB4F"/>
            </a:solidFill>
            <a:prstDash val="solid"/>
          </a:ln>
          <a:effectLst/>
        </p:spPr>
      </p:cxnSp>
      <p:sp>
        <p:nvSpPr>
          <p:cNvPr id="19" name="Title 1"/>
          <p:cNvSpPr>
            <a:spLocks noGrp="1"/>
          </p:cNvSpPr>
          <p:nvPr>
            <p:ph type="title"/>
          </p:nvPr>
        </p:nvSpPr>
        <p:spPr>
          <a:xfrm>
            <a:off x="246590" y="-1"/>
            <a:ext cx="8686800" cy="407587"/>
          </a:xfrm>
          <a:prstGeom prst="rect">
            <a:avLst/>
          </a:prstGeom>
        </p:spPr>
        <p:txBody>
          <a:bodyPr>
            <a:noAutofit/>
          </a:bodyPr>
          <a:lstStyle>
            <a:lvl1pPr algn="l">
              <a:defRPr sz="2200" b="0" cap="all" spc="100" baseline="0">
                <a:solidFill>
                  <a:schemeClr val="tx1">
                    <a:lumMod val="7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378317932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44">
          <p15:clr>
            <a:srgbClr val="FBAE40"/>
          </p15:clr>
        </p15:guide>
        <p15:guide id="4" orient="horz" pos="4032">
          <p15:clr>
            <a:srgbClr val="FBAE40"/>
          </p15:clr>
        </p15:guide>
        <p15:guide id="5" pos="5616">
          <p15:clr>
            <a:srgbClr val="FBAE40"/>
          </p15:clr>
        </p15:guide>
        <p15:guide id="6" orient="horz" pos="432">
          <p15:clr>
            <a:srgbClr val="FBAE40"/>
          </p15:clr>
        </p15:guide>
        <p15:guide id="7" orient="horz" pos="417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90115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4" name="Picture 13" descr="O_Cable Bridge.jpg                                             02B798F3Macintosh HD                   7C2630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a:spLocks noChangeArrowheads="1"/>
          </p:cNvSpPr>
          <p:nvPr userDrawn="1"/>
        </p:nvSpPr>
        <p:spPr bwMode="auto">
          <a:xfrm>
            <a:off x="5611908" y="6643688"/>
            <a:ext cx="3498850" cy="215900"/>
          </a:xfrm>
          <a:prstGeom prst="rect">
            <a:avLst/>
          </a:prstGeom>
          <a:noFill/>
          <a:ln w="9525">
            <a:noFill/>
            <a:miter lim="800000"/>
            <a:headEnd/>
            <a:tailEnd/>
          </a:ln>
        </p:spPr>
        <p:txBody>
          <a:bodyPr>
            <a:spAutoFit/>
          </a:bodyPr>
          <a:lstStyle/>
          <a:p>
            <a:pPr algn="r" fontAlgn="auto">
              <a:spcBef>
                <a:spcPts val="0"/>
              </a:spcBef>
              <a:spcAft>
                <a:spcPts val="300"/>
              </a:spcAft>
              <a:defRPr/>
            </a:pPr>
            <a:r>
              <a:rPr lang="en-US" sz="800" dirty="0">
                <a:solidFill>
                  <a:srgbClr val="636463"/>
                </a:solidFill>
                <a:latin typeface="Calibri" pitchFamily="34" charset="0"/>
              </a:rPr>
              <a:t> For accredited &amp; qualified investor use only.</a:t>
            </a:r>
          </a:p>
        </p:txBody>
      </p:sp>
      <p:sp>
        <p:nvSpPr>
          <p:cNvPr id="11" name="TextBox 12"/>
          <p:cNvSpPr txBox="1">
            <a:spLocks noChangeArrowheads="1"/>
          </p:cNvSpPr>
          <p:nvPr userDrawn="1"/>
        </p:nvSpPr>
        <p:spPr bwMode="auto">
          <a:xfrm>
            <a:off x="3382964" y="6632575"/>
            <a:ext cx="2382837" cy="215900"/>
          </a:xfrm>
          <a:prstGeom prst="rect">
            <a:avLst/>
          </a:prstGeom>
          <a:noFill/>
          <a:ln w="9525">
            <a:noFill/>
            <a:miter lim="800000"/>
            <a:headEnd/>
            <a:tailEnd/>
          </a:ln>
        </p:spPr>
        <p:txBody>
          <a:bodyPr>
            <a:spAutoFit/>
          </a:bodyPr>
          <a:lstStyle/>
          <a:p>
            <a:pPr algn="ctr" fontAlgn="auto">
              <a:spcBef>
                <a:spcPts val="0"/>
              </a:spcBef>
              <a:spcAft>
                <a:spcPts val="300"/>
              </a:spcAft>
              <a:defRPr/>
            </a:pPr>
            <a:fld id="{60C0BF5F-5113-4B3A-983D-2603609FCE3C}" type="slidenum">
              <a:rPr lang="en-US" sz="800">
                <a:solidFill>
                  <a:schemeClr val="tx1">
                    <a:lumMod val="65000"/>
                    <a:lumOff val="35000"/>
                  </a:schemeClr>
                </a:solidFill>
                <a:latin typeface="Calibri" pitchFamily="34" charset="0"/>
              </a:rPr>
              <a:pPr algn="ctr" fontAlgn="auto">
                <a:spcBef>
                  <a:spcPts val="0"/>
                </a:spcBef>
                <a:spcAft>
                  <a:spcPts val="300"/>
                </a:spcAft>
                <a:defRPr/>
              </a:pPr>
              <a:t>‹#›</a:t>
            </a:fld>
            <a:endParaRPr lang="en-US" sz="800" dirty="0">
              <a:solidFill>
                <a:schemeClr val="tx1">
                  <a:lumMod val="65000"/>
                  <a:lumOff val="35000"/>
                </a:schemeClr>
              </a:solidFill>
              <a:latin typeface="Calibri" pitchFamily="34" charset="0"/>
            </a:endParaRPr>
          </a:p>
        </p:txBody>
      </p:sp>
      <p:sp>
        <p:nvSpPr>
          <p:cNvPr id="12" name="TextBox 12"/>
          <p:cNvSpPr txBox="1">
            <a:spLocks noChangeArrowheads="1"/>
          </p:cNvSpPr>
          <p:nvPr userDrawn="1"/>
        </p:nvSpPr>
        <p:spPr bwMode="auto">
          <a:xfrm>
            <a:off x="-1588" y="6627813"/>
            <a:ext cx="2382838" cy="215900"/>
          </a:xfrm>
          <a:prstGeom prst="rect">
            <a:avLst/>
          </a:prstGeom>
          <a:noFill/>
          <a:ln w="9525">
            <a:noFill/>
            <a:miter lim="800000"/>
            <a:headEnd/>
            <a:tailEnd/>
          </a:ln>
        </p:spPr>
        <p:txBody>
          <a:bodyPr>
            <a:spAutoFit/>
          </a:bodyPr>
          <a:lstStyle/>
          <a:p>
            <a:pPr fontAlgn="auto">
              <a:spcBef>
                <a:spcPts val="0"/>
              </a:spcBef>
              <a:spcAft>
                <a:spcPts val="300"/>
              </a:spcAft>
              <a:defRPr/>
            </a:pPr>
            <a:r>
              <a:rPr lang="en-US" sz="800" dirty="0">
                <a:solidFill>
                  <a:srgbClr val="636463"/>
                </a:solidFill>
                <a:latin typeface="Calibri" pitchFamily="34" charset="0"/>
              </a:rPr>
              <a:t>©</a:t>
            </a:r>
            <a:r>
              <a:rPr lang="en-US" sz="800" dirty="0">
                <a:solidFill>
                  <a:schemeClr val="tx1">
                    <a:lumMod val="65000"/>
                    <a:lumOff val="35000"/>
                  </a:schemeClr>
                </a:solidFill>
                <a:latin typeface="Calibri" pitchFamily="34" charset="0"/>
              </a:rPr>
              <a:t>2018 FEG/</a:t>
            </a:r>
            <a:r>
              <a:rPr lang="en-US" sz="800" i="1" dirty="0">
                <a:solidFill>
                  <a:schemeClr val="tx1">
                    <a:lumMod val="65000"/>
                    <a:lumOff val="35000"/>
                  </a:schemeClr>
                </a:solidFill>
                <a:latin typeface="Calibri" pitchFamily="34" charset="0"/>
              </a:rPr>
              <a:t>Private Investors</a:t>
            </a:r>
            <a:r>
              <a:rPr lang="en-US" sz="800" i="0" dirty="0">
                <a:solidFill>
                  <a:schemeClr val="tx1">
                    <a:lumMod val="65000"/>
                    <a:lumOff val="35000"/>
                  </a:schemeClr>
                </a:solidFill>
                <a:latin typeface="Calibri" pitchFamily="34" charset="0"/>
              </a:rPr>
              <a:t>,</a:t>
            </a:r>
            <a:r>
              <a:rPr lang="en-US" sz="800" i="0" baseline="0" dirty="0">
                <a:solidFill>
                  <a:schemeClr val="tx1">
                    <a:lumMod val="65000"/>
                    <a:lumOff val="35000"/>
                  </a:schemeClr>
                </a:solidFill>
                <a:latin typeface="Calibri" pitchFamily="34" charset="0"/>
              </a:rPr>
              <a:t> </a:t>
            </a:r>
            <a:r>
              <a:rPr lang="en-US" sz="800" i="0" dirty="0">
                <a:solidFill>
                  <a:schemeClr val="tx1">
                    <a:lumMod val="65000"/>
                    <a:lumOff val="35000"/>
                  </a:schemeClr>
                </a:solidFill>
                <a:latin typeface="Calibri" pitchFamily="34" charset="0"/>
              </a:rPr>
              <a:t>LLC</a:t>
            </a:r>
          </a:p>
        </p:txBody>
      </p:sp>
      <p:cxnSp>
        <p:nvCxnSpPr>
          <p:cNvPr id="13" name="Straight Connector 16"/>
          <p:cNvCxnSpPr>
            <a:cxnSpLocks noChangeShapeType="1"/>
          </p:cNvCxnSpPr>
          <p:nvPr userDrawn="1"/>
        </p:nvCxnSpPr>
        <p:spPr bwMode="auto">
          <a:xfrm>
            <a:off x="0" y="6610350"/>
            <a:ext cx="9144000" cy="0"/>
          </a:xfrm>
          <a:prstGeom prst="line">
            <a:avLst/>
          </a:prstGeom>
          <a:noFill/>
          <a:ln w="15875" algn="ctr">
            <a:solidFill>
              <a:srgbClr val="FCAB4F"/>
            </a:solidFill>
            <a:round/>
            <a:headEnd/>
            <a:tailEnd/>
          </a:ln>
        </p:spPr>
      </p:cxnSp>
      <p:sp>
        <p:nvSpPr>
          <p:cNvPr id="3" name="Content Placeholder 2"/>
          <p:cNvSpPr>
            <a:spLocks noGrp="1"/>
          </p:cNvSpPr>
          <p:nvPr>
            <p:ph idx="1"/>
          </p:nvPr>
        </p:nvSpPr>
        <p:spPr>
          <a:xfrm>
            <a:off x="457200" y="762000"/>
            <a:ext cx="8229600" cy="5715000"/>
          </a:xfrm>
          <a:prstGeom prst="rect">
            <a:avLst/>
          </a:prstGeom>
        </p:spPr>
        <p:txBody>
          <a:bodyPr/>
          <a:lstStyle>
            <a:lvl1pPr marL="228600" indent="-228600">
              <a:buClr>
                <a:srgbClr val="FCAB4F"/>
              </a:buClr>
              <a:defRPr sz="1800">
                <a:solidFill>
                  <a:srgbClr val="636463"/>
                </a:solidFill>
              </a:defRPr>
            </a:lvl1pPr>
            <a:lvl2pPr marL="457200" indent="-228600">
              <a:buClr>
                <a:srgbClr val="FCAB4F"/>
              </a:buClr>
              <a:defRPr sz="1600">
                <a:solidFill>
                  <a:srgbClr val="636463"/>
                </a:solidFill>
              </a:defRPr>
            </a:lvl2pPr>
            <a:lvl3pPr marL="685800" indent="-228600">
              <a:buClr>
                <a:srgbClr val="FCAB4F"/>
              </a:buClr>
              <a:defRPr sz="1400">
                <a:solidFill>
                  <a:srgbClr val="636463"/>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457200" y="0"/>
            <a:ext cx="8686800" cy="381000"/>
          </a:xfrm>
          <a:prstGeom prst="rect">
            <a:avLst/>
          </a:prstGeom>
        </p:spPr>
        <p:txBody>
          <a:bodyPr>
            <a:noAutofit/>
          </a:bodyPr>
          <a:lstStyle>
            <a:lvl1pPr algn="l">
              <a:defRPr sz="2200" cap="all" spc="1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7162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NEW 2018_FEG Private Investors No Text Box">
    <p:spTree>
      <p:nvGrpSpPr>
        <p:cNvPr id="1" name=""/>
        <p:cNvGrpSpPr/>
        <p:nvPr/>
      </p:nvGrpSpPr>
      <p:grpSpPr>
        <a:xfrm>
          <a:off x="0" y="0"/>
          <a:ext cx="0" cy="0"/>
          <a:chOff x="0" y="0"/>
          <a:chExt cx="0" cy="0"/>
        </a:xfrm>
      </p:grpSpPr>
      <p:sp>
        <p:nvSpPr>
          <p:cNvPr id="11" name="TextBox 12">
            <a:extLst>
              <a:ext uri="{FF2B5EF4-FFF2-40B4-BE49-F238E27FC236}">
                <a16:creationId xmlns:a16="http://schemas.microsoft.com/office/drawing/2014/main" id="{B3EB60C7-4A6C-4A9F-BA01-A2DB191CFB72}"/>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1F1B025-ADFD-40CD-9FF5-38EA98C9BF06}"/>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 Accredited/Qualified Investor Use Only.</a:t>
            </a:r>
          </a:p>
        </p:txBody>
      </p:sp>
      <p:sp>
        <p:nvSpPr>
          <p:cNvPr id="17" name="TextBox 12">
            <a:extLst>
              <a:ext uri="{FF2B5EF4-FFF2-40B4-BE49-F238E27FC236}">
                <a16:creationId xmlns:a16="http://schemas.microsoft.com/office/drawing/2014/main" id="{81DD6C5A-87D7-459F-9D30-229401035696}"/>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©2018 FEG Private Investors, LLC </a:t>
            </a:r>
          </a:p>
        </p:txBody>
      </p:sp>
    </p:spTree>
    <p:extLst>
      <p:ext uri="{BB962C8B-B14F-4D97-AF65-F5344CB8AC3E}">
        <p14:creationId xmlns:p14="http://schemas.microsoft.com/office/powerpoint/2010/main" val="222360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2018_FEG Quarter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4" y="694263"/>
            <a:ext cx="3840480" cy="292608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5EAB6F56-8E1B-4F37-B760-AACFF190F415}"/>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48F2F5B3-118C-4BA2-A959-DE9538BC7B7D}"/>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3" name="TextBox 12">
            <a:extLst>
              <a:ext uri="{FF2B5EF4-FFF2-40B4-BE49-F238E27FC236}">
                <a16:creationId xmlns:a16="http://schemas.microsoft.com/office/drawing/2014/main" id="{8C46D692-6CF9-4B81-AFDF-A2C44A3C41D2}"/>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4D5A8D6E-BDE4-4E9F-8C55-006B16952921}"/>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E3FE11-C952-4240-A878-195AD9D9C6B2}"/>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20" name="Title 1">
            <a:extLst>
              <a:ext uri="{FF2B5EF4-FFF2-40B4-BE49-F238E27FC236}">
                <a16:creationId xmlns:a16="http://schemas.microsoft.com/office/drawing/2014/main" id="{F4978217-D10A-4AA0-B510-7C4E94D012BD}"/>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00E14632-F63B-459B-8E09-9D868EFA1DA8}"/>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7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2018_FEG Half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5" y="694264"/>
            <a:ext cx="3840480" cy="5715000"/>
          </a:xfrm>
          <a:prstGeom prst="rect">
            <a:avLst/>
          </a:prstGeom>
        </p:spPr>
        <p:txBody>
          <a:bodyPr>
            <a:normAutofit/>
          </a:bodyPr>
          <a:lstStyle>
            <a:lvl1pPr marL="228600" indent="-228600" algn="just">
              <a:lnSpc>
                <a:spcPct val="100000"/>
              </a:lnSpc>
              <a:spcBef>
                <a:spcPts val="600"/>
              </a:spcBef>
              <a:buClr>
                <a:schemeClr val="accent1"/>
              </a:buClr>
              <a:defRPr sz="18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800" indent="-228600"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C6794FF0-FC87-4ABB-9285-C7C03CE93F79}"/>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8C09A8FE-253E-4F17-B4C3-CBDACFD5A391}"/>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3" name="TextBox 12">
            <a:extLst>
              <a:ext uri="{FF2B5EF4-FFF2-40B4-BE49-F238E27FC236}">
                <a16:creationId xmlns:a16="http://schemas.microsoft.com/office/drawing/2014/main" id="{66437000-2B5E-45CE-8072-98A63710776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8B3C84CC-297F-43C7-A83F-52A00638D405}"/>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CAC222-2412-448D-9270-ABB2133AD5F3}"/>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6" name="Title 1">
            <a:extLst>
              <a:ext uri="{FF2B5EF4-FFF2-40B4-BE49-F238E27FC236}">
                <a16:creationId xmlns:a16="http://schemas.microsoft.com/office/drawing/2014/main" id="{13198E45-CA1A-4126-86A3-79B15A70C5C9}"/>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5CBE5E5-6164-4670-A0DE-FC7F6494ADAD}"/>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15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2018_FEG No Text Bo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93A996A-A448-4B66-BF0B-B4381FD2AA17}"/>
              </a:ext>
            </a:extLst>
          </p:cNvPr>
          <p:cNvSpPr txBox="1">
            <a:spLocks noChangeArrowheads="1"/>
          </p:cNvSpPr>
          <p:nvPr userDrawn="1"/>
        </p:nvSpPr>
        <p:spPr bwMode="auto">
          <a:xfrm>
            <a:off x="5424488" y="6628765"/>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1" name="TextBox 12">
            <a:extLst>
              <a:ext uri="{FF2B5EF4-FFF2-40B4-BE49-F238E27FC236}">
                <a16:creationId xmlns:a16="http://schemas.microsoft.com/office/drawing/2014/main" id="{B3EB60C7-4A6C-4A9F-BA01-A2DB191CFB72}"/>
              </a:ext>
            </a:extLst>
          </p:cNvPr>
          <p:cNvSpPr txBox="1">
            <a:spLocks noChangeArrowheads="1"/>
          </p:cNvSpPr>
          <p:nvPr userDrawn="1"/>
        </p:nvSpPr>
        <p:spPr bwMode="auto">
          <a:xfrm>
            <a:off x="3382963" y="6628765"/>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2" name="TextBox 12">
            <a:extLst>
              <a:ext uri="{FF2B5EF4-FFF2-40B4-BE49-F238E27FC236}">
                <a16:creationId xmlns:a16="http://schemas.microsoft.com/office/drawing/2014/main" id="{B80F12C5-BE14-4C36-BEE1-B12A534CD4BF}"/>
              </a:ext>
            </a:extLst>
          </p:cNvPr>
          <p:cNvSpPr txBox="1">
            <a:spLocks noChangeArrowheads="1"/>
          </p:cNvSpPr>
          <p:nvPr userDrawn="1"/>
        </p:nvSpPr>
        <p:spPr bwMode="auto">
          <a:xfrm>
            <a:off x="228600" y="6628765"/>
            <a:ext cx="2382838"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©2022 Fund Evaluation Group, LLC </a:t>
            </a: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0"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66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EW 20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9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2018_Bac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E7097-6C05-4E7F-861D-8FFDD54ECBBC}"/>
              </a:ext>
            </a:extLst>
          </p:cNvPr>
          <p:cNvSpPr/>
          <p:nvPr userDrawn="1"/>
        </p:nvSpPr>
        <p:spPr bwMode="gray">
          <a:xfrm>
            <a:off x="1" y="4379161"/>
            <a:ext cx="9143999" cy="456535"/>
          </a:xfrm>
          <a:prstGeom prst="rect">
            <a:avLst/>
          </a:prstGeom>
        </p:spPr>
        <p:txBody>
          <a:bodyPr wrap="square">
            <a:spAutoFit/>
          </a:bodyPr>
          <a:lstStyle/>
          <a:p>
            <a:pPr algn="ctr">
              <a:defRPr/>
            </a:pPr>
            <a:r>
              <a:rPr lang="en-US" sz="1050" kern="0" spc="50" dirty="0">
                <a:solidFill>
                  <a:schemeClr val="tx1"/>
                </a:solidFill>
                <a:latin typeface="Calibri (Body)"/>
                <a:ea typeface="Myriad Pro Condensed" charset="0"/>
                <a:cs typeface="Calibri Light"/>
              </a:rPr>
              <a:t>Fund Evaluation Group, LLC | 201 East Fifth Street, Suite 1600 Cincinnati, OH 45202 | </a:t>
            </a:r>
            <a:r>
              <a:rPr lang="en-US" sz="1050" kern="0" cap="all" spc="50" dirty="0">
                <a:solidFill>
                  <a:schemeClr val="tx1"/>
                </a:solidFill>
                <a:latin typeface="Calibri (Body)"/>
                <a:ea typeface="Myriad Pro Condensed" charset="0"/>
                <a:cs typeface="Calibri Light"/>
              </a:rPr>
              <a:t>513.977.4400 | </a:t>
            </a:r>
            <a:r>
              <a:rPr lang="en-US" sz="1050" kern="0" spc="50" dirty="0">
                <a:solidFill>
                  <a:schemeClr val="tx1"/>
                </a:solidFill>
                <a:latin typeface="Calibri (Body)"/>
                <a:ea typeface="Myriad Pro Condensed" charset="0"/>
                <a:cs typeface="Calibri Light"/>
              </a:rPr>
              <a:t>information@feg.com | www.feg.com</a:t>
            </a:r>
          </a:p>
          <a:p>
            <a:pPr algn="ctr">
              <a:spcBef>
                <a:spcPts val="200"/>
              </a:spcBef>
              <a:defRPr/>
            </a:pPr>
            <a:r>
              <a:rPr lang="en-US" sz="1050" kern="0" spc="50" dirty="0">
                <a:solidFill>
                  <a:schemeClr val="tx1"/>
                </a:solidFill>
                <a:latin typeface="Calibri (Body)"/>
                <a:ea typeface="Myriad Pro Condensed" charset="0"/>
                <a:cs typeface="Calibri Light"/>
              </a:rPr>
              <a:t>Dallas </a:t>
            </a:r>
            <a:r>
              <a:rPr lang="en-US" sz="1050" spc="50" dirty="0">
                <a:solidFill>
                  <a:schemeClr val="tx1"/>
                </a:solidFill>
                <a:latin typeface="Calibri (Body)"/>
                <a:cs typeface="Calibri Light"/>
              </a:rPr>
              <a:t>│ </a:t>
            </a:r>
            <a:r>
              <a:rPr lang="en-US" sz="1050" kern="0" spc="50" dirty="0">
                <a:solidFill>
                  <a:schemeClr val="tx1"/>
                </a:solidFill>
                <a:latin typeface="Calibri (Body)"/>
                <a:ea typeface="Myriad Pro Condensed" charset="0"/>
                <a:cs typeface="Calibri Light"/>
              </a:rPr>
              <a:t>Detroit </a:t>
            </a:r>
            <a:r>
              <a:rPr lang="en-US" sz="1050" spc="50" dirty="0">
                <a:solidFill>
                  <a:schemeClr val="tx1"/>
                </a:solidFill>
                <a:latin typeface="Calibri (Body)"/>
                <a:cs typeface="Calibri Light"/>
              </a:rPr>
              <a:t>│ </a:t>
            </a:r>
            <a:r>
              <a:rPr lang="en-US" sz="1050" kern="0" spc="50" dirty="0">
                <a:solidFill>
                  <a:schemeClr val="tx1"/>
                </a:solidFill>
                <a:latin typeface="Calibri (Body)"/>
                <a:ea typeface="Myriad Pro Condensed" charset="0"/>
                <a:cs typeface="Calibri Light"/>
              </a:rPr>
              <a:t>Indianapolis</a:t>
            </a:r>
          </a:p>
        </p:txBody>
      </p:sp>
      <p:pic>
        <p:nvPicPr>
          <p:cNvPr id="3" name="Picture 2">
            <a:extLst>
              <a:ext uri="{FF2B5EF4-FFF2-40B4-BE49-F238E27FC236}">
                <a16:creationId xmlns:a16="http://schemas.microsoft.com/office/drawing/2014/main" id="{56DE13F3-FB48-4806-BEA3-9618E8B51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37099" y="5367362"/>
            <a:ext cx="2269803" cy="737367"/>
          </a:xfrm>
          <a:prstGeom prst="rect">
            <a:avLst/>
          </a:prstGeom>
        </p:spPr>
      </p:pic>
      <p:grpSp>
        <p:nvGrpSpPr>
          <p:cNvPr id="4" name="Group 3">
            <a:extLst>
              <a:ext uri="{FF2B5EF4-FFF2-40B4-BE49-F238E27FC236}">
                <a16:creationId xmlns:a16="http://schemas.microsoft.com/office/drawing/2014/main" id="{B8D98D41-ADA5-482F-9BE4-A337ECCE63D5}"/>
              </a:ext>
            </a:extLst>
          </p:cNvPr>
          <p:cNvGrpSpPr/>
          <p:nvPr userDrawn="1"/>
        </p:nvGrpSpPr>
        <p:grpSpPr>
          <a:xfrm>
            <a:off x="1" y="1286729"/>
            <a:ext cx="9144000" cy="2766060"/>
            <a:chOff x="0" y="1141589"/>
            <a:chExt cx="9144000" cy="2766060"/>
          </a:xfrm>
        </p:grpSpPr>
        <p:pic>
          <p:nvPicPr>
            <p:cNvPr id="5" name="Picture 4">
              <a:extLst>
                <a:ext uri="{FF2B5EF4-FFF2-40B4-BE49-F238E27FC236}">
                  <a16:creationId xmlns:a16="http://schemas.microsoft.com/office/drawing/2014/main" id="{7D3C04F2-637D-423B-A7CF-57BDC48C5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999"/>
            <a:stretch/>
          </p:blipFill>
          <p:spPr>
            <a:xfrm>
              <a:off x="6698797" y="1141589"/>
              <a:ext cx="2445203" cy="2766060"/>
            </a:xfrm>
            <a:prstGeom prst="rect">
              <a:avLst/>
            </a:prstGeom>
          </p:spPr>
        </p:pic>
        <p:sp>
          <p:nvSpPr>
            <p:cNvPr id="6" name="Rectangle 5">
              <a:extLst>
                <a:ext uri="{FF2B5EF4-FFF2-40B4-BE49-F238E27FC236}">
                  <a16:creationId xmlns:a16="http://schemas.microsoft.com/office/drawing/2014/main" id="{7B819FBA-B5BB-43B3-81E0-6BC071FD717C}"/>
                </a:ext>
              </a:extLst>
            </p:cNvPr>
            <p:cNvSpPr/>
            <p:nvPr/>
          </p:nvSpPr>
          <p:spPr bwMode="gray">
            <a:xfrm>
              <a:off x="4135089" y="1141589"/>
              <a:ext cx="2464592" cy="10318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CA669EC-A514-4E6F-B9BE-4041E05FC8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19" r="12762" b="-1"/>
            <a:stretch/>
          </p:blipFill>
          <p:spPr bwMode="gray">
            <a:xfrm>
              <a:off x="0" y="1141589"/>
              <a:ext cx="4035973" cy="2766060"/>
            </a:xfrm>
            <a:prstGeom prst="rect">
              <a:avLst/>
            </a:prstGeom>
          </p:spPr>
        </p:pic>
        <p:pic>
          <p:nvPicPr>
            <p:cNvPr id="8" name="Picture 7">
              <a:extLst>
                <a:ext uri="{FF2B5EF4-FFF2-40B4-BE49-F238E27FC236}">
                  <a16:creationId xmlns:a16="http://schemas.microsoft.com/office/drawing/2014/main" id="{70F7A6F2-95F6-4CC9-AE7A-5A77F8A282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79" t="25824" r="37426" b="38337"/>
            <a:stretch/>
          </p:blipFill>
          <p:spPr>
            <a:xfrm>
              <a:off x="4134679" y="2257514"/>
              <a:ext cx="2465412" cy="1650135"/>
            </a:xfrm>
            <a:prstGeom prst="rect">
              <a:avLst/>
            </a:prstGeom>
          </p:spPr>
        </p:pic>
      </p:grpSp>
    </p:spTree>
    <p:extLst>
      <p:ext uri="{BB962C8B-B14F-4D97-AF65-F5344CB8AC3E}">
        <p14:creationId xmlns:p14="http://schemas.microsoft.com/office/powerpoint/2010/main" val="166281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FEG Full Text Box">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486400" y="6643688"/>
            <a:ext cx="3498850"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i="0" dirty="0">
                <a:solidFill>
                  <a:schemeClr val="tx1"/>
                </a:solidFill>
                <a:latin typeface="Calibri" pitchFamily="34" charset="0"/>
              </a:rPr>
              <a:t>Confidential</a:t>
            </a:r>
            <a:r>
              <a:rPr lang="en-US" sz="800" i="0" baseline="0" dirty="0">
                <a:solidFill>
                  <a:schemeClr val="tx1"/>
                </a:solidFill>
                <a:latin typeface="Calibri" pitchFamily="34" charset="0"/>
              </a:rPr>
              <a:t> – </a:t>
            </a:r>
            <a:r>
              <a:rPr lang="en-US" sz="800" i="0" dirty="0">
                <a:solidFill>
                  <a:schemeClr val="tx1"/>
                </a:solidFill>
                <a:latin typeface="Calibri" pitchFamily="34" charset="0"/>
              </a:rPr>
              <a:t>Not For Redistribution</a:t>
            </a:r>
          </a:p>
        </p:txBody>
      </p:sp>
      <p:sp>
        <p:nvSpPr>
          <p:cNvPr id="7" name="TextBox 12"/>
          <p:cNvSpPr txBox="1">
            <a:spLocks noChangeArrowheads="1"/>
          </p:cNvSpPr>
          <p:nvPr userDrawn="1"/>
        </p:nvSpPr>
        <p:spPr bwMode="auto">
          <a:xfrm>
            <a:off x="3382963" y="6640390"/>
            <a:ext cx="2382837" cy="21590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319CB284-71F8-40CD-B0C7-8A5E18057FA5}" type="slidenum">
              <a:rPr lang="en-US" sz="800" i="0" smtClean="0">
                <a:solidFill>
                  <a:srgbClr val="595959"/>
                </a:solidFill>
                <a:latin typeface="Calibri" pitchFamily="34" charset="0"/>
              </a:rPr>
              <a:pPr algn="ctr" eaLnBrk="1" hangingPunct="1">
                <a:spcAft>
                  <a:spcPts val="300"/>
                </a:spcAft>
                <a:defRPr/>
              </a:pPr>
              <a:t>‹#›</a:t>
            </a:fld>
            <a:endParaRPr lang="en-US" sz="800" i="0" dirty="0">
              <a:solidFill>
                <a:srgbClr val="595959"/>
              </a:solidFill>
              <a:latin typeface="Calibri" pitchFamily="34" charset="0"/>
            </a:endParaRPr>
          </a:p>
        </p:txBody>
      </p:sp>
      <p:sp>
        <p:nvSpPr>
          <p:cNvPr id="8" name="TextBox 12"/>
          <p:cNvSpPr txBox="1">
            <a:spLocks noChangeArrowheads="1"/>
          </p:cNvSpPr>
          <p:nvPr userDrawn="1"/>
        </p:nvSpPr>
        <p:spPr bwMode="auto">
          <a:xfrm>
            <a:off x="228600" y="6643443"/>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rgbClr val="636463"/>
                </a:solidFill>
                <a:latin typeface="Calibri" pitchFamily="34" charset="0"/>
              </a:rPr>
              <a:t>©2019 Fund Evaluation Group, LLC </a:t>
            </a: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600" indent="-228600" algn="just">
              <a:lnSpc>
                <a:spcPct val="100000"/>
              </a:lnSpc>
              <a:spcBef>
                <a:spcPts val="600"/>
              </a:spcBef>
              <a:buClr>
                <a:schemeClr val="accent1"/>
              </a:buClr>
              <a:defRPr sz="1200">
                <a:solidFill>
                  <a:schemeClr val="tx1"/>
                </a:solidFill>
                <a:latin typeface="+mn-lt"/>
              </a:defRPr>
            </a:lvl1pPr>
            <a:lvl2pPr marL="457200" indent="-228600" algn="just">
              <a:lnSpc>
                <a:spcPct val="100000"/>
              </a:lnSpc>
              <a:spcBef>
                <a:spcPts val="600"/>
              </a:spcBef>
              <a:buClr>
                <a:schemeClr val="accent1"/>
              </a:buClr>
              <a:buFont typeface="Wingdings" panose="05000000000000000000" pitchFamily="2" charset="2"/>
              <a:buChar char="§"/>
              <a:defRPr sz="1100">
                <a:solidFill>
                  <a:schemeClr val="tx1"/>
                </a:solidFill>
                <a:latin typeface="+mn-lt"/>
              </a:defRPr>
            </a:lvl2pPr>
            <a:lvl3pPr marL="685800" indent="-228600" algn="just">
              <a:lnSpc>
                <a:spcPct val="100000"/>
              </a:lnSpc>
              <a:spcBef>
                <a:spcPts val="600"/>
              </a:spcBef>
              <a:buClr>
                <a:schemeClr val="accent1"/>
              </a:buClr>
              <a:defRPr sz="105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cxnSp>
        <p:nvCxnSpPr>
          <p:cNvPr id="13" name="Straight Connector 12"/>
          <p:cNvCxnSpPr/>
          <p:nvPr userDrawn="1"/>
        </p:nvCxnSpPr>
        <p:spPr>
          <a:xfrm>
            <a:off x="0" y="6628400"/>
            <a:ext cx="9144000" cy="0"/>
          </a:xfrm>
          <a:prstGeom prst="line">
            <a:avLst/>
          </a:prstGeom>
          <a:ln w="19050">
            <a:solidFill>
              <a:srgbClr val="FBB16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9154510" cy="409904"/>
          </a:xfrm>
          <a:prstGeom prst="rect">
            <a:avLst/>
          </a:prstGeom>
          <a:solidFill>
            <a:srgbClr val="E6E7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 name="Straight Connector 16"/>
          <p:cNvCxnSpPr/>
          <p:nvPr userDrawn="1"/>
        </p:nvCxnSpPr>
        <p:spPr>
          <a:xfrm>
            <a:off x="0" y="407587"/>
            <a:ext cx="9144000" cy="0"/>
          </a:xfrm>
          <a:prstGeom prst="line">
            <a:avLst/>
          </a:prstGeom>
          <a:noFill/>
          <a:ln w="12700" cap="flat" cmpd="sng" algn="ctr">
            <a:solidFill>
              <a:srgbClr val="FCAB4F"/>
            </a:solidFill>
            <a:prstDash val="solid"/>
          </a:ln>
          <a:effectLst/>
        </p:spPr>
      </p:cxnSp>
      <p:sp>
        <p:nvSpPr>
          <p:cNvPr id="19" name="Title 1"/>
          <p:cNvSpPr>
            <a:spLocks noGrp="1"/>
          </p:cNvSpPr>
          <p:nvPr>
            <p:ph type="title"/>
          </p:nvPr>
        </p:nvSpPr>
        <p:spPr>
          <a:xfrm>
            <a:off x="246590" y="-1"/>
            <a:ext cx="8686800" cy="407587"/>
          </a:xfrm>
          <a:prstGeom prst="rect">
            <a:avLst/>
          </a:prstGeom>
        </p:spPr>
        <p:txBody>
          <a:bodyPr>
            <a:noAutofit/>
          </a:bodyPr>
          <a:lstStyle>
            <a:lvl1pPr algn="l">
              <a:defRPr sz="2200" b="0" cap="all" spc="100" baseline="0">
                <a:solidFill>
                  <a:schemeClr val="tx1">
                    <a:lumMod val="7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26929076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44">
          <p15:clr>
            <a:srgbClr val="FBAE40"/>
          </p15:clr>
        </p15:guide>
        <p15:guide id="4" orient="horz" pos="4032">
          <p15:clr>
            <a:srgbClr val="FBAE40"/>
          </p15:clr>
        </p15:guide>
        <p15:guide id="5" pos="5616">
          <p15:clr>
            <a:srgbClr val="FBAE40"/>
          </p15:clr>
        </p15:guide>
        <p15:guide id="6" orient="horz" pos="432">
          <p15:clr>
            <a:srgbClr val="FBAE40"/>
          </p15:clr>
        </p15:guide>
        <p15:guide id="7" orient="horz" pos="41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0965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14" r:id="rId11"/>
    <p:sldLayoutId id="214748371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5889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7111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body" sz="quarter" idx="10"/>
          </p:nvPr>
        </p:nvSpPr>
        <p:spPr/>
        <p:txBody>
          <a:bodyPr>
            <a:noAutofit/>
          </a:bodyPr>
          <a:lstStyle/>
          <a:p>
            <a:r>
              <a:rPr lang="en-US" cap="none" spc="0" dirty="0">
                <a:solidFill>
                  <a:srgbClr val="404040"/>
                </a:solidFill>
                <a:ea typeface="+mj-ea"/>
                <a:cs typeface="+mj-cs"/>
              </a:rPr>
              <a:t>UNIVERSITY OF ILLINOIS SYSTEM</a:t>
            </a:r>
          </a:p>
          <a:p>
            <a:pPr>
              <a:lnSpc>
                <a:spcPct val="100000"/>
              </a:lnSpc>
            </a:pPr>
            <a:r>
              <a:rPr lang="en-US" sz="1800" dirty="0"/>
              <a:t>Second Quarter 2022 Investment Update</a:t>
            </a:r>
            <a:br>
              <a:rPr lang="en-US" sz="1800" dirty="0"/>
            </a:br>
            <a:r>
              <a:rPr lang="en-US" sz="1800" dirty="0"/>
              <a:t>Prepared for the Board of Trustees</a:t>
            </a:r>
            <a:endParaRPr lang="en-US" sz="1800" cap="none" spc="0" dirty="0">
              <a:solidFill>
                <a:srgbClr val="404040"/>
              </a:solidFill>
              <a:ea typeface="+mj-ea"/>
              <a:cs typeface="+mj-cs"/>
            </a:endParaRPr>
          </a:p>
          <a:p>
            <a:endParaRPr lang="en-US" dirty="0"/>
          </a:p>
        </p:txBody>
      </p:sp>
      <p:sp>
        <p:nvSpPr>
          <p:cNvPr id="4" name="Text Placeholder 3"/>
          <p:cNvSpPr>
            <a:spLocks noGrp="1"/>
          </p:cNvSpPr>
          <p:nvPr>
            <p:ph type="body" sz="quarter" idx="11"/>
          </p:nvPr>
        </p:nvSpPr>
        <p:spPr>
          <a:xfrm>
            <a:off x="361230" y="6228432"/>
            <a:ext cx="1754649" cy="609600"/>
          </a:xfrm>
        </p:spPr>
        <p:txBody>
          <a:bodyPr/>
          <a:lstStyle/>
          <a:p>
            <a:r>
              <a:rPr lang="en-US" dirty="0"/>
              <a:t>August 2022</a:t>
            </a:r>
          </a:p>
        </p:txBody>
      </p:sp>
      <p:sp>
        <p:nvSpPr>
          <p:cNvPr id="5" name="TextBox 4">
            <a:extLst>
              <a:ext uri="{FF2B5EF4-FFF2-40B4-BE49-F238E27FC236}">
                <a16:creationId xmlns:a16="http://schemas.microsoft.com/office/drawing/2014/main" id="{BA92ED81-1CF4-6D76-98BB-44807F760099}"/>
              </a:ext>
            </a:extLst>
          </p:cNvPr>
          <p:cNvSpPr txBox="1"/>
          <p:nvPr/>
        </p:nvSpPr>
        <p:spPr>
          <a:xfrm>
            <a:off x="5507665" y="5905266"/>
            <a:ext cx="4572000" cy="646331"/>
          </a:xfrm>
          <a:prstGeom prst="rect">
            <a:avLst/>
          </a:prstGeom>
          <a:noFill/>
        </p:spPr>
        <p:txBody>
          <a:bodyPr wrap="square">
            <a:spAutoFit/>
          </a:bodyPr>
          <a:lstStyle/>
          <a:p>
            <a:pPr marL="0" marR="0" fontAlgn="base" hangingPunct="0">
              <a:spcBef>
                <a:spcPts val="0"/>
              </a:spcBef>
              <a:spcAft>
                <a:spcPts val="0"/>
              </a:spcAft>
            </a:pPr>
            <a:r>
              <a:rPr lang="en-US" sz="1800" dirty="0">
                <a:solidFill>
                  <a:srgbClr val="2F5597"/>
                </a:solidFill>
                <a:effectLst/>
                <a:latin typeface="Times New Roman" panose="02020603050405020304" pitchFamily="18" charset="0"/>
                <a:ea typeface="Times New Roman" panose="02020603050405020304" pitchFamily="18" charset="0"/>
              </a:rPr>
              <a:t>Reported to the Board of Trustees</a:t>
            </a:r>
            <a:endParaRPr lang="en-US" sz="1400" dirty="0">
              <a:effectLst/>
              <a:latin typeface="Arial" panose="020B0604020202020204" pitchFamily="34" charset="0"/>
              <a:ea typeface="Arial" panose="020B0604020202020204" pitchFamily="34" charset="0"/>
            </a:endParaRPr>
          </a:p>
          <a:p>
            <a:pPr marL="0" marR="0" hangingPunct="0">
              <a:spcBef>
                <a:spcPts val="0"/>
              </a:spcBef>
              <a:spcAft>
                <a:spcPts val="0"/>
              </a:spcAft>
            </a:pPr>
            <a:r>
              <a:rPr lang="en-US" sz="1800" dirty="0">
                <a:solidFill>
                  <a:srgbClr val="2F5597"/>
                </a:solidFill>
                <a:effectLst/>
                <a:latin typeface="Times New Roman" panose="02020603050405020304" pitchFamily="18" charset="0"/>
                <a:ea typeface="Times New Roman" panose="02020603050405020304" pitchFamily="18" charset="0"/>
              </a:rPr>
              <a:t>September 22, 2022</a:t>
            </a:r>
            <a:endParaRPr lang="en-US"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68173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96412" y="1357772"/>
            <a:ext cx="5855701" cy="944874"/>
          </a:xfrm>
        </p:spPr>
        <p:txBody>
          <a:bodyPr/>
          <a:lstStyle/>
          <a:p>
            <a:r>
              <a:rPr lang="en-US" dirty="0"/>
              <a:t>OPERATING POOL UPDATE: </a:t>
            </a:r>
          </a:p>
          <a:p>
            <a:r>
              <a:rPr lang="en-US" dirty="0"/>
              <a:t>June 30, 2022</a:t>
            </a:r>
          </a:p>
        </p:txBody>
      </p:sp>
    </p:spTree>
    <p:extLst>
      <p:ext uri="{BB962C8B-B14F-4D97-AF65-F5344CB8AC3E}">
        <p14:creationId xmlns:p14="http://schemas.microsoft.com/office/powerpoint/2010/main" val="1186613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Liquidity layers: Operating pool (June 30, 2022)</a:t>
            </a:r>
          </a:p>
        </p:txBody>
      </p:sp>
      <p:sp>
        <p:nvSpPr>
          <p:cNvPr id="5" name="object 6">
            <a:extLst>
              <a:ext uri="{FF2B5EF4-FFF2-40B4-BE49-F238E27FC236}">
                <a16:creationId xmlns:a16="http://schemas.microsoft.com/office/drawing/2014/main" id="{C4ECB2E9-3C42-44CE-B8CB-83B4600C4BCE}"/>
              </a:ext>
            </a:extLst>
          </p:cNvPr>
          <p:cNvSpPr txBox="1"/>
          <p:nvPr/>
        </p:nvSpPr>
        <p:spPr>
          <a:xfrm>
            <a:off x="1450338" y="602330"/>
            <a:ext cx="3077845" cy="480059"/>
          </a:xfrm>
          <a:prstGeom prst="rect">
            <a:avLst/>
          </a:prstGeom>
        </p:spPr>
        <p:txBody>
          <a:bodyPr vert="horz" wrap="square" lIns="0" tIns="0" rIns="0" bIns="0" rtlCol="0">
            <a:spAutoFit/>
          </a:bodyPr>
          <a:lstStyle/>
          <a:p>
            <a:pPr marL="12700">
              <a:lnSpc>
                <a:spcPct val="100000"/>
              </a:lnSpc>
            </a:pPr>
            <a:r>
              <a:rPr sz="1600" b="1" spc="-20" dirty="0">
                <a:solidFill>
                  <a:srgbClr val="3E3E3E"/>
                </a:solidFill>
                <a:latin typeface="Calibri"/>
                <a:cs typeface="Calibri"/>
              </a:rPr>
              <a:t>OPERATING </a:t>
            </a:r>
            <a:r>
              <a:rPr sz="1600" b="1" spc="-5" dirty="0">
                <a:solidFill>
                  <a:srgbClr val="3E3E3E"/>
                </a:solidFill>
                <a:latin typeface="Calibri"/>
                <a:cs typeface="Calibri"/>
              </a:rPr>
              <a:t>POOL </a:t>
            </a:r>
            <a:r>
              <a:rPr sz="1600" b="1" spc="-10" dirty="0">
                <a:solidFill>
                  <a:srgbClr val="3E3E3E"/>
                </a:solidFill>
                <a:latin typeface="Calibri"/>
                <a:cs typeface="Calibri"/>
              </a:rPr>
              <a:t>LIQUIDITY</a:t>
            </a:r>
            <a:r>
              <a:rPr sz="1600" b="1" spc="55" dirty="0">
                <a:solidFill>
                  <a:srgbClr val="3E3E3E"/>
                </a:solidFill>
                <a:latin typeface="Calibri"/>
                <a:cs typeface="Calibri"/>
              </a:rPr>
              <a:t> </a:t>
            </a:r>
            <a:r>
              <a:rPr sz="1600" b="1" spc="-30" dirty="0">
                <a:solidFill>
                  <a:srgbClr val="3E3E3E"/>
                </a:solidFill>
                <a:latin typeface="Calibri"/>
                <a:cs typeface="Calibri"/>
              </a:rPr>
              <a:t>LAYERS</a:t>
            </a:r>
            <a:endParaRPr sz="1600" dirty="0">
              <a:latin typeface="Calibri"/>
              <a:cs typeface="Calibri"/>
            </a:endParaRPr>
          </a:p>
          <a:p>
            <a:pPr marL="12700">
              <a:lnSpc>
                <a:spcPct val="100000"/>
              </a:lnSpc>
              <a:spcBef>
                <a:spcPts val="5"/>
              </a:spcBef>
            </a:pPr>
            <a:r>
              <a:rPr sz="1400" dirty="0">
                <a:solidFill>
                  <a:srgbClr val="3E3E3E"/>
                </a:solidFill>
                <a:latin typeface="Calibri"/>
                <a:cs typeface="Calibri"/>
              </a:rPr>
              <a:t>AS </a:t>
            </a:r>
            <a:r>
              <a:rPr sz="1400" spc="-5" dirty="0">
                <a:solidFill>
                  <a:srgbClr val="3E3E3E"/>
                </a:solidFill>
                <a:latin typeface="Calibri"/>
                <a:cs typeface="Calibri"/>
              </a:rPr>
              <a:t>OF </a:t>
            </a:r>
            <a:r>
              <a:rPr lang="en-US" sz="1400" spc="-5" dirty="0">
                <a:solidFill>
                  <a:srgbClr val="3E3E3E"/>
                </a:solidFill>
                <a:latin typeface="Calibri"/>
                <a:cs typeface="Calibri"/>
              </a:rPr>
              <a:t>June</a:t>
            </a:r>
            <a:r>
              <a:rPr sz="1400" spc="-5" dirty="0">
                <a:solidFill>
                  <a:srgbClr val="3E3E3E"/>
                </a:solidFill>
                <a:latin typeface="Calibri"/>
                <a:cs typeface="Calibri"/>
              </a:rPr>
              <a:t> 3</a:t>
            </a:r>
            <a:r>
              <a:rPr lang="en-US" sz="1400" spc="-5" dirty="0">
                <a:solidFill>
                  <a:srgbClr val="3E3E3E"/>
                </a:solidFill>
                <a:latin typeface="Calibri"/>
                <a:cs typeface="Calibri"/>
              </a:rPr>
              <a:t>0</a:t>
            </a:r>
            <a:r>
              <a:rPr sz="1400" spc="-5" dirty="0">
                <a:solidFill>
                  <a:srgbClr val="3E3E3E"/>
                </a:solidFill>
                <a:latin typeface="Calibri"/>
                <a:cs typeface="Calibri"/>
              </a:rPr>
              <a:t>,</a:t>
            </a:r>
            <a:r>
              <a:rPr sz="1400" spc="-80" dirty="0">
                <a:solidFill>
                  <a:srgbClr val="3E3E3E"/>
                </a:solidFill>
                <a:latin typeface="Calibri"/>
                <a:cs typeface="Calibri"/>
              </a:rPr>
              <a:t> </a:t>
            </a:r>
            <a:r>
              <a:rPr sz="1400" spc="-5" dirty="0">
                <a:solidFill>
                  <a:srgbClr val="3E3E3E"/>
                </a:solidFill>
                <a:latin typeface="Calibri"/>
                <a:cs typeface="Calibri"/>
              </a:rPr>
              <a:t>202</a:t>
            </a:r>
            <a:r>
              <a:rPr lang="en-US" sz="1400" spc="-5" dirty="0">
                <a:solidFill>
                  <a:srgbClr val="3E3E3E"/>
                </a:solidFill>
                <a:latin typeface="Calibri"/>
                <a:cs typeface="Calibri"/>
              </a:rPr>
              <a:t>2</a:t>
            </a:r>
            <a:endParaRPr sz="1400" dirty="0">
              <a:latin typeface="Calibri"/>
              <a:cs typeface="Calibri"/>
            </a:endParaRPr>
          </a:p>
        </p:txBody>
      </p:sp>
      <p:sp>
        <p:nvSpPr>
          <p:cNvPr id="8" name="object 7">
            <a:extLst>
              <a:ext uri="{FF2B5EF4-FFF2-40B4-BE49-F238E27FC236}">
                <a16:creationId xmlns:a16="http://schemas.microsoft.com/office/drawing/2014/main" id="{50BB6143-A78E-4732-A281-D0EF8F30FE49}"/>
              </a:ext>
            </a:extLst>
          </p:cNvPr>
          <p:cNvSpPr txBox="1"/>
          <p:nvPr/>
        </p:nvSpPr>
        <p:spPr>
          <a:xfrm>
            <a:off x="285748" y="4681443"/>
            <a:ext cx="8484870" cy="1826895"/>
          </a:xfrm>
          <a:prstGeom prst="rect">
            <a:avLst/>
          </a:prstGeom>
        </p:spPr>
        <p:txBody>
          <a:bodyPr vert="horz" wrap="square" lIns="0" tIns="0" rIns="0" bIns="0" rtlCol="0">
            <a:spAutoFit/>
          </a:bodyPr>
          <a:lstStyle/>
          <a:p>
            <a:pPr marL="299085" marR="62865" indent="-286385">
              <a:lnSpc>
                <a:spcPct val="100000"/>
              </a:lnSpc>
              <a:buClr>
                <a:srgbClr val="FBB161"/>
              </a:buClr>
              <a:buFont typeface="Arial"/>
              <a:buChar char="•"/>
              <a:tabLst>
                <a:tab pos="299720" algn="l"/>
              </a:tabLst>
            </a:pPr>
            <a:r>
              <a:rPr sz="1400" spc="-5" dirty="0">
                <a:solidFill>
                  <a:srgbClr val="3E3E3E"/>
                </a:solidFill>
                <a:latin typeface="Calibri"/>
                <a:cs typeface="Calibri"/>
              </a:rPr>
              <a:t>The asset allocation </a:t>
            </a:r>
            <a:r>
              <a:rPr sz="1400" spc="-10" dirty="0">
                <a:solidFill>
                  <a:srgbClr val="3E3E3E"/>
                </a:solidFill>
                <a:latin typeface="Calibri"/>
                <a:cs typeface="Calibri"/>
              </a:rPr>
              <a:t>strategy for </a:t>
            </a:r>
            <a:r>
              <a:rPr sz="1400" spc="-5" dirty="0">
                <a:solidFill>
                  <a:srgbClr val="3E3E3E"/>
                </a:solidFill>
                <a:latin typeface="Calibri"/>
                <a:cs typeface="Calibri"/>
              </a:rPr>
              <a:t>the </a:t>
            </a:r>
            <a:r>
              <a:rPr sz="1400" spc="-10" dirty="0">
                <a:solidFill>
                  <a:srgbClr val="3E3E3E"/>
                </a:solidFill>
                <a:latin typeface="Calibri"/>
                <a:cs typeface="Calibri"/>
              </a:rPr>
              <a:t>Operating Pool </a:t>
            </a:r>
            <a:r>
              <a:rPr sz="1400" spc="-5" dirty="0">
                <a:solidFill>
                  <a:srgbClr val="3E3E3E"/>
                </a:solidFill>
                <a:latin typeface="Calibri"/>
                <a:cs typeface="Calibri"/>
              </a:rPr>
              <a:t>consists </a:t>
            </a:r>
            <a:r>
              <a:rPr sz="1400" dirty="0">
                <a:solidFill>
                  <a:srgbClr val="3E3E3E"/>
                </a:solidFill>
                <a:latin typeface="Calibri"/>
                <a:cs typeface="Calibri"/>
              </a:rPr>
              <a:t>of </a:t>
            </a:r>
            <a:r>
              <a:rPr sz="1400" spc="-10" dirty="0">
                <a:solidFill>
                  <a:srgbClr val="3E3E3E"/>
                </a:solidFill>
                <a:latin typeface="Calibri"/>
                <a:cs typeface="Calibri"/>
              </a:rPr>
              <a:t>investing </a:t>
            </a:r>
            <a:r>
              <a:rPr sz="1400" spc="-5" dirty="0">
                <a:solidFill>
                  <a:srgbClr val="3E3E3E"/>
                </a:solidFill>
                <a:latin typeface="Calibri"/>
                <a:cs typeface="Calibri"/>
              </a:rPr>
              <a:t>funds across </a:t>
            </a:r>
            <a:r>
              <a:rPr sz="1400" spc="-10" dirty="0">
                <a:solidFill>
                  <a:srgbClr val="3E3E3E"/>
                </a:solidFill>
                <a:latin typeface="Calibri"/>
                <a:cs typeface="Calibri"/>
              </a:rPr>
              <a:t>four </a:t>
            </a:r>
            <a:r>
              <a:rPr sz="1400" spc="-5" dirty="0">
                <a:solidFill>
                  <a:srgbClr val="3E3E3E"/>
                </a:solidFill>
                <a:latin typeface="Calibri"/>
                <a:cs typeface="Calibri"/>
              </a:rPr>
              <a:t>liquidity </a:t>
            </a:r>
            <a:r>
              <a:rPr sz="1400" spc="-10" dirty="0">
                <a:solidFill>
                  <a:srgbClr val="3E3E3E"/>
                </a:solidFill>
                <a:latin typeface="Calibri"/>
                <a:cs typeface="Calibri"/>
              </a:rPr>
              <a:t>layers. </a:t>
            </a:r>
            <a:r>
              <a:rPr sz="1400" spc="-5" dirty="0">
                <a:solidFill>
                  <a:srgbClr val="3E3E3E"/>
                </a:solidFill>
                <a:latin typeface="Calibri"/>
                <a:cs typeface="Calibri"/>
              </a:rPr>
              <a:t>Board-  </a:t>
            </a:r>
            <a:r>
              <a:rPr sz="1400" spc="-10" dirty="0">
                <a:solidFill>
                  <a:srgbClr val="3E3E3E"/>
                </a:solidFill>
                <a:latin typeface="Calibri"/>
                <a:cs typeface="Calibri"/>
              </a:rPr>
              <a:t>approved ranges are </a:t>
            </a:r>
            <a:r>
              <a:rPr sz="1400" spc="-5" dirty="0">
                <a:solidFill>
                  <a:srgbClr val="3E3E3E"/>
                </a:solidFill>
                <a:latin typeface="Calibri"/>
                <a:cs typeface="Calibri"/>
              </a:rPr>
              <a:t>depicted </a:t>
            </a:r>
            <a:r>
              <a:rPr sz="1400" spc="-10" dirty="0">
                <a:solidFill>
                  <a:srgbClr val="3E3E3E"/>
                </a:solidFill>
                <a:latin typeface="Calibri"/>
                <a:cs typeface="Calibri"/>
              </a:rPr>
              <a:t>by </a:t>
            </a:r>
            <a:r>
              <a:rPr sz="1400" spc="-5" dirty="0">
                <a:solidFill>
                  <a:srgbClr val="3E3E3E"/>
                </a:solidFill>
                <a:latin typeface="Calibri"/>
                <a:cs typeface="Calibri"/>
              </a:rPr>
              <a:t>the </a:t>
            </a:r>
            <a:r>
              <a:rPr sz="1400" spc="-10" dirty="0">
                <a:solidFill>
                  <a:srgbClr val="3E3E3E"/>
                </a:solidFill>
                <a:latin typeface="Calibri"/>
                <a:cs typeface="Calibri"/>
              </a:rPr>
              <a:t>bars, </a:t>
            </a:r>
            <a:r>
              <a:rPr sz="1400" spc="-5" dirty="0">
                <a:solidFill>
                  <a:srgbClr val="3E3E3E"/>
                </a:solidFill>
                <a:latin typeface="Calibri"/>
                <a:cs typeface="Calibri"/>
              </a:rPr>
              <a:t>while the diamonds </a:t>
            </a:r>
            <a:r>
              <a:rPr sz="1400" spc="-10" dirty="0">
                <a:solidFill>
                  <a:srgbClr val="3E3E3E"/>
                </a:solidFill>
                <a:latin typeface="Calibri"/>
                <a:cs typeface="Calibri"/>
              </a:rPr>
              <a:t>represent </a:t>
            </a:r>
            <a:r>
              <a:rPr sz="1400" spc="-5" dirty="0">
                <a:solidFill>
                  <a:srgbClr val="3E3E3E"/>
                </a:solidFill>
                <a:latin typeface="Calibri"/>
                <a:cs typeface="Calibri"/>
              </a:rPr>
              <a:t>the actual</a:t>
            </a:r>
            <a:r>
              <a:rPr sz="1400" spc="200" dirty="0">
                <a:solidFill>
                  <a:srgbClr val="3E3E3E"/>
                </a:solidFill>
                <a:latin typeface="Calibri"/>
                <a:cs typeface="Calibri"/>
              </a:rPr>
              <a:t> </a:t>
            </a:r>
            <a:r>
              <a:rPr sz="1400" spc="-5" dirty="0">
                <a:solidFill>
                  <a:srgbClr val="3E3E3E"/>
                </a:solidFill>
                <a:latin typeface="Calibri"/>
                <a:cs typeface="Calibri"/>
              </a:rPr>
              <a:t>allocation.</a:t>
            </a:r>
            <a:endParaRPr sz="1400" dirty="0">
              <a:latin typeface="Calibri"/>
              <a:cs typeface="Calibri"/>
            </a:endParaRPr>
          </a:p>
          <a:p>
            <a:pPr marL="299085" indent="-286385">
              <a:lnSpc>
                <a:spcPct val="100000"/>
              </a:lnSpc>
              <a:spcBef>
                <a:spcPts val="600"/>
              </a:spcBef>
              <a:buClr>
                <a:srgbClr val="FBB161"/>
              </a:buClr>
              <a:buFont typeface="Arial"/>
              <a:buChar char="•"/>
              <a:tabLst>
                <a:tab pos="299720" algn="l"/>
              </a:tabLst>
            </a:pPr>
            <a:r>
              <a:rPr sz="1400" spc="-5" dirty="0">
                <a:solidFill>
                  <a:srgbClr val="3E3E3E"/>
                </a:solidFill>
                <a:latin typeface="Calibri"/>
                <a:cs typeface="Calibri"/>
              </a:rPr>
              <a:t>Funds </a:t>
            </a:r>
            <a:r>
              <a:rPr sz="1400" spc="-10" dirty="0">
                <a:solidFill>
                  <a:srgbClr val="3E3E3E"/>
                </a:solidFill>
                <a:latin typeface="Calibri"/>
                <a:cs typeface="Calibri"/>
              </a:rPr>
              <a:t>expected to </a:t>
            </a:r>
            <a:r>
              <a:rPr sz="1400" spc="-5" dirty="0">
                <a:solidFill>
                  <a:srgbClr val="3E3E3E"/>
                </a:solidFill>
                <a:latin typeface="Calibri"/>
                <a:cs typeface="Calibri"/>
              </a:rPr>
              <a:t>be used within one year </a:t>
            </a:r>
            <a:r>
              <a:rPr sz="1400" spc="-10" dirty="0">
                <a:solidFill>
                  <a:srgbClr val="3E3E3E"/>
                </a:solidFill>
                <a:latin typeface="Calibri"/>
                <a:cs typeface="Calibri"/>
              </a:rPr>
              <a:t>are invested </a:t>
            </a:r>
            <a:r>
              <a:rPr sz="1400" dirty="0">
                <a:solidFill>
                  <a:srgbClr val="3E3E3E"/>
                </a:solidFill>
                <a:latin typeface="Calibri"/>
                <a:cs typeface="Calibri"/>
              </a:rPr>
              <a:t>in </a:t>
            </a:r>
            <a:r>
              <a:rPr sz="1400" spc="-5" dirty="0">
                <a:solidFill>
                  <a:srgbClr val="3E3E3E"/>
                </a:solidFill>
                <a:latin typeface="Calibri"/>
                <a:cs typeface="Calibri"/>
              </a:rPr>
              <a:t>the primary liquidity</a:t>
            </a:r>
            <a:r>
              <a:rPr sz="1400" spc="195" dirty="0">
                <a:solidFill>
                  <a:srgbClr val="3E3E3E"/>
                </a:solidFill>
                <a:latin typeface="Calibri"/>
                <a:cs typeface="Calibri"/>
              </a:rPr>
              <a:t> </a:t>
            </a:r>
            <a:r>
              <a:rPr sz="1400" spc="-35" dirty="0">
                <a:solidFill>
                  <a:srgbClr val="3E3E3E"/>
                </a:solidFill>
                <a:latin typeface="Calibri"/>
                <a:cs typeface="Calibri"/>
              </a:rPr>
              <a:t>layer.</a:t>
            </a:r>
            <a:endParaRPr sz="1400" dirty="0">
              <a:latin typeface="Calibri"/>
              <a:cs typeface="Calibri"/>
            </a:endParaRPr>
          </a:p>
          <a:p>
            <a:pPr marL="299085" marR="290830" indent="-286385">
              <a:lnSpc>
                <a:spcPct val="100000"/>
              </a:lnSpc>
              <a:spcBef>
                <a:spcPts val="600"/>
              </a:spcBef>
              <a:buClr>
                <a:srgbClr val="FBB161"/>
              </a:buClr>
              <a:buFont typeface="Arial"/>
              <a:buChar char="•"/>
              <a:tabLst>
                <a:tab pos="299720" algn="l"/>
              </a:tabLst>
            </a:pPr>
            <a:r>
              <a:rPr sz="1400" spc="-5" dirty="0">
                <a:solidFill>
                  <a:srgbClr val="3E3E3E"/>
                </a:solidFill>
                <a:latin typeface="Calibri"/>
                <a:cs typeface="Calibri"/>
              </a:rPr>
              <a:t>Longer-time </a:t>
            </a:r>
            <a:r>
              <a:rPr sz="1400" spc="-10" dirty="0">
                <a:solidFill>
                  <a:srgbClr val="3E3E3E"/>
                </a:solidFill>
                <a:latin typeface="Calibri"/>
                <a:cs typeface="Calibri"/>
              </a:rPr>
              <a:t>horizon investments, </a:t>
            </a:r>
            <a:r>
              <a:rPr sz="1400" spc="-5" dirty="0">
                <a:solidFill>
                  <a:srgbClr val="3E3E3E"/>
                </a:solidFill>
                <a:latin typeface="Calibri"/>
                <a:cs typeface="Calibri"/>
              </a:rPr>
              <a:t>including </a:t>
            </a:r>
            <a:r>
              <a:rPr sz="1400" spc="-10" dirty="0">
                <a:solidFill>
                  <a:srgbClr val="3E3E3E"/>
                </a:solidFill>
                <a:latin typeface="Calibri"/>
                <a:cs typeface="Calibri"/>
              </a:rPr>
              <a:t>core </a:t>
            </a:r>
            <a:r>
              <a:rPr sz="1400" spc="-5" dirty="0">
                <a:solidFill>
                  <a:srgbClr val="3E3E3E"/>
                </a:solidFill>
                <a:latin typeface="Calibri"/>
                <a:cs typeface="Calibri"/>
              </a:rPr>
              <a:t>and </a:t>
            </a:r>
            <a:r>
              <a:rPr sz="1400" spc="-10" dirty="0">
                <a:solidFill>
                  <a:srgbClr val="3E3E3E"/>
                </a:solidFill>
                <a:latin typeface="Calibri"/>
                <a:cs typeface="Calibri"/>
              </a:rPr>
              <a:t>permanent core, are expected to </a:t>
            </a:r>
            <a:r>
              <a:rPr sz="1400" spc="-5" dirty="0">
                <a:solidFill>
                  <a:srgbClr val="3E3E3E"/>
                </a:solidFill>
                <a:latin typeface="Calibri"/>
                <a:cs typeface="Calibri"/>
              </a:rPr>
              <a:t>provide higher </a:t>
            </a:r>
            <a:r>
              <a:rPr sz="1400" spc="-15" dirty="0">
                <a:solidFill>
                  <a:srgbClr val="3E3E3E"/>
                </a:solidFill>
                <a:latin typeface="Calibri"/>
                <a:cs typeface="Calibri"/>
              </a:rPr>
              <a:t>rates </a:t>
            </a:r>
            <a:r>
              <a:rPr sz="1400" dirty="0">
                <a:solidFill>
                  <a:srgbClr val="3E3E3E"/>
                </a:solidFill>
                <a:latin typeface="Calibri"/>
                <a:cs typeface="Calibri"/>
              </a:rPr>
              <a:t>of  </a:t>
            </a:r>
            <a:r>
              <a:rPr sz="1400" spc="-10" dirty="0">
                <a:solidFill>
                  <a:srgbClr val="3E3E3E"/>
                </a:solidFill>
                <a:latin typeface="Calibri"/>
                <a:cs typeface="Calibri"/>
              </a:rPr>
              <a:t>return </a:t>
            </a:r>
            <a:r>
              <a:rPr sz="1400" spc="-5" dirty="0">
                <a:solidFill>
                  <a:srgbClr val="3E3E3E"/>
                </a:solidFill>
                <a:latin typeface="Calibri"/>
                <a:cs typeface="Calibri"/>
              </a:rPr>
              <a:t>and </a:t>
            </a:r>
            <a:r>
              <a:rPr sz="1400" dirty="0">
                <a:solidFill>
                  <a:srgbClr val="3E3E3E"/>
                </a:solidFill>
                <a:latin typeface="Calibri"/>
                <a:cs typeface="Calibri"/>
              </a:rPr>
              <a:t>will </a:t>
            </a:r>
            <a:r>
              <a:rPr sz="1400" spc="-10" dirty="0">
                <a:solidFill>
                  <a:srgbClr val="3E3E3E"/>
                </a:solidFill>
                <a:latin typeface="Calibri"/>
                <a:cs typeface="Calibri"/>
              </a:rPr>
              <a:t>experience </a:t>
            </a:r>
            <a:r>
              <a:rPr sz="1400" spc="-5" dirty="0">
                <a:solidFill>
                  <a:srgbClr val="3E3E3E"/>
                </a:solidFill>
                <a:latin typeface="Calibri"/>
                <a:cs typeface="Calibri"/>
              </a:rPr>
              <a:t>some variation </a:t>
            </a:r>
            <a:r>
              <a:rPr sz="1400" dirty="0">
                <a:solidFill>
                  <a:srgbClr val="3E3E3E"/>
                </a:solidFill>
                <a:latin typeface="Calibri"/>
                <a:cs typeface="Calibri"/>
              </a:rPr>
              <a:t>in </a:t>
            </a:r>
            <a:r>
              <a:rPr sz="1400" spc="-15" dirty="0">
                <a:solidFill>
                  <a:srgbClr val="3E3E3E"/>
                </a:solidFill>
                <a:latin typeface="Calibri"/>
                <a:cs typeface="Calibri"/>
              </a:rPr>
              <a:t>market </a:t>
            </a:r>
            <a:r>
              <a:rPr sz="1400" spc="-10" dirty="0">
                <a:solidFill>
                  <a:srgbClr val="3E3E3E"/>
                </a:solidFill>
                <a:latin typeface="Calibri"/>
                <a:cs typeface="Calibri"/>
              </a:rPr>
              <a:t>value </a:t>
            </a:r>
            <a:r>
              <a:rPr sz="1400" spc="-5" dirty="0">
                <a:solidFill>
                  <a:srgbClr val="3E3E3E"/>
                </a:solidFill>
                <a:latin typeface="Calibri"/>
                <a:cs typeface="Calibri"/>
              </a:rPr>
              <a:t>as </a:t>
            </a:r>
            <a:r>
              <a:rPr sz="1400" spc="-10" dirty="0">
                <a:solidFill>
                  <a:srgbClr val="3E3E3E"/>
                </a:solidFill>
                <a:latin typeface="Calibri"/>
                <a:cs typeface="Calibri"/>
              </a:rPr>
              <a:t>capital </a:t>
            </a:r>
            <a:r>
              <a:rPr sz="1400" spc="-15" dirty="0">
                <a:solidFill>
                  <a:srgbClr val="3E3E3E"/>
                </a:solidFill>
                <a:latin typeface="Calibri"/>
                <a:cs typeface="Calibri"/>
              </a:rPr>
              <a:t>market </a:t>
            </a:r>
            <a:r>
              <a:rPr sz="1400" spc="-5" dirty="0">
                <a:solidFill>
                  <a:srgbClr val="3E3E3E"/>
                </a:solidFill>
                <a:latin typeface="Calibri"/>
                <a:cs typeface="Calibri"/>
              </a:rPr>
              <a:t>conditions</a:t>
            </a:r>
            <a:r>
              <a:rPr sz="1400" spc="265" dirty="0">
                <a:solidFill>
                  <a:srgbClr val="3E3E3E"/>
                </a:solidFill>
                <a:latin typeface="Calibri"/>
                <a:cs typeface="Calibri"/>
              </a:rPr>
              <a:t> </a:t>
            </a:r>
            <a:r>
              <a:rPr sz="1400" spc="-10" dirty="0">
                <a:solidFill>
                  <a:srgbClr val="3E3E3E"/>
                </a:solidFill>
                <a:latin typeface="Calibri"/>
                <a:cs typeface="Calibri"/>
              </a:rPr>
              <a:t>change.</a:t>
            </a:r>
            <a:endParaRPr sz="1400" dirty="0">
              <a:latin typeface="Calibri"/>
              <a:cs typeface="Calibri"/>
            </a:endParaRPr>
          </a:p>
          <a:p>
            <a:pPr marL="299085" indent="-286385">
              <a:lnSpc>
                <a:spcPct val="100000"/>
              </a:lnSpc>
              <a:spcBef>
                <a:spcPts val="600"/>
              </a:spcBef>
              <a:buClr>
                <a:srgbClr val="FBB161"/>
              </a:buClr>
              <a:buFont typeface="Arial"/>
              <a:buChar char="•"/>
              <a:tabLst>
                <a:tab pos="299720" algn="l"/>
              </a:tabLst>
            </a:pPr>
            <a:r>
              <a:rPr sz="1400" spc="-5" dirty="0">
                <a:solidFill>
                  <a:srgbClr val="3E3E3E"/>
                </a:solidFill>
                <a:latin typeface="Calibri"/>
                <a:cs typeface="Calibri"/>
              </a:rPr>
              <a:t>The </a:t>
            </a:r>
            <a:r>
              <a:rPr sz="1400" spc="-20" dirty="0">
                <a:solidFill>
                  <a:srgbClr val="3E3E3E"/>
                </a:solidFill>
                <a:latin typeface="Calibri"/>
                <a:cs typeface="Calibri"/>
              </a:rPr>
              <a:t>System’s </a:t>
            </a:r>
            <a:r>
              <a:rPr sz="1400" spc="-10" dirty="0">
                <a:solidFill>
                  <a:srgbClr val="3E3E3E"/>
                </a:solidFill>
                <a:latin typeface="Calibri"/>
                <a:cs typeface="Calibri"/>
              </a:rPr>
              <a:t>permanent core operating </a:t>
            </a:r>
            <a:r>
              <a:rPr sz="1400" spc="-5" dirty="0">
                <a:solidFill>
                  <a:srgbClr val="3E3E3E"/>
                </a:solidFill>
                <a:latin typeface="Calibri"/>
                <a:cs typeface="Calibri"/>
              </a:rPr>
              <a:t>funds </a:t>
            </a:r>
            <a:r>
              <a:rPr sz="1400" spc="-10" dirty="0">
                <a:solidFill>
                  <a:srgbClr val="3E3E3E"/>
                </a:solidFill>
                <a:latin typeface="Calibri"/>
                <a:cs typeface="Calibri"/>
              </a:rPr>
              <a:t>are invested </a:t>
            </a:r>
            <a:r>
              <a:rPr sz="1400" dirty="0">
                <a:solidFill>
                  <a:srgbClr val="3E3E3E"/>
                </a:solidFill>
                <a:latin typeface="Calibri"/>
                <a:cs typeface="Calibri"/>
              </a:rPr>
              <a:t>in </a:t>
            </a:r>
            <a:r>
              <a:rPr sz="1400" spc="-5" dirty="0">
                <a:solidFill>
                  <a:srgbClr val="3E3E3E"/>
                </a:solidFill>
                <a:latin typeface="Calibri"/>
                <a:cs typeface="Calibri"/>
              </a:rPr>
              <a:t>the </a:t>
            </a:r>
            <a:r>
              <a:rPr sz="1400" spc="-20" dirty="0">
                <a:solidFill>
                  <a:srgbClr val="3E3E3E"/>
                </a:solidFill>
                <a:latin typeface="Calibri"/>
                <a:cs typeface="Calibri"/>
              </a:rPr>
              <a:t>System’s </a:t>
            </a:r>
            <a:r>
              <a:rPr sz="1400" spc="-5" dirty="0">
                <a:solidFill>
                  <a:srgbClr val="3E3E3E"/>
                </a:solidFill>
                <a:latin typeface="Calibri"/>
                <a:cs typeface="Calibri"/>
              </a:rPr>
              <a:t>Endowment </a:t>
            </a:r>
            <a:r>
              <a:rPr sz="1400" spc="-10" dirty="0">
                <a:solidFill>
                  <a:srgbClr val="3E3E3E"/>
                </a:solidFill>
                <a:latin typeface="Calibri"/>
                <a:cs typeface="Calibri"/>
              </a:rPr>
              <a:t>Pool investment</a:t>
            </a:r>
            <a:r>
              <a:rPr sz="1400" spc="204" dirty="0">
                <a:solidFill>
                  <a:srgbClr val="3E3E3E"/>
                </a:solidFill>
                <a:latin typeface="Calibri"/>
                <a:cs typeface="Calibri"/>
              </a:rPr>
              <a:t> </a:t>
            </a:r>
            <a:r>
              <a:rPr sz="1400" spc="-10" dirty="0">
                <a:solidFill>
                  <a:srgbClr val="3E3E3E"/>
                </a:solidFill>
                <a:latin typeface="Calibri"/>
                <a:cs typeface="Calibri"/>
              </a:rPr>
              <a:t>program.</a:t>
            </a:r>
            <a:endParaRPr sz="1400" dirty="0">
              <a:latin typeface="Calibri"/>
              <a:cs typeface="Calibri"/>
            </a:endParaRPr>
          </a:p>
          <a:p>
            <a:pPr marL="37465">
              <a:lnSpc>
                <a:spcPct val="100000"/>
              </a:lnSpc>
              <a:spcBef>
                <a:spcPts val="1150"/>
              </a:spcBef>
            </a:pPr>
            <a:r>
              <a:rPr sz="1000" spc="-5" dirty="0">
                <a:solidFill>
                  <a:srgbClr val="3E3E3E"/>
                </a:solidFill>
                <a:latin typeface="Calibri"/>
                <a:cs typeface="Calibri"/>
              </a:rPr>
              <a:t>Total </a:t>
            </a:r>
            <a:r>
              <a:rPr sz="1000" spc="-10" dirty="0">
                <a:solidFill>
                  <a:srgbClr val="3E3E3E"/>
                </a:solidFill>
                <a:latin typeface="Calibri"/>
                <a:cs typeface="Calibri"/>
              </a:rPr>
              <a:t>sum </a:t>
            </a:r>
            <a:r>
              <a:rPr sz="1000" spc="-5" dirty="0">
                <a:solidFill>
                  <a:srgbClr val="3E3E3E"/>
                </a:solidFill>
                <a:latin typeface="Calibri"/>
                <a:cs typeface="Calibri"/>
              </a:rPr>
              <a:t>of allocation may not equal </a:t>
            </a:r>
            <a:r>
              <a:rPr sz="1000" spc="-10" dirty="0">
                <a:solidFill>
                  <a:srgbClr val="3E3E3E"/>
                </a:solidFill>
                <a:latin typeface="Calibri"/>
                <a:cs typeface="Calibri"/>
              </a:rPr>
              <a:t>100% </a:t>
            </a:r>
            <a:r>
              <a:rPr sz="1000" spc="-5" dirty="0">
                <a:solidFill>
                  <a:srgbClr val="3E3E3E"/>
                </a:solidFill>
                <a:latin typeface="Calibri"/>
                <a:cs typeface="Calibri"/>
              </a:rPr>
              <a:t>due to</a:t>
            </a:r>
            <a:r>
              <a:rPr sz="1000" spc="30" dirty="0">
                <a:solidFill>
                  <a:srgbClr val="3E3E3E"/>
                </a:solidFill>
                <a:latin typeface="Calibri"/>
                <a:cs typeface="Calibri"/>
              </a:rPr>
              <a:t> </a:t>
            </a:r>
            <a:r>
              <a:rPr sz="1000" spc="-5" dirty="0">
                <a:solidFill>
                  <a:srgbClr val="3E3E3E"/>
                </a:solidFill>
                <a:latin typeface="Calibri"/>
                <a:cs typeface="Calibri"/>
              </a:rPr>
              <a:t>rounding.</a:t>
            </a:r>
            <a:endParaRPr sz="1000" dirty="0">
              <a:latin typeface="Calibri"/>
              <a:cs typeface="Calibri"/>
            </a:endParaRPr>
          </a:p>
        </p:txBody>
      </p:sp>
      <p:graphicFrame>
        <p:nvGraphicFramePr>
          <p:cNvPr id="4" name="Chart 3">
            <a:extLst>
              <a:ext uri="{FF2B5EF4-FFF2-40B4-BE49-F238E27FC236}">
                <a16:creationId xmlns:a16="http://schemas.microsoft.com/office/drawing/2014/main" id="{AE6050BE-B110-4472-889F-E9006C1CDA10}"/>
              </a:ext>
            </a:extLst>
          </p:cNvPr>
          <p:cNvGraphicFramePr>
            <a:graphicFrameLocks/>
          </p:cNvGraphicFramePr>
          <p:nvPr>
            <p:extLst>
              <p:ext uri="{D42A27DB-BD31-4B8C-83A1-F6EECF244321}">
                <p14:modId xmlns:p14="http://schemas.microsoft.com/office/powerpoint/2010/main" val="945331349"/>
              </p:ext>
            </p:extLst>
          </p:nvPr>
        </p:nvGraphicFramePr>
        <p:xfrm>
          <a:off x="1808795" y="1082389"/>
          <a:ext cx="5438775" cy="3505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9414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TOTAL OPERATING POOL PERFORMANCE (June 30, 2022)</a:t>
            </a:r>
          </a:p>
        </p:txBody>
      </p:sp>
      <p:sp>
        <p:nvSpPr>
          <p:cNvPr id="6" name="Content Placeholder 1">
            <a:extLst>
              <a:ext uri="{C183D7F6-B498-43B3-948B-1728B52AA6E4}">
                <adec:decorative xmlns:adec="http://schemas.microsoft.com/office/drawing/2017/decorative" val="1"/>
              </a:ext>
            </a:extLst>
          </p:cNvPr>
          <p:cNvSpPr txBox="1">
            <a:spLocks/>
          </p:cNvSpPr>
          <p:nvPr/>
        </p:nvSpPr>
        <p:spPr>
          <a:xfrm>
            <a:off x="256115" y="6265717"/>
            <a:ext cx="8677275" cy="394855"/>
          </a:xfrm>
          <a:prstGeom prst="rect">
            <a:avLst/>
          </a:prstGeom>
        </p:spPr>
        <p:txBody>
          <a:bodyPr vert="horz" lIns="91440" tIns="45720" rIns="91440" bIns="45720" rtlCol="0">
            <a:normAutofit lnSpcReduction="10000"/>
          </a:bodyPr>
          <a:lstStyle>
            <a:lvl1pPr marL="228600" indent="-228600" algn="just"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457200" indent="-228600" algn="just" defTabSz="914400" rtl="0" eaLnBrk="1" latinLnBrk="0" hangingPunct="1">
              <a:lnSpc>
                <a:spcPct val="100000"/>
              </a:lnSpc>
              <a:spcBef>
                <a:spcPts val="600"/>
              </a:spcBef>
              <a:buClr>
                <a:schemeClr val="accent1"/>
              </a:buClr>
              <a:buFont typeface="Wingdings" panose="05000000000000000000" pitchFamily="2" charset="2"/>
              <a:buChar char="§"/>
              <a:defRPr sz="1100" kern="1200">
                <a:solidFill>
                  <a:schemeClr val="tx1"/>
                </a:solidFill>
                <a:latin typeface="+mn-lt"/>
                <a:ea typeface="+mn-ea"/>
                <a:cs typeface="+mn-cs"/>
              </a:defRPr>
            </a:lvl2pPr>
            <a:lvl3pPr marL="685800" indent="-228600" algn="just" defTabSz="914400" rtl="0" eaLnBrk="1" latinLnBrk="0" hangingPunct="1">
              <a:lnSpc>
                <a:spcPct val="10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000" dirty="0"/>
              <a:t>Note: The Total Pool’s beginning and ending market values include bank balances in which the System earns credit to offset bank fees. The beginning market value + net contributions + net investment gains referenced in the table may not equal the ending market value due to rounding.</a:t>
            </a:r>
          </a:p>
        </p:txBody>
      </p:sp>
      <p:sp>
        <p:nvSpPr>
          <p:cNvPr id="5" name="object 7">
            <a:extLst>
              <a:ext uri="{FF2B5EF4-FFF2-40B4-BE49-F238E27FC236}">
                <a16:creationId xmlns:a16="http://schemas.microsoft.com/office/drawing/2014/main" id="{0F7F3E4E-4371-45E7-80C7-F5930E39BBCE}"/>
              </a:ext>
            </a:extLst>
          </p:cNvPr>
          <p:cNvSpPr txBox="1"/>
          <p:nvPr/>
        </p:nvSpPr>
        <p:spPr>
          <a:xfrm>
            <a:off x="422802" y="3708975"/>
            <a:ext cx="8334375" cy="1741502"/>
          </a:xfrm>
          <a:prstGeom prst="rect">
            <a:avLst/>
          </a:prstGeom>
        </p:spPr>
        <p:txBody>
          <a:bodyPr vert="horz" wrap="square" lIns="0" tIns="0" rIns="0" bIns="0" rtlCol="0">
            <a:spAutoFit/>
          </a:bodyPr>
          <a:lstStyle/>
          <a:p>
            <a:pPr marL="301625" marR="5080" indent="-286385">
              <a:lnSpc>
                <a:spcPct val="100000"/>
              </a:lnSpc>
              <a:buClr>
                <a:srgbClr val="FBB161"/>
              </a:buClr>
              <a:buFont typeface="Arial"/>
              <a:buChar char="•"/>
              <a:tabLst>
                <a:tab pos="302260" algn="l"/>
              </a:tabLst>
            </a:pPr>
            <a:r>
              <a:rPr sz="1300" spc="-5" dirty="0">
                <a:solidFill>
                  <a:srgbClr val="3E3E3E"/>
                </a:solidFill>
                <a:latin typeface="Calibri"/>
                <a:cs typeface="Calibri"/>
              </a:rPr>
              <a:t>Over the trailing one-year period, the </a:t>
            </a:r>
            <a:r>
              <a:rPr sz="1300" spc="-10" dirty="0">
                <a:solidFill>
                  <a:srgbClr val="3E3E3E"/>
                </a:solidFill>
                <a:latin typeface="Calibri"/>
                <a:cs typeface="Calibri"/>
              </a:rPr>
              <a:t>Operating Pool returned </a:t>
            </a:r>
            <a:r>
              <a:rPr lang="en-US" sz="1300" spc="-10" dirty="0">
                <a:solidFill>
                  <a:srgbClr val="3E3E3E"/>
                </a:solidFill>
                <a:latin typeface="Calibri"/>
                <a:cs typeface="Calibri"/>
              </a:rPr>
              <a:t>-1.9</a:t>
            </a:r>
            <a:r>
              <a:rPr sz="1300" dirty="0">
                <a:solidFill>
                  <a:srgbClr val="3E3E3E"/>
                </a:solidFill>
                <a:latin typeface="Calibri"/>
                <a:cs typeface="Calibri"/>
              </a:rPr>
              <a:t>%, </a:t>
            </a:r>
            <a:r>
              <a:rPr sz="1300" spc="-5" dirty="0">
                <a:solidFill>
                  <a:srgbClr val="3E3E3E"/>
                </a:solidFill>
                <a:latin typeface="Calibri"/>
                <a:cs typeface="Calibri"/>
              </a:rPr>
              <a:t>outperforming </a:t>
            </a:r>
            <a:r>
              <a:rPr sz="1300" spc="-10" dirty="0">
                <a:solidFill>
                  <a:srgbClr val="3E3E3E"/>
                </a:solidFill>
                <a:latin typeface="Calibri"/>
                <a:cs typeface="Calibri"/>
              </a:rPr>
              <a:t>the </a:t>
            </a:r>
            <a:r>
              <a:rPr sz="1300" spc="-5" dirty="0">
                <a:solidFill>
                  <a:srgbClr val="3E3E3E"/>
                </a:solidFill>
                <a:latin typeface="Calibri"/>
                <a:cs typeface="Calibri"/>
              </a:rPr>
              <a:t>benchmark</a:t>
            </a:r>
            <a:r>
              <a:rPr sz="1300" spc="-80" dirty="0">
                <a:solidFill>
                  <a:srgbClr val="3E3E3E"/>
                </a:solidFill>
                <a:latin typeface="Calibri"/>
                <a:cs typeface="Calibri"/>
              </a:rPr>
              <a:t> </a:t>
            </a:r>
            <a:r>
              <a:rPr sz="1300" spc="-10" dirty="0">
                <a:solidFill>
                  <a:srgbClr val="3E3E3E"/>
                </a:solidFill>
                <a:latin typeface="Calibri"/>
                <a:cs typeface="Calibri"/>
              </a:rPr>
              <a:t>return.</a:t>
            </a:r>
            <a:endParaRPr sz="1300" dirty="0">
              <a:latin typeface="Calibri"/>
              <a:cs typeface="Calibri"/>
            </a:endParaRPr>
          </a:p>
          <a:p>
            <a:pPr marL="701040" lvl="1" indent="-285115">
              <a:lnSpc>
                <a:spcPct val="100000"/>
              </a:lnSpc>
              <a:spcBef>
                <a:spcPts val="600"/>
              </a:spcBef>
              <a:buClr>
                <a:srgbClr val="FBB161"/>
              </a:buClr>
              <a:buChar char="–"/>
              <a:tabLst>
                <a:tab pos="701675" algn="l"/>
              </a:tabLst>
            </a:pPr>
            <a:r>
              <a:rPr lang="en-US" sz="1300" spc="-10" dirty="0">
                <a:solidFill>
                  <a:srgbClr val="3E3E3E"/>
                </a:solidFill>
                <a:latin typeface="Calibri"/>
                <a:cs typeface="Calibri"/>
              </a:rPr>
              <a:t>Most m</a:t>
            </a:r>
            <a:r>
              <a:rPr sz="1300" spc="-10" dirty="0">
                <a:solidFill>
                  <a:srgbClr val="3E3E3E"/>
                </a:solidFill>
                <a:latin typeface="Calibri"/>
                <a:cs typeface="Calibri"/>
              </a:rPr>
              <a:t>anagers </a:t>
            </a:r>
            <a:r>
              <a:rPr sz="1300" dirty="0">
                <a:solidFill>
                  <a:srgbClr val="3E3E3E"/>
                </a:solidFill>
                <a:latin typeface="Calibri"/>
                <a:cs typeface="Calibri"/>
              </a:rPr>
              <a:t>in </a:t>
            </a:r>
            <a:r>
              <a:rPr sz="1300" spc="-5" dirty="0">
                <a:solidFill>
                  <a:srgbClr val="3E3E3E"/>
                </a:solidFill>
                <a:latin typeface="Calibri"/>
                <a:cs typeface="Calibri"/>
              </a:rPr>
              <a:t>the </a:t>
            </a:r>
            <a:r>
              <a:rPr sz="1300" spc="-10" dirty="0">
                <a:solidFill>
                  <a:srgbClr val="3E3E3E"/>
                </a:solidFill>
                <a:latin typeface="Calibri"/>
                <a:cs typeface="Calibri"/>
              </a:rPr>
              <a:t>Operating Pool </a:t>
            </a:r>
            <a:r>
              <a:rPr lang="en-US" sz="1300" spc="-10" dirty="0">
                <a:solidFill>
                  <a:srgbClr val="3E3E3E"/>
                </a:solidFill>
                <a:latin typeface="Calibri"/>
                <a:cs typeface="Calibri"/>
              </a:rPr>
              <a:t>matched or </a:t>
            </a:r>
            <a:r>
              <a:rPr sz="1300" spc="-5" dirty="0">
                <a:solidFill>
                  <a:srgbClr val="3E3E3E"/>
                </a:solidFill>
                <a:latin typeface="Calibri"/>
                <a:cs typeface="Calibri"/>
              </a:rPr>
              <a:t>outperformed their </a:t>
            </a:r>
            <a:r>
              <a:rPr sz="1300" spc="-10" dirty="0">
                <a:solidFill>
                  <a:srgbClr val="3E3E3E"/>
                </a:solidFill>
                <a:latin typeface="Calibri"/>
                <a:cs typeface="Calibri"/>
              </a:rPr>
              <a:t>respective </a:t>
            </a:r>
            <a:r>
              <a:rPr sz="1300" spc="-5" dirty="0">
                <a:solidFill>
                  <a:srgbClr val="3E3E3E"/>
                </a:solidFill>
                <a:latin typeface="Calibri"/>
                <a:cs typeface="Calibri"/>
              </a:rPr>
              <a:t>benchmarks over the</a:t>
            </a:r>
            <a:r>
              <a:rPr sz="1300" spc="160" dirty="0">
                <a:solidFill>
                  <a:srgbClr val="3E3E3E"/>
                </a:solidFill>
                <a:latin typeface="Calibri"/>
                <a:cs typeface="Calibri"/>
              </a:rPr>
              <a:t> </a:t>
            </a:r>
            <a:r>
              <a:rPr sz="1300" spc="-5" dirty="0">
                <a:solidFill>
                  <a:srgbClr val="3E3E3E"/>
                </a:solidFill>
                <a:latin typeface="Calibri"/>
                <a:cs typeface="Calibri"/>
              </a:rPr>
              <a:t>period.</a:t>
            </a:r>
            <a:endParaRPr sz="1300" dirty="0">
              <a:latin typeface="Calibri"/>
              <a:cs typeface="Calibri"/>
            </a:endParaRPr>
          </a:p>
          <a:p>
            <a:pPr lvl="1">
              <a:lnSpc>
                <a:spcPct val="100000"/>
              </a:lnSpc>
              <a:spcBef>
                <a:spcPts val="50"/>
              </a:spcBef>
              <a:buClr>
                <a:srgbClr val="FBB161"/>
              </a:buClr>
              <a:buFont typeface="Calibri"/>
              <a:buChar char="–"/>
            </a:pPr>
            <a:endParaRPr sz="1300" dirty="0">
              <a:latin typeface="Times New Roman"/>
              <a:cs typeface="Times New Roman"/>
            </a:endParaRPr>
          </a:p>
          <a:p>
            <a:pPr marL="299085" marR="717550" indent="-286385">
              <a:lnSpc>
                <a:spcPct val="100000"/>
              </a:lnSpc>
              <a:spcBef>
                <a:spcPts val="5"/>
              </a:spcBef>
              <a:buClr>
                <a:srgbClr val="FBB161"/>
              </a:buClr>
              <a:buFont typeface="Arial"/>
              <a:buChar char="•"/>
              <a:tabLst>
                <a:tab pos="299720" algn="l"/>
              </a:tabLst>
            </a:pPr>
            <a:r>
              <a:rPr sz="1300" spc="-5" dirty="0">
                <a:solidFill>
                  <a:srgbClr val="3E3E3E"/>
                </a:solidFill>
                <a:latin typeface="Calibri"/>
                <a:cs typeface="Calibri"/>
              </a:rPr>
              <a:t>Over the</a:t>
            </a:r>
            <a:r>
              <a:rPr sz="1300" spc="-10" dirty="0">
                <a:solidFill>
                  <a:srgbClr val="3E3E3E"/>
                </a:solidFill>
                <a:latin typeface="Calibri"/>
                <a:cs typeface="Calibri"/>
              </a:rPr>
              <a:t> </a:t>
            </a:r>
            <a:r>
              <a:rPr lang="en-US" sz="1300" spc="-10" dirty="0">
                <a:solidFill>
                  <a:srgbClr val="3E3E3E"/>
                </a:solidFill>
                <a:latin typeface="Calibri"/>
                <a:cs typeface="Calibri"/>
              </a:rPr>
              <a:t>three-, </a:t>
            </a:r>
            <a:r>
              <a:rPr sz="1300" spc="-5" dirty="0">
                <a:solidFill>
                  <a:srgbClr val="3E3E3E"/>
                </a:solidFill>
                <a:latin typeface="Calibri"/>
                <a:cs typeface="Calibri"/>
              </a:rPr>
              <a:t>five-, </a:t>
            </a:r>
            <a:r>
              <a:rPr sz="1300" spc="-10" dirty="0">
                <a:solidFill>
                  <a:srgbClr val="3E3E3E"/>
                </a:solidFill>
                <a:latin typeface="Calibri"/>
                <a:cs typeface="Calibri"/>
              </a:rPr>
              <a:t>ten-year</a:t>
            </a:r>
            <a:r>
              <a:rPr lang="en-US" sz="1300" spc="-10" dirty="0">
                <a:solidFill>
                  <a:srgbClr val="3E3E3E"/>
                </a:solidFill>
                <a:latin typeface="Calibri"/>
                <a:cs typeface="Calibri"/>
              </a:rPr>
              <a:t>,</a:t>
            </a:r>
            <a:r>
              <a:rPr sz="1300" spc="-10" dirty="0">
                <a:solidFill>
                  <a:srgbClr val="3E3E3E"/>
                </a:solidFill>
                <a:latin typeface="Calibri"/>
                <a:cs typeface="Calibri"/>
              </a:rPr>
              <a:t> </a:t>
            </a:r>
            <a:r>
              <a:rPr sz="1300" spc="-5" dirty="0">
                <a:solidFill>
                  <a:srgbClr val="3E3E3E"/>
                </a:solidFill>
                <a:latin typeface="Calibri"/>
                <a:cs typeface="Calibri"/>
              </a:rPr>
              <a:t>and since inception periods, the </a:t>
            </a:r>
            <a:r>
              <a:rPr sz="1300" spc="-10" dirty="0">
                <a:solidFill>
                  <a:srgbClr val="3E3E3E"/>
                </a:solidFill>
                <a:latin typeface="Calibri"/>
                <a:cs typeface="Calibri"/>
              </a:rPr>
              <a:t>Operating Pool </a:t>
            </a:r>
            <a:r>
              <a:rPr sz="1300" spc="-5" dirty="0">
                <a:solidFill>
                  <a:srgbClr val="3E3E3E"/>
                </a:solidFill>
                <a:latin typeface="Calibri"/>
                <a:cs typeface="Calibri"/>
              </a:rPr>
              <a:t>has outperformed </a:t>
            </a:r>
            <a:r>
              <a:rPr sz="1300" spc="-10" dirty="0">
                <a:solidFill>
                  <a:srgbClr val="3E3E3E"/>
                </a:solidFill>
                <a:latin typeface="Calibri"/>
                <a:cs typeface="Calibri"/>
              </a:rPr>
              <a:t>the  </a:t>
            </a:r>
            <a:r>
              <a:rPr sz="1300" spc="-5" dirty="0">
                <a:solidFill>
                  <a:srgbClr val="3E3E3E"/>
                </a:solidFill>
                <a:latin typeface="Calibri"/>
                <a:cs typeface="Calibri"/>
              </a:rPr>
              <a:t>benchmark.</a:t>
            </a:r>
            <a:endParaRPr sz="1300" dirty="0">
              <a:latin typeface="Calibri"/>
              <a:cs typeface="Calibri"/>
            </a:endParaRPr>
          </a:p>
          <a:p>
            <a:pPr marL="698500" marR="3889375" lvl="1" indent="-285115">
              <a:lnSpc>
                <a:spcPct val="100000"/>
              </a:lnSpc>
              <a:spcBef>
                <a:spcPts val="405"/>
              </a:spcBef>
              <a:buClr>
                <a:srgbClr val="FBB161"/>
              </a:buClr>
              <a:buChar char="–"/>
              <a:tabLst>
                <a:tab pos="698500" algn="l"/>
              </a:tabLst>
            </a:pPr>
            <a:r>
              <a:rPr sz="1300" spc="-5" dirty="0">
                <a:solidFill>
                  <a:srgbClr val="3E3E3E"/>
                </a:solidFill>
                <a:latin typeface="Calibri"/>
                <a:cs typeface="Calibri"/>
              </a:rPr>
              <a:t>The majority </a:t>
            </a:r>
            <a:r>
              <a:rPr sz="1300" dirty="0">
                <a:solidFill>
                  <a:srgbClr val="3E3E3E"/>
                </a:solidFill>
                <a:latin typeface="Calibri"/>
                <a:cs typeface="Calibri"/>
              </a:rPr>
              <a:t>of </a:t>
            </a:r>
            <a:r>
              <a:rPr sz="1300" spc="-5" dirty="0">
                <a:solidFill>
                  <a:srgbClr val="3E3E3E"/>
                </a:solidFill>
                <a:latin typeface="Calibri"/>
                <a:cs typeface="Calibri"/>
              </a:rPr>
              <a:t>the </a:t>
            </a:r>
            <a:r>
              <a:rPr sz="1300" spc="-10" dirty="0">
                <a:solidFill>
                  <a:srgbClr val="3E3E3E"/>
                </a:solidFill>
                <a:latin typeface="Calibri"/>
                <a:cs typeface="Calibri"/>
              </a:rPr>
              <a:t>Operating </a:t>
            </a:r>
            <a:r>
              <a:rPr sz="1300" spc="-20" dirty="0">
                <a:solidFill>
                  <a:srgbClr val="3E3E3E"/>
                </a:solidFill>
                <a:latin typeface="Calibri"/>
                <a:cs typeface="Calibri"/>
              </a:rPr>
              <a:t>Pool’s </a:t>
            </a:r>
            <a:r>
              <a:rPr sz="1300" spc="-10" dirty="0">
                <a:solidFill>
                  <a:srgbClr val="3E3E3E"/>
                </a:solidFill>
                <a:latin typeface="Calibri"/>
                <a:cs typeface="Calibri"/>
              </a:rPr>
              <a:t>managers </a:t>
            </a:r>
            <a:r>
              <a:rPr sz="1300" spc="-15" dirty="0">
                <a:solidFill>
                  <a:srgbClr val="3E3E3E"/>
                </a:solidFill>
                <a:latin typeface="Calibri"/>
                <a:cs typeface="Calibri"/>
              </a:rPr>
              <a:t>have  </a:t>
            </a:r>
            <a:r>
              <a:rPr lang="en-US" sz="1300" spc="-5" dirty="0">
                <a:solidFill>
                  <a:srgbClr val="3E3E3E"/>
                </a:solidFill>
                <a:latin typeface="Calibri"/>
                <a:cs typeface="Calibri"/>
              </a:rPr>
              <a:t>either</a:t>
            </a:r>
            <a:r>
              <a:rPr sz="1300" spc="-5" dirty="0">
                <a:solidFill>
                  <a:srgbClr val="3E3E3E"/>
                </a:solidFill>
                <a:latin typeface="Calibri"/>
                <a:cs typeface="Calibri"/>
              </a:rPr>
              <a:t> </a:t>
            </a:r>
            <a:r>
              <a:rPr sz="1300" spc="-10" dirty="0">
                <a:solidFill>
                  <a:srgbClr val="3E3E3E"/>
                </a:solidFill>
                <a:latin typeface="Calibri"/>
                <a:cs typeface="Calibri"/>
              </a:rPr>
              <a:t>met </a:t>
            </a:r>
            <a:r>
              <a:rPr sz="1300" dirty="0">
                <a:solidFill>
                  <a:srgbClr val="3E3E3E"/>
                </a:solidFill>
                <a:latin typeface="Calibri"/>
                <a:cs typeface="Calibri"/>
              </a:rPr>
              <a:t>or </a:t>
            </a:r>
            <a:r>
              <a:rPr sz="1300" spc="-5" dirty="0">
                <a:solidFill>
                  <a:srgbClr val="3E3E3E"/>
                </a:solidFill>
                <a:latin typeface="Calibri"/>
                <a:cs typeface="Calibri"/>
              </a:rPr>
              <a:t>outperformed their </a:t>
            </a:r>
            <a:r>
              <a:rPr sz="1300" spc="-10" dirty="0">
                <a:solidFill>
                  <a:srgbClr val="3E3E3E"/>
                </a:solidFill>
                <a:latin typeface="Calibri"/>
                <a:cs typeface="Calibri"/>
              </a:rPr>
              <a:t>respective  </a:t>
            </a:r>
            <a:r>
              <a:rPr sz="1300" spc="-5" dirty="0">
                <a:solidFill>
                  <a:srgbClr val="3E3E3E"/>
                </a:solidFill>
                <a:latin typeface="Calibri"/>
                <a:cs typeface="Calibri"/>
              </a:rPr>
              <a:t>benchmarks.</a:t>
            </a:r>
            <a:endParaRPr sz="1300" dirty="0">
              <a:latin typeface="Calibri"/>
              <a:cs typeface="Calibri"/>
            </a:endParaRPr>
          </a:p>
        </p:txBody>
      </p:sp>
      <p:graphicFrame>
        <p:nvGraphicFramePr>
          <p:cNvPr id="7" name="Chart 6">
            <a:extLst>
              <a:ext uri="{FF2B5EF4-FFF2-40B4-BE49-F238E27FC236}">
                <a16:creationId xmlns:a16="http://schemas.microsoft.com/office/drawing/2014/main" id="{3E85A64E-7E1F-4265-9CB7-DBA1F4427F47}"/>
              </a:ext>
            </a:extLst>
          </p:cNvPr>
          <p:cNvGraphicFramePr>
            <a:graphicFrameLocks/>
          </p:cNvGraphicFramePr>
          <p:nvPr>
            <p:extLst>
              <p:ext uri="{D42A27DB-BD31-4B8C-83A1-F6EECF244321}">
                <p14:modId xmlns:p14="http://schemas.microsoft.com/office/powerpoint/2010/main" val="2300221009"/>
              </p:ext>
            </p:extLst>
          </p:nvPr>
        </p:nvGraphicFramePr>
        <p:xfrm>
          <a:off x="246590" y="483680"/>
          <a:ext cx="8743949" cy="29453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DAE9E199-BAF1-4F63-A53B-EAFE4AC8ED6E}"/>
              </a:ext>
            </a:extLst>
          </p:cNvPr>
          <p:cNvGraphicFramePr>
            <a:graphicFrameLocks noGrp="1"/>
          </p:cNvGraphicFramePr>
          <p:nvPr>
            <p:extLst>
              <p:ext uri="{D42A27DB-BD31-4B8C-83A1-F6EECF244321}">
                <p14:modId xmlns:p14="http://schemas.microsoft.com/office/powerpoint/2010/main" val="1993758123"/>
              </p:ext>
            </p:extLst>
          </p:nvPr>
        </p:nvGraphicFramePr>
        <p:xfrm>
          <a:off x="5488370" y="5116455"/>
          <a:ext cx="3086100" cy="1143000"/>
        </p:xfrm>
        <a:graphic>
          <a:graphicData uri="http://schemas.openxmlformats.org/drawingml/2006/table">
            <a:tbl>
              <a:tblPr/>
              <a:tblGrid>
                <a:gridCol w="1703223">
                  <a:extLst>
                    <a:ext uri="{9D8B030D-6E8A-4147-A177-3AD203B41FA5}">
                      <a16:colId xmlns:a16="http://schemas.microsoft.com/office/drawing/2014/main" val="4011245231"/>
                    </a:ext>
                  </a:extLst>
                </a:gridCol>
                <a:gridCol w="1382877">
                  <a:extLst>
                    <a:ext uri="{9D8B030D-6E8A-4147-A177-3AD203B41FA5}">
                      <a16:colId xmlns:a16="http://schemas.microsoft.com/office/drawing/2014/main" val="2230974385"/>
                    </a:ext>
                  </a:extLst>
                </a:gridCol>
              </a:tblGrid>
              <a:tr h="190500">
                <a:tc>
                  <a:txBody>
                    <a:bodyPr/>
                    <a:lstStyle/>
                    <a:p>
                      <a:pPr algn="l" fontAlgn="b"/>
                      <a:r>
                        <a:rPr lang="en-US" sz="1100" b="1" i="0" u="none" strike="noStrike">
                          <a:solidFill>
                            <a:srgbClr val="404040"/>
                          </a:solidFill>
                          <a:effectLst/>
                          <a:latin typeface="Calibri" panose="020F0502020204030204" pitchFamily="34" charset="0"/>
                        </a:rPr>
                        <a:t>Operating Pool</a:t>
                      </a:r>
                    </a:p>
                  </a:txBody>
                  <a:tcPr marL="0" marR="0" marT="0" marB="0" anchor="b">
                    <a:lnL w="6350" cap="flat" cmpd="sng" algn="ctr">
                      <a:solidFill>
                        <a:srgbClr val="D0CECE"/>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a:noFill/>
                    </a:lnB>
                  </a:tcPr>
                </a:tc>
                <a:tc>
                  <a:txBody>
                    <a:bodyPr/>
                    <a:lstStyle/>
                    <a:p>
                      <a:pPr algn="r" fontAlgn="b"/>
                      <a:r>
                        <a:rPr lang="en-US" sz="1100" b="1" i="0" u="none" strike="noStrike">
                          <a:solidFill>
                            <a:srgbClr val="404040"/>
                          </a:solidFill>
                          <a:effectLst/>
                          <a:latin typeface="Calibri" panose="020F0502020204030204" pitchFamily="34" charset="0"/>
                        </a:rPr>
                        <a:t>Quarter Ending</a:t>
                      </a:r>
                    </a:p>
                  </a:txBody>
                  <a:tcPr marL="0" marR="0" marT="0" marB="0" anchor="b">
                    <a:lnL>
                      <a:noFill/>
                    </a:lnL>
                    <a:lnR w="6350" cap="flat" cmpd="sng" algn="ctr">
                      <a:solidFill>
                        <a:srgbClr val="D0CECE"/>
                      </a:solidFill>
                      <a:prstDash val="solid"/>
                      <a:round/>
                      <a:headEnd type="none" w="med" len="med"/>
                      <a:tailEnd type="none" w="med" len="med"/>
                    </a:lnR>
                    <a:lnT w="6350" cap="flat" cmpd="sng" algn="ctr">
                      <a:solidFill>
                        <a:srgbClr val="AEAAAA"/>
                      </a:solidFill>
                      <a:prstDash val="solid"/>
                      <a:round/>
                      <a:headEnd type="none" w="med" len="med"/>
                      <a:tailEnd type="none" w="med" len="med"/>
                    </a:lnT>
                    <a:lnB>
                      <a:noFill/>
                    </a:lnB>
                  </a:tcPr>
                </a:tc>
                <a:extLst>
                  <a:ext uri="{0D108BD9-81ED-4DB2-BD59-A6C34878D82A}">
                    <a16:rowId xmlns:a16="http://schemas.microsoft.com/office/drawing/2014/main" val="2066583716"/>
                  </a:ext>
                </a:extLst>
              </a:tr>
              <a:tr h="190500">
                <a:tc>
                  <a:txBody>
                    <a:bodyPr/>
                    <a:lstStyle/>
                    <a:p>
                      <a:pPr algn="l" fontAlgn="b"/>
                      <a:r>
                        <a:rPr lang="en-US" sz="1100" b="1" i="0" u="none" strike="noStrike">
                          <a:solidFill>
                            <a:srgbClr val="404040"/>
                          </a:solidFill>
                          <a:effectLst/>
                          <a:latin typeface="Calibri" panose="020F0502020204030204" pitchFamily="34" charset="0"/>
                        </a:rPr>
                        <a:t>Market Value Change</a:t>
                      </a:r>
                    </a:p>
                  </a:txBody>
                  <a:tcPr marL="0" marR="0" marT="0" marB="0" anchor="b">
                    <a:lnL w="6350" cap="flat" cmpd="sng" algn="ctr">
                      <a:solidFill>
                        <a:srgbClr val="D0CECE"/>
                      </a:solidFill>
                      <a:prstDash val="solid"/>
                      <a:round/>
                      <a:headEnd type="none" w="med" len="med"/>
                      <a:tailEnd type="none" w="med" len="med"/>
                    </a:lnL>
                    <a:lnR>
                      <a:noFill/>
                    </a:lnR>
                    <a:lnT>
                      <a:noFill/>
                    </a:lnT>
                    <a:lnB w="6350" cap="flat" cmpd="sng" algn="ctr">
                      <a:solidFill>
                        <a:srgbClr val="FBB161"/>
                      </a:solidFill>
                      <a:prstDash val="solid"/>
                      <a:round/>
                      <a:headEnd type="none" w="med" len="med"/>
                      <a:tailEnd type="none" w="med" len="med"/>
                    </a:lnB>
                  </a:tcPr>
                </a:tc>
                <a:tc>
                  <a:txBody>
                    <a:bodyPr/>
                    <a:lstStyle/>
                    <a:p>
                      <a:pPr algn="r" fontAlgn="b"/>
                      <a:r>
                        <a:rPr lang="en-US" sz="1100" b="1" i="0" u="none" strike="noStrike">
                          <a:solidFill>
                            <a:srgbClr val="404040"/>
                          </a:solidFill>
                          <a:effectLst/>
                          <a:latin typeface="Calibri" panose="020F0502020204030204" pitchFamily="34" charset="0"/>
                        </a:rPr>
                        <a:t>June-2022</a:t>
                      </a:r>
                    </a:p>
                  </a:txBody>
                  <a:tcPr marL="0" marR="0" marT="0" marB="0" anchor="b">
                    <a:lnL>
                      <a:noFill/>
                    </a:lnL>
                    <a:lnR w="6350" cap="flat" cmpd="sng" algn="ctr">
                      <a:solidFill>
                        <a:srgbClr val="D0CECE"/>
                      </a:solidFill>
                      <a:prstDash val="solid"/>
                      <a:round/>
                      <a:headEnd type="none" w="med" len="med"/>
                      <a:tailEnd type="none" w="med" len="med"/>
                    </a:lnR>
                    <a:lnT>
                      <a:noFill/>
                    </a:lnT>
                    <a:lnB w="6350" cap="flat" cmpd="sng" algn="ctr">
                      <a:solidFill>
                        <a:srgbClr val="FBB161"/>
                      </a:solidFill>
                      <a:prstDash val="solid"/>
                      <a:round/>
                      <a:headEnd type="none" w="med" len="med"/>
                      <a:tailEnd type="none" w="med" len="med"/>
                    </a:lnB>
                  </a:tcPr>
                </a:tc>
                <a:extLst>
                  <a:ext uri="{0D108BD9-81ED-4DB2-BD59-A6C34878D82A}">
                    <a16:rowId xmlns:a16="http://schemas.microsoft.com/office/drawing/2014/main" val="3826441414"/>
                  </a:ext>
                </a:extLst>
              </a:tr>
              <a:tr h="190500">
                <a:tc>
                  <a:txBody>
                    <a:bodyPr/>
                    <a:lstStyle/>
                    <a:p>
                      <a:pPr algn="l" fontAlgn="b"/>
                      <a:r>
                        <a:rPr lang="en-US" sz="1100" b="0" i="0" u="none" strike="noStrike" dirty="0">
                          <a:solidFill>
                            <a:srgbClr val="404040"/>
                          </a:solidFill>
                          <a:effectLst/>
                          <a:latin typeface="Calibri" panose="020F0502020204030204" pitchFamily="34" charset="0"/>
                        </a:rPr>
                        <a:t>Beginning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tcPr>
                </a:tc>
                <a:tc>
                  <a:txBody>
                    <a:bodyPr/>
                    <a:lstStyle/>
                    <a:p>
                      <a:pPr algn="r" fontAlgn="b"/>
                      <a:r>
                        <a:rPr lang="en-US" sz="1100" b="0" i="0" u="none" strike="noStrike">
                          <a:solidFill>
                            <a:srgbClr val="404040"/>
                          </a:solidFill>
                          <a:effectLst/>
                          <a:latin typeface="Calibri" panose="020F0502020204030204" pitchFamily="34" charset="0"/>
                        </a:rPr>
                        <a:t>$3,324.5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tcPr>
                </a:tc>
                <a:extLst>
                  <a:ext uri="{0D108BD9-81ED-4DB2-BD59-A6C34878D82A}">
                    <a16:rowId xmlns:a16="http://schemas.microsoft.com/office/drawing/2014/main" val="3871312448"/>
                  </a:ext>
                </a:extLst>
              </a:tr>
              <a:tr h="190500">
                <a:tc>
                  <a:txBody>
                    <a:bodyPr/>
                    <a:lstStyle/>
                    <a:p>
                      <a:pPr algn="l" fontAlgn="b"/>
                      <a:r>
                        <a:rPr lang="en-US" sz="1100" b="0" i="0" u="none" strike="noStrike">
                          <a:solidFill>
                            <a:srgbClr val="404040"/>
                          </a:solidFill>
                          <a:effectLst/>
                          <a:latin typeface="Calibri" panose="020F0502020204030204" pitchFamily="34" charset="0"/>
                        </a:rPr>
                        <a:t>Net Contributions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tcPr>
                </a:tc>
                <a:tc>
                  <a:txBody>
                    <a:bodyPr/>
                    <a:lstStyle/>
                    <a:p>
                      <a:pPr algn="r" fontAlgn="b"/>
                      <a:r>
                        <a:rPr lang="en-US" sz="1100" b="0" i="0" u="none" strike="noStrike">
                          <a:solidFill>
                            <a:srgbClr val="404040"/>
                          </a:solidFill>
                          <a:effectLst/>
                          <a:latin typeface="Calibri" panose="020F0502020204030204" pitchFamily="34" charset="0"/>
                        </a:rPr>
                        <a:t>($179.3 M)</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tcPr>
                </a:tc>
                <a:extLst>
                  <a:ext uri="{0D108BD9-81ED-4DB2-BD59-A6C34878D82A}">
                    <a16:rowId xmlns:a16="http://schemas.microsoft.com/office/drawing/2014/main" val="3183055521"/>
                  </a:ext>
                </a:extLst>
              </a:tr>
              <a:tr h="190500">
                <a:tc>
                  <a:txBody>
                    <a:bodyPr/>
                    <a:lstStyle/>
                    <a:p>
                      <a:pPr algn="l" fontAlgn="b"/>
                      <a:r>
                        <a:rPr lang="en-US" sz="1100" b="0" i="0" u="none" strike="noStrike">
                          <a:solidFill>
                            <a:srgbClr val="404040"/>
                          </a:solidFill>
                          <a:effectLst/>
                          <a:latin typeface="Calibri" panose="020F0502020204030204" pitchFamily="34" charset="0"/>
                        </a:rPr>
                        <a:t>Gain/Loss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tcPr>
                </a:tc>
                <a:tc>
                  <a:txBody>
                    <a:bodyPr/>
                    <a:lstStyle/>
                    <a:p>
                      <a:pPr algn="r" fontAlgn="b"/>
                      <a:r>
                        <a:rPr lang="en-US" sz="1100" b="0" i="0" u="none" strike="noStrike">
                          <a:solidFill>
                            <a:srgbClr val="404040"/>
                          </a:solidFill>
                          <a:effectLst/>
                          <a:latin typeface="Calibri" panose="020F0502020204030204" pitchFamily="34" charset="0"/>
                        </a:rPr>
                        <a:t>($18.1 M)</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945064606"/>
                  </a:ext>
                </a:extLst>
              </a:tr>
              <a:tr h="190500">
                <a:tc>
                  <a:txBody>
                    <a:bodyPr/>
                    <a:lstStyle/>
                    <a:p>
                      <a:pPr algn="l" fontAlgn="b"/>
                      <a:r>
                        <a:rPr lang="en-US" sz="1100" b="0" i="0" u="none" strike="noStrike">
                          <a:solidFill>
                            <a:srgbClr val="404040"/>
                          </a:solidFill>
                          <a:effectLst/>
                          <a:latin typeface="Calibri" panose="020F0502020204030204" pitchFamily="34" charset="0"/>
                        </a:rPr>
                        <a:t>Ending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tc>
                  <a:txBody>
                    <a:bodyPr/>
                    <a:lstStyle/>
                    <a:p>
                      <a:pPr algn="r" fontAlgn="b"/>
                      <a:r>
                        <a:rPr lang="en-US" sz="1100" b="0" i="0" u="none" strike="noStrike" dirty="0">
                          <a:solidFill>
                            <a:srgbClr val="404040"/>
                          </a:solidFill>
                          <a:effectLst/>
                          <a:latin typeface="Calibri" panose="020F0502020204030204" pitchFamily="34" charset="0"/>
                        </a:rPr>
                        <a:t>$3,127.1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2345356224"/>
                  </a:ext>
                </a:extLst>
              </a:tr>
            </a:tbl>
          </a:graphicData>
        </a:graphic>
      </p:graphicFrame>
    </p:spTree>
    <p:extLst>
      <p:ext uri="{BB962C8B-B14F-4D97-AF65-F5344CB8AC3E}">
        <p14:creationId xmlns:p14="http://schemas.microsoft.com/office/powerpoint/2010/main" val="409327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728BF5-2BA5-4F7B-BBE5-442D90D6BBA2}"/>
              </a:ext>
            </a:extLst>
          </p:cNvPr>
          <p:cNvSpPr>
            <a:spLocks noGrp="1"/>
          </p:cNvSpPr>
          <p:nvPr>
            <p:ph type="body" sz="quarter" idx="10"/>
          </p:nvPr>
        </p:nvSpPr>
        <p:spPr>
          <a:xfrm>
            <a:off x="2896412" y="2161362"/>
            <a:ext cx="5855701" cy="480131"/>
          </a:xfrm>
        </p:spPr>
        <p:txBody>
          <a:bodyPr/>
          <a:lstStyle/>
          <a:p>
            <a:r>
              <a:rPr lang="en-US" dirty="0"/>
              <a:t>APPENDIX: MARKET ENVIRONMENT</a:t>
            </a:r>
          </a:p>
        </p:txBody>
      </p:sp>
    </p:spTree>
    <p:extLst>
      <p:ext uri="{BB962C8B-B14F-4D97-AF65-F5344CB8AC3E}">
        <p14:creationId xmlns:p14="http://schemas.microsoft.com/office/powerpoint/2010/main" val="3535309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B3A404-C159-4E57-8784-B723F1DB70F1}"/>
              </a:ext>
            </a:extLst>
          </p:cNvPr>
          <p:cNvSpPr>
            <a:spLocks noGrp="1"/>
          </p:cNvSpPr>
          <p:nvPr>
            <p:ph type="title"/>
          </p:nvPr>
        </p:nvSpPr>
        <p:spPr/>
        <p:txBody>
          <a:bodyPr/>
          <a:lstStyle/>
          <a:p>
            <a:r>
              <a:rPr lang="en-US" dirty="0"/>
              <a:t>Market environment</a:t>
            </a:r>
          </a:p>
        </p:txBody>
      </p:sp>
      <p:graphicFrame>
        <p:nvGraphicFramePr>
          <p:cNvPr id="4" name="Table 3">
            <a:extLst>
              <a:ext uri="{FF2B5EF4-FFF2-40B4-BE49-F238E27FC236}">
                <a16:creationId xmlns:a16="http://schemas.microsoft.com/office/drawing/2014/main" id="{567DB3CA-1712-4510-8912-3C84F4C290D4}"/>
              </a:ext>
            </a:extLst>
          </p:cNvPr>
          <p:cNvGraphicFramePr>
            <a:graphicFrameLocks noGrp="1"/>
          </p:cNvGraphicFramePr>
          <p:nvPr/>
        </p:nvGraphicFramePr>
        <p:xfrm>
          <a:off x="751114" y="598713"/>
          <a:ext cx="7685312" cy="5965401"/>
        </p:xfrm>
        <a:graphic>
          <a:graphicData uri="http://schemas.openxmlformats.org/drawingml/2006/table">
            <a:tbl>
              <a:tblPr/>
              <a:tblGrid>
                <a:gridCol w="629640">
                  <a:extLst>
                    <a:ext uri="{9D8B030D-6E8A-4147-A177-3AD203B41FA5}">
                      <a16:colId xmlns:a16="http://schemas.microsoft.com/office/drawing/2014/main" val="1860334029"/>
                    </a:ext>
                  </a:extLst>
                </a:gridCol>
                <a:gridCol w="629640">
                  <a:extLst>
                    <a:ext uri="{9D8B030D-6E8A-4147-A177-3AD203B41FA5}">
                      <a16:colId xmlns:a16="http://schemas.microsoft.com/office/drawing/2014/main" val="2831767236"/>
                    </a:ext>
                  </a:extLst>
                </a:gridCol>
                <a:gridCol w="629640">
                  <a:extLst>
                    <a:ext uri="{9D8B030D-6E8A-4147-A177-3AD203B41FA5}">
                      <a16:colId xmlns:a16="http://schemas.microsoft.com/office/drawing/2014/main" val="287645518"/>
                    </a:ext>
                  </a:extLst>
                </a:gridCol>
                <a:gridCol w="629640">
                  <a:extLst>
                    <a:ext uri="{9D8B030D-6E8A-4147-A177-3AD203B41FA5}">
                      <a16:colId xmlns:a16="http://schemas.microsoft.com/office/drawing/2014/main" val="495012604"/>
                    </a:ext>
                  </a:extLst>
                </a:gridCol>
                <a:gridCol w="629640">
                  <a:extLst>
                    <a:ext uri="{9D8B030D-6E8A-4147-A177-3AD203B41FA5}">
                      <a16:colId xmlns:a16="http://schemas.microsoft.com/office/drawing/2014/main" val="714850921"/>
                    </a:ext>
                  </a:extLst>
                </a:gridCol>
                <a:gridCol w="629640">
                  <a:extLst>
                    <a:ext uri="{9D8B030D-6E8A-4147-A177-3AD203B41FA5}">
                      <a16:colId xmlns:a16="http://schemas.microsoft.com/office/drawing/2014/main" val="496454841"/>
                    </a:ext>
                  </a:extLst>
                </a:gridCol>
                <a:gridCol w="629640">
                  <a:extLst>
                    <a:ext uri="{9D8B030D-6E8A-4147-A177-3AD203B41FA5}">
                      <a16:colId xmlns:a16="http://schemas.microsoft.com/office/drawing/2014/main" val="4200762757"/>
                    </a:ext>
                  </a:extLst>
                </a:gridCol>
                <a:gridCol w="629640">
                  <a:extLst>
                    <a:ext uri="{9D8B030D-6E8A-4147-A177-3AD203B41FA5}">
                      <a16:colId xmlns:a16="http://schemas.microsoft.com/office/drawing/2014/main" val="3861292282"/>
                    </a:ext>
                  </a:extLst>
                </a:gridCol>
                <a:gridCol w="629640">
                  <a:extLst>
                    <a:ext uri="{9D8B030D-6E8A-4147-A177-3AD203B41FA5}">
                      <a16:colId xmlns:a16="http://schemas.microsoft.com/office/drawing/2014/main" val="2263513915"/>
                    </a:ext>
                  </a:extLst>
                </a:gridCol>
                <a:gridCol w="629640">
                  <a:extLst>
                    <a:ext uri="{9D8B030D-6E8A-4147-A177-3AD203B41FA5}">
                      <a16:colId xmlns:a16="http://schemas.microsoft.com/office/drawing/2014/main" val="1878328531"/>
                    </a:ext>
                  </a:extLst>
                </a:gridCol>
                <a:gridCol w="64816">
                  <a:extLst>
                    <a:ext uri="{9D8B030D-6E8A-4147-A177-3AD203B41FA5}">
                      <a16:colId xmlns:a16="http://schemas.microsoft.com/office/drawing/2014/main" val="3255628233"/>
                    </a:ext>
                  </a:extLst>
                </a:gridCol>
                <a:gridCol w="64816">
                  <a:extLst>
                    <a:ext uri="{9D8B030D-6E8A-4147-A177-3AD203B41FA5}">
                      <a16:colId xmlns:a16="http://schemas.microsoft.com/office/drawing/2014/main" val="132731899"/>
                    </a:ext>
                  </a:extLst>
                </a:gridCol>
                <a:gridCol w="629640">
                  <a:extLst>
                    <a:ext uri="{9D8B030D-6E8A-4147-A177-3AD203B41FA5}">
                      <a16:colId xmlns:a16="http://schemas.microsoft.com/office/drawing/2014/main" val="295025268"/>
                    </a:ext>
                  </a:extLst>
                </a:gridCol>
                <a:gridCol w="629640">
                  <a:extLst>
                    <a:ext uri="{9D8B030D-6E8A-4147-A177-3AD203B41FA5}">
                      <a16:colId xmlns:a16="http://schemas.microsoft.com/office/drawing/2014/main" val="227517781"/>
                    </a:ext>
                  </a:extLst>
                </a:gridCol>
              </a:tblGrid>
              <a:tr h="168325">
                <a:tc gridSpan="14">
                  <a:txBody>
                    <a:bodyPr/>
                    <a:lstStyle/>
                    <a:p>
                      <a:pPr algn="ctr" fontAlgn="b"/>
                      <a:r>
                        <a:rPr lang="en-US" sz="105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rPr>
                        <a:t>2013-2022 Annual Returns of Key Indices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3495640"/>
                  </a:ext>
                </a:extLst>
              </a:tr>
              <a:tr h="126244">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40404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40404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dirty="0">
                          <a:solidFill>
                            <a:srgbClr val="404040"/>
                          </a:solidFill>
                          <a:effectLst/>
                          <a:latin typeface="Calibri" panose="020F0502020204030204" pitchFamily="34" charset="0"/>
                        </a:rPr>
                        <a:t>5-year</a:t>
                      </a:r>
                    </a:p>
                  </a:txBody>
                  <a:tcPr marL="0" marR="0" marT="0" marB="0" anchor="b">
                    <a:lnL>
                      <a:noFill/>
                    </a:lnL>
                    <a:lnR>
                      <a:noFill/>
                    </a:lnR>
                    <a:lnT>
                      <a:noFill/>
                    </a:lnT>
                    <a:lnB>
                      <a:noFill/>
                    </a:lnB>
                  </a:tcPr>
                </a:tc>
                <a:tc>
                  <a:txBody>
                    <a:bodyPr/>
                    <a:lstStyle/>
                    <a:p>
                      <a:pPr algn="ctr" fontAlgn="b"/>
                      <a:r>
                        <a:rPr lang="en-US" sz="900" b="1" i="0" u="none" strike="noStrike" dirty="0">
                          <a:solidFill>
                            <a:srgbClr val="404040"/>
                          </a:solidFill>
                          <a:effectLst/>
                          <a:latin typeface="Calibri" panose="020F0502020204030204" pitchFamily="34" charset="0"/>
                        </a:rPr>
                        <a:t>10-year</a:t>
                      </a:r>
                    </a:p>
                  </a:txBody>
                  <a:tcPr marL="0" marR="0" marT="0" marB="0" anchor="b">
                    <a:lnL>
                      <a:noFill/>
                    </a:lnL>
                    <a:lnR>
                      <a:noFill/>
                    </a:lnR>
                    <a:lnT>
                      <a:noFill/>
                    </a:lnT>
                    <a:lnB>
                      <a:noFill/>
                    </a:lnB>
                  </a:tcPr>
                </a:tc>
                <a:extLst>
                  <a:ext uri="{0D108BD9-81ED-4DB2-BD59-A6C34878D82A}">
                    <a16:rowId xmlns:a16="http://schemas.microsoft.com/office/drawing/2014/main" val="2156468972"/>
                  </a:ext>
                </a:extLst>
              </a:tr>
              <a:tr h="144653">
                <a:tc>
                  <a:txBody>
                    <a:bodyPr/>
                    <a:lstStyle/>
                    <a:p>
                      <a:pPr algn="ctr" fontAlgn="b"/>
                      <a:r>
                        <a:rPr lang="en-US" sz="900" b="1" i="0" u="none" strike="noStrike" dirty="0">
                          <a:solidFill>
                            <a:srgbClr val="404040"/>
                          </a:solidFill>
                          <a:effectLst/>
                          <a:latin typeface="Calibri" panose="020F0502020204030204" pitchFamily="34" charset="0"/>
                        </a:rPr>
                        <a:t>2013</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2014</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2015</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2016</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2017</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2018</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2019</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2020</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2021</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2022</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l" fontAlgn="b"/>
                      <a:endParaRPr lang="en-US" sz="900" b="0" i="0" u="none" strike="noStrike" dirty="0">
                        <a:solidFill>
                          <a:srgbClr val="40404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40404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dirty="0">
                          <a:solidFill>
                            <a:srgbClr val="404040"/>
                          </a:solidFill>
                          <a:effectLst/>
                          <a:latin typeface="Calibri" panose="020F0502020204030204" pitchFamily="34" charset="0"/>
                        </a:rPr>
                        <a:t>annual</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annual</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57458008"/>
                  </a:ext>
                </a:extLst>
              </a:tr>
              <a:tr h="612807">
                <a:tc>
                  <a:txBody>
                    <a:bodyPr/>
                    <a:lstStyle/>
                    <a:p>
                      <a:pPr algn="ctr" fontAlgn="ctr"/>
                      <a:r>
                        <a:rPr lang="en-US" sz="900" b="0" i="0" u="none" strike="noStrike" dirty="0">
                          <a:solidFill>
                            <a:srgbClr val="FFFFFF"/>
                          </a:solidFill>
                          <a:effectLst/>
                          <a:latin typeface="Calibri" panose="020F0502020204030204" pitchFamily="34" charset="0"/>
                        </a:rPr>
                        <a:t>Small Cap                38.8%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15.0%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Small Cap                21.3%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37.3%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Bonds                0.0%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Large Cap                31.5%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Small Cap                20.0%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MLPs                40.2%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MLPs                10.0%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11.3%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12.9%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554355801"/>
                  </a:ext>
                </a:extLst>
              </a:tr>
              <a:tr h="612807">
                <a:tc>
                  <a:txBody>
                    <a:bodyPr/>
                    <a:lstStyle/>
                    <a:p>
                      <a:pPr algn="ctr" fontAlgn="ctr"/>
                      <a:r>
                        <a:rPr lang="en-US" sz="900" b="0" i="0" u="none" strike="noStrike" dirty="0">
                          <a:solidFill>
                            <a:srgbClr val="FFFFFF"/>
                          </a:solidFill>
                          <a:effectLst/>
                          <a:latin typeface="Calibri" panose="020F0502020204030204" pitchFamily="34" charset="0"/>
                        </a:rPr>
                        <a:t>Large Cap                32.4%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13.7%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Bonds                0.5%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MLPs                18.3%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Int'l                25.0%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Small Cap                25.5%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18.4%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Large Cap                28.7%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-6.7%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Small Cap                5.2%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Small Cap                9.4%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extLst>
                  <a:ext uri="{0D108BD9-81ED-4DB2-BD59-A6C34878D82A}">
                    <a16:rowId xmlns:a16="http://schemas.microsoft.com/office/drawing/2014/main" val="3802755995"/>
                  </a:ext>
                </a:extLst>
              </a:tr>
              <a:tr h="612807">
                <a:tc>
                  <a:txBody>
                    <a:bodyPr/>
                    <a:lstStyle/>
                    <a:p>
                      <a:pPr algn="ctr" fontAlgn="ctr"/>
                      <a:r>
                        <a:rPr lang="en-US" sz="900" b="0" i="0" u="none" strike="noStrike" dirty="0">
                          <a:solidFill>
                            <a:srgbClr val="FFFFFF"/>
                          </a:solidFill>
                          <a:effectLst/>
                          <a:latin typeface="Calibri" panose="020F0502020204030204" pitchFamily="34" charset="0"/>
                        </a:rPr>
                        <a:t>MLPs                27.6%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Bonds                6.0%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-0.3%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17.1%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Large Cap                21.8%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-4.0%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Int'l                22.0%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18.3%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25.7%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Bonds                -10.3%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3.6%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Int’l                5.4%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748988344"/>
                  </a:ext>
                </a:extLst>
              </a:tr>
              <a:tr h="612807">
                <a:tc>
                  <a:txBody>
                    <a:bodyPr/>
                    <a:lstStyle/>
                    <a:p>
                      <a:pPr algn="ctr" fontAlgn="ctr"/>
                      <a:r>
                        <a:rPr lang="en-US" sz="900" b="0" i="0" u="none" strike="noStrike" dirty="0">
                          <a:solidFill>
                            <a:srgbClr val="FFFFFF"/>
                          </a:solidFill>
                          <a:effectLst/>
                          <a:latin typeface="Calibri" panose="020F0502020204030204" pitchFamily="34" charset="0"/>
                        </a:rPr>
                        <a:t>Int'l                22.8%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Small Cap                4.9%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-0.8%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Large Cap                -4.4%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21.9%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10.9%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14.8%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-14.2%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Int’l                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B0F0"/>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5.1%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extLst>
                  <a:ext uri="{0D108BD9-81ED-4DB2-BD59-A6C34878D82A}">
                    <a16:rowId xmlns:a16="http://schemas.microsoft.com/office/drawing/2014/main" val="2013759602"/>
                  </a:ext>
                </a:extLst>
              </a:tr>
              <a:tr h="612807">
                <a:tc>
                  <a:txBody>
                    <a:bodyPr/>
                    <a:lstStyle/>
                    <a:p>
                      <a:pPr algn="ctr" fontAlgn="ctr"/>
                      <a:r>
                        <a:rPr lang="en-US" sz="900" b="0" i="0" u="none" strike="noStrike" dirty="0">
                          <a:solidFill>
                            <a:srgbClr val="FFFFFF"/>
                          </a:solidFill>
                          <a:effectLst/>
                          <a:latin typeface="Calibri" panose="020F0502020204030204" pitchFamily="34" charset="0"/>
                        </a:rPr>
                        <a:t>Hedge Funds                  9.0%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MLPs                4.8%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 Int'l                -0.8%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11.2%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10.4%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-5.6%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18.4%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Int'l                    7.8%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Int'l                11.3%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a:t>
                      </a:r>
                    </a:p>
                    <a:p>
                      <a:pPr algn="ctr" fontAlgn="ctr"/>
                      <a:r>
                        <a:rPr lang="en-US" sz="900" b="0" i="0" u="none" strike="noStrike" dirty="0">
                          <a:solidFill>
                            <a:srgbClr val="FFFFFF"/>
                          </a:solidFill>
                          <a:effectLst/>
                          <a:latin typeface="Calibri" panose="020F0502020204030204" pitchFamily="34" charset="0"/>
                        </a:rPr>
                        <a:t>-17.6%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4.5%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extLst>
                  <a:ext uri="{0D108BD9-81ED-4DB2-BD59-A6C34878D82A}">
                    <a16:rowId xmlns:a16="http://schemas.microsoft.com/office/drawing/2014/main" val="3007063941"/>
                  </a:ext>
                </a:extLst>
              </a:tr>
              <a:tr h="612807">
                <a:tc>
                  <a:txBody>
                    <a:bodyPr/>
                    <a:lstStyle/>
                    <a:p>
                      <a:pPr algn="ctr" fontAlgn="ctr"/>
                      <a:r>
                        <a:rPr lang="en-US" sz="900" b="0" i="0" u="none" strike="noStrike" dirty="0">
                          <a:solidFill>
                            <a:srgbClr val="FFFFFF"/>
                          </a:solidFill>
                          <a:effectLst/>
                          <a:latin typeface="Calibri" panose="020F0502020204030204" pitchFamily="34" charset="0"/>
                        </a:rPr>
                        <a:t>High Yield                7.4%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3.4%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Small Cap                -4.4%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4.1%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7.8%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-11.0%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14.3%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Bonds                7.5%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6.0%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Int’l</a:t>
                      </a:r>
                    </a:p>
                    <a:p>
                      <a:pPr algn="ctr" fontAlgn="ctr"/>
                      <a:r>
                        <a:rPr lang="en-US" sz="900" b="0" i="0" u="none" strike="noStrike" dirty="0">
                          <a:solidFill>
                            <a:srgbClr val="FFFFFF"/>
                          </a:solidFill>
                          <a:effectLst/>
                          <a:latin typeface="Calibri" panose="020F0502020204030204" pitchFamily="34" charset="0"/>
                        </a:rPr>
                        <a:t>-19.6%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3.7%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extLst>
                  <a:ext uri="{0D108BD9-81ED-4DB2-BD59-A6C34878D82A}">
                    <a16:rowId xmlns:a16="http://schemas.microsoft.com/office/drawing/2014/main" val="2976151404"/>
                  </a:ext>
                </a:extLst>
              </a:tr>
              <a:tr h="612807">
                <a:tc>
                  <a:txBody>
                    <a:bodyPr/>
                    <a:lstStyle/>
                    <a:p>
                      <a:pPr algn="ctr" fontAlgn="ctr"/>
                      <a:r>
                        <a:rPr lang="en-US" sz="900" b="0" i="0" u="none" strike="noStrike" dirty="0">
                          <a:solidFill>
                            <a:srgbClr val="FFFFFF"/>
                          </a:solidFill>
                          <a:effectLst/>
                          <a:latin typeface="Calibri" panose="020F0502020204030204" pitchFamily="34" charset="0"/>
                        </a:rPr>
                        <a:t>Global REIT                    3.7%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2.5%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-4.5%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Bonds                2.6%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7.5%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MLPs                -12.4%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Bonds                8.7%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7.1%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5.3%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Large Cap                -20.0%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3.1%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extLst>
                  <a:ext uri="{0D108BD9-81ED-4DB2-BD59-A6C34878D82A}">
                    <a16:rowId xmlns:a16="http://schemas.microsoft.com/office/drawing/2014/main" val="1005535543"/>
                  </a:ext>
                </a:extLst>
              </a:tr>
              <a:tr h="612807">
                <a:tc>
                  <a:txBody>
                    <a:bodyPr/>
                    <a:lstStyle/>
                    <a:p>
                      <a:pPr algn="ctr" fontAlgn="ctr"/>
                      <a:r>
                        <a:rPr lang="en-US" sz="900" b="0" i="0" u="none" strike="noStrike" dirty="0">
                          <a:solidFill>
                            <a:srgbClr val="FFFFFF"/>
                          </a:solidFill>
                          <a:effectLst/>
                          <a:latin typeface="Calibri" panose="020F0502020204030204" pitchFamily="34" charset="0"/>
                        </a:rPr>
                        <a:t>Bonds                -2.0%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-14.9%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Int'l                    1.0%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Bonds                3.5%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 Int'l                -13.8%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8.4%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-9.0%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Bonds </a:t>
                      </a:r>
                    </a:p>
                    <a:p>
                      <a:pPr algn="ctr" fontAlgn="ctr"/>
                      <a:r>
                        <a:rPr lang="en-US" sz="900" b="0" i="0" u="none" strike="noStrike" dirty="0">
                          <a:solidFill>
                            <a:srgbClr val="FFFFFF"/>
                          </a:solidFill>
                          <a:effectLst/>
                          <a:latin typeface="Calibri" panose="020F0502020204030204" pitchFamily="34" charset="0"/>
                        </a:rPr>
                        <a:t>-1.5%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a:t>
                      </a:r>
                    </a:p>
                    <a:p>
                      <a:pPr algn="ctr" fontAlgn="ctr"/>
                      <a:r>
                        <a:rPr lang="en-US" sz="900" b="0" i="0" u="none" strike="noStrike" dirty="0">
                          <a:solidFill>
                            <a:srgbClr val="FFFFFF"/>
                          </a:solidFill>
                          <a:effectLst/>
                          <a:latin typeface="Calibri" panose="020F0502020204030204" pitchFamily="34" charset="0"/>
                        </a:rPr>
                        <a:t>-20.7%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Bonds                0.9%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Bonds                1.5%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extLst>
                  <a:ext uri="{0D108BD9-81ED-4DB2-BD59-A6C34878D82A}">
                    <a16:rowId xmlns:a16="http://schemas.microsoft.com/office/drawing/2014/main" val="1966686312"/>
                  </a:ext>
                </a:extLst>
              </a:tr>
              <a:tr h="612807">
                <a:tc>
                  <a:txBody>
                    <a:bodyPr/>
                    <a:lstStyle/>
                    <a:p>
                      <a:pPr algn="ctr" fontAlgn="ctr"/>
                      <a:r>
                        <a:rPr lang="en-US" sz="900" b="0" i="0" u="none" strike="noStrike" dirty="0">
                          <a:solidFill>
                            <a:srgbClr val="FFFFFF"/>
                          </a:solidFill>
                          <a:effectLst/>
                          <a:latin typeface="Calibri" panose="020F0502020204030204" pitchFamily="34" charset="0"/>
                        </a:rPr>
                        <a:t>Emerging Markets                -2.6%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 Int'l                -4.9%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algn="ctr" fontAlgn="ctr"/>
                      <a:r>
                        <a:rPr lang="en-US" sz="900" b="0" i="0" u="none" strike="noStrike" dirty="0">
                          <a:solidFill>
                            <a:srgbClr val="FFFFFF"/>
                          </a:solidFill>
                          <a:effectLst/>
                          <a:latin typeface="Calibri" panose="020F0502020204030204" pitchFamily="34" charset="0"/>
                        </a:rPr>
                        <a:t>MLPs                -32.6%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0.5%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MLPs                -6.5%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MLPs                    6.6%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MLPs                  -28.7%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-2.5%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Small Cap                -23.4%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MLPs                -0.3%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MLPs                0.7%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extLst>
                  <a:ext uri="{0D108BD9-81ED-4DB2-BD59-A6C34878D82A}">
                    <a16:rowId xmlns:a16="http://schemas.microsoft.com/office/drawing/2014/main" val="2391668382"/>
                  </a:ext>
                </a:extLst>
              </a:tr>
            </a:tbl>
          </a:graphicData>
        </a:graphic>
      </p:graphicFrame>
    </p:spTree>
    <p:extLst>
      <p:ext uri="{BB962C8B-B14F-4D97-AF65-F5344CB8AC3E}">
        <p14:creationId xmlns:p14="http://schemas.microsoft.com/office/powerpoint/2010/main" val="3729255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59097DC-307F-4D7D-83ED-D7CF2397EBC0}"/>
              </a:ext>
            </a:extLst>
          </p:cNvPr>
          <p:cNvSpPr>
            <a:spLocks noGrp="1"/>
          </p:cNvSpPr>
          <p:nvPr>
            <p:ph idx="1"/>
          </p:nvPr>
        </p:nvSpPr>
        <p:spPr/>
        <p:txBody>
          <a:bodyPr>
            <a:noAutofit/>
          </a:bodyPr>
          <a:lstStyle/>
          <a:p>
            <a:r>
              <a:rPr lang="en-US" sz="1400" dirty="0"/>
              <a:t>For the second consecutive quarter, global equities faced significant performance pressure, as inflation continued to surprise to the upside, prompting the Federal Reserve to aggressively tighten policy despite growing signs of an economic slowdown.</a:t>
            </a:r>
          </a:p>
          <a:p>
            <a:r>
              <a:rPr lang="en-US" sz="1400" dirty="0"/>
              <a:t>In spite of a sharply appreciating U.S. dollar (USD) and weakening economic fundamentals across China and Europe, international equities experienced relative outperformance versus domestic. </a:t>
            </a:r>
          </a:p>
          <a:p>
            <a:r>
              <a:rPr lang="en-US" sz="1400" dirty="0"/>
              <a:t>Large cap modestly outperformed small cap, the fifth consecutive quarter of outperformance by large cap, while from a style perspective, the longer-duration growth sector continued to witness relative underperformance versus value. </a:t>
            </a:r>
          </a:p>
          <a:p>
            <a:endParaRPr lang="en-US" sz="1400" dirty="0">
              <a:solidFill>
                <a:srgbClr val="FF0000"/>
              </a:solidFill>
            </a:endParaRPr>
          </a:p>
        </p:txBody>
      </p:sp>
      <p:sp>
        <p:nvSpPr>
          <p:cNvPr id="5" name="Title 4">
            <a:extLst>
              <a:ext uri="{FF2B5EF4-FFF2-40B4-BE49-F238E27FC236}">
                <a16:creationId xmlns:a16="http://schemas.microsoft.com/office/drawing/2014/main" id="{F85093E0-372F-4236-B80E-16448AA32E0E}"/>
              </a:ext>
            </a:extLst>
          </p:cNvPr>
          <p:cNvSpPr>
            <a:spLocks noGrp="1"/>
          </p:cNvSpPr>
          <p:nvPr>
            <p:ph type="title"/>
          </p:nvPr>
        </p:nvSpPr>
        <p:spPr/>
        <p:txBody>
          <a:bodyPr/>
          <a:lstStyle/>
          <a:p>
            <a:r>
              <a:rPr lang="en-US" dirty="0"/>
              <a:t>Global equity</a:t>
            </a:r>
          </a:p>
        </p:txBody>
      </p:sp>
      <p:pic>
        <p:nvPicPr>
          <p:cNvPr id="6" name="Picture 5">
            <a:extLst>
              <a:ext uri="{FF2B5EF4-FFF2-40B4-BE49-F238E27FC236}">
                <a16:creationId xmlns:a16="http://schemas.microsoft.com/office/drawing/2014/main" id="{EE362EEB-6992-21E8-F4D6-A0C7F2BFABCD}"/>
              </a:ext>
            </a:extLst>
          </p:cNvPr>
          <p:cNvPicPr>
            <a:picLocks noChangeAspect="1"/>
          </p:cNvPicPr>
          <p:nvPr/>
        </p:nvPicPr>
        <p:blipFill>
          <a:blip r:embed="rId2"/>
          <a:stretch>
            <a:fillRect/>
          </a:stretch>
        </p:blipFill>
        <p:spPr>
          <a:xfrm>
            <a:off x="1305102" y="2763296"/>
            <a:ext cx="6533796" cy="3522317"/>
          </a:xfrm>
          <a:prstGeom prst="rect">
            <a:avLst/>
          </a:prstGeom>
        </p:spPr>
      </p:pic>
    </p:spTree>
    <p:extLst>
      <p:ext uri="{BB962C8B-B14F-4D97-AF65-F5344CB8AC3E}">
        <p14:creationId xmlns:p14="http://schemas.microsoft.com/office/powerpoint/2010/main" val="1938950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8124" y="694264"/>
            <a:ext cx="8677275" cy="2544236"/>
          </a:xfrm>
        </p:spPr>
        <p:txBody>
          <a:bodyPr>
            <a:noAutofit/>
          </a:bodyPr>
          <a:lstStyle/>
          <a:p>
            <a:r>
              <a:rPr lang="en-US" sz="1400" dirty="0"/>
              <a:t>Similar to global equities, bond sectors posted broadly negative returns for the second consecutive quarter, as persistent inflationary pressures and aggressive monetary policy tightening by the Fed helped send interest rates higher.</a:t>
            </a:r>
          </a:p>
          <a:p>
            <a:r>
              <a:rPr lang="en-US" sz="1400" dirty="0"/>
              <a:t>Speculative grade credit risk premiums increased sharply, as the option-adjusted spread on the Bloomberg U.S. Corporate High Yield Index widened more than 200 bps on the quarter to 569 bps, a level modestly above the historical average. </a:t>
            </a:r>
          </a:p>
          <a:p>
            <a:r>
              <a:rPr lang="en-US" sz="1400" dirty="0"/>
              <a:t>The Federal Reserve hiked interest rates on two separate occasions during the quarter, including a 50 bps increase to the policy rate in May followed by a 75 basis point hike in June. Moreover, the Fed initiated the balance sheet runoff process in June, the reduction in incremental liquidity of which represents a key headwind to risky assets.  </a:t>
            </a:r>
          </a:p>
        </p:txBody>
      </p:sp>
      <p:sp>
        <p:nvSpPr>
          <p:cNvPr id="6" name="Title 5">
            <a:extLst>
              <a:ext uri="{FF2B5EF4-FFF2-40B4-BE49-F238E27FC236}">
                <a16:creationId xmlns:a16="http://schemas.microsoft.com/office/drawing/2014/main" id="{A59EFDDD-F746-4AF2-99DA-4919DB7C738B}"/>
              </a:ext>
            </a:extLst>
          </p:cNvPr>
          <p:cNvSpPr>
            <a:spLocks noGrp="1"/>
          </p:cNvSpPr>
          <p:nvPr>
            <p:ph type="title"/>
          </p:nvPr>
        </p:nvSpPr>
        <p:spPr/>
        <p:txBody>
          <a:bodyPr/>
          <a:lstStyle/>
          <a:p>
            <a:r>
              <a:rPr lang="en-US" dirty="0"/>
              <a:t>Fixed income</a:t>
            </a:r>
          </a:p>
        </p:txBody>
      </p:sp>
      <p:pic>
        <p:nvPicPr>
          <p:cNvPr id="3" name="Picture 2">
            <a:extLst>
              <a:ext uri="{FF2B5EF4-FFF2-40B4-BE49-F238E27FC236}">
                <a16:creationId xmlns:a16="http://schemas.microsoft.com/office/drawing/2014/main" id="{D73F2B70-77B3-4E18-B3CA-12D1952D2A58}"/>
              </a:ext>
            </a:extLst>
          </p:cNvPr>
          <p:cNvPicPr>
            <a:picLocks noChangeAspect="1"/>
          </p:cNvPicPr>
          <p:nvPr/>
        </p:nvPicPr>
        <p:blipFill>
          <a:blip r:embed="rId2"/>
          <a:stretch>
            <a:fillRect/>
          </a:stretch>
        </p:blipFill>
        <p:spPr>
          <a:xfrm>
            <a:off x="1510937" y="3021742"/>
            <a:ext cx="6122125" cy="3290040"/>
          </a:xfrm>
          <a:prstGeom prst="rect">
            <a:avLst/>
          </a:prstGeom>
        </p:spPr>
      </p:pic>
    </p:spTree>
    <p:extLst>
      <p:ext uri="{BB962C8B-B14F-4D97-AF65-F5344CB8AC3E}">
        <p14:creationId xmlns:p14="http://schemas.microsoft.com/office/powerpoint/2010/main" val="261436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8124" y="694264"/>
            <a:ext cx="8677275" cy="2362972"/>
          </a:xfrm>
        </p:spPr>
        <p:txBody>
          <a:bodyPr>
            <a:normAutofit/>
          </a:bodyPr>
          <a:lstStyle/>
          <a:p>
            <a:r>
              <a:rPr lang="en-US" sz="1400" dirty="0"/>
              <a:t>Performance across the real assets landscape appeared disperse in the second quarter, as the real estate investment trusts (REITs) and precious metals sectors struggled throughout most of the quarter, while commodities generally exhibited strong positive momentum, but witnessed selling pressures in June amid growing economic slowdown pressures. </a:t>
            </a:r>
          </a:p>
          <a:p>
            <a:r>
              <a:rPr lang="en-US" sz="1400" dirty="0"/>
              <a:t>A further appreciation of the USD, coupled with mounting recessionary warning signs, likely served as a headwind to the real assets complex during the quarter.  An ongoing global inflationary impulse, however, could result in a resumption of the strong performance across real assets that has been in place in the quarters leading up to the second quarter. </a:t>
            </a:r>
          </a:p>
          <a:p>
            <a:endParaRPr lang="en-US" sz="1400" dirty="0">
              <a:solidFill>
                <a:srgbClr val="FF0000"/>
              </a:solidFill>
            </a:endParaRPr>
          </a:p>
        </p:txBody>
      </p:sp>
      <p:sp>
        <p:nvSpPr>
          <p:cNvPr id="6" name="Title 5">
            <a:extLst>
              <a:ext uri="{FF2B5EF4-FFF2-40B4-BE49-F238E27FC236}">
                <a16:creationId xmlns:a16="http://schemas.microsoft.com/office/drawing/2014/main" id="{7ED080AC-2F81-40CD-9789-7831B5F70BB6}"/>
              </a:ext>
            </a:extLst>
          </p:cNvPr>
          <p:cNvSpPr>
            <a:spLocks noGrp="1"/>
          </p:cNvSpPr>
          <p:nvPr>
            <p:ph type="title"/>
          </p:nvPr>
        </p:nvSpPr>
        <p:spPr/>
        <p:txBody>
          <a:bodyPr/>
          <a:lstStyle/>
          <a:p>
            <a:r>
              <a:rPr lang="en-US" dirty="0"/>
              <a:t>Real assets</a:t>
            </a:r>
          </a:p>
        </p:txBody>
      </p:sp>
      <p:pic>
        <p:nvPicPr>
          <p:cNvPr id="5" name="Picture 4">
            <a:extLst>
              <a:ext uri="{FF2B5EF4-FFF2-40B4-BE49-F238E27FC236}">
                <a16:creationId xmlns:a16="http://schemas.microsoft.com/office/drawing/2014/main" id="{C2885C59-A40E-4577-9E47-A2FD496DB190}"/>
              </a:ext>
            </a:extLst>
          </p:cNvPr>
          <p:cNvPicPr>
            <a:picLocks noChangeAspect="1"/>
          </p:cNvPicPr>
          <p:nvPr/>
        </p:nvPicPr>
        <p:blipFill>
          <a:blip r:embed="rId2"/>
          <a:stretch>
            <a:fillRect/>
          </a:stretch>
        </p:blipFill>
        <p:spPr>
          <a:xfrm>
            <a:off x="1175626" y="2738587"/>
            <a:ext cx="6792747" cy="3626819"/>
          </a:xfrm>
          <a:prstGeom prst="rect">
            <a:avLst/>
          </a:prstGeom>
        </p:spPr>
      </p:pic>
    </p:spTree>
    <p:extLst>
      <p:ext uri="{BB962C8B-B14F-4D97-AF65-F5344CB8AC3E}">
        <p14:creationId xmlns:p14="http://schemas.microsoft.com/office/powerpoint/2010/main" val="1119464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8124" y="694264"/>
            <a:ext cx="8677275" cy="2188084"/>
          </a:xfrm>
        </p:spPr>
        <p:txBody>
          <a:bodyPr>
            <a:normAutofit/>
          </a:bodyPr>
          <a:lstStyle/>
          <a:p>
            <a:r>
              <a:rPr lang="en-US" sz="1400" dirty="0"/>
              <a:t>The USD appreciated strongly during the quarter, the trend of which has largely been in place over the trailing 1-year period, with much of the recent appreciation exhibited versus the Japanese yen and the euro, the latter of which recently approached parity versus the USD for the first time since the inception of the euro in 1999. </a:t>
            </a:r>
          </a:p>
          <a:p>
            <a:r>
              <a:rPr lang="en-US" sz="1400" dirty="0"/>
              <a:t>Emerging market currencies also came under pressure versus the USD in the second quarter, with JPMorgan’s Emerging Market Currency index declining to a fresh record low.</a:t>
            </a:r>
          </a:p>
          <a:p>
            <a:r>
              <a:rPr lang="en-US" sz="1400" dirty="0"/>
              <a:t>Many trade-weighted measures of the exchange rate value of the USD have ascended to multi-decade high levels, likely reflecting the continued bias of a reduction in U.S. monetary and fiscal accommodation and relatively easier policies abroad.</a:t>
            </a:r>
          </a:p>
        </p:txBody>
      </p:sp>
      <p:sp>
        <p:nvSpPr>
          <p:cNvPr id="6" name="Title 5">
            <a:extLst>
              <a:ext uri="{FF2B5EF4-FFF2-40B4-BE49-F238E27FC236}">
                <a16:creationId xmlns:a16="http://schemas.microsoft.com/office/drawing/2014/main" id="{43F03AF0-43EE-412D-8A5B-8FBFE0C4E2DB}"/>
              </a:ext>
            </a:extLst>
          </p:cNvPr>
          <p:cNvSpPr>
            <a:spLocks noGrp="1"/>
          </p:cNvSpPr>
          <p:nvPr>
            <p:ph type="title"/>
          </p:nvPr>
        </p:nvSpPr>
        <p:spPr/>
        <p:txBody>
          <a:bodyPr/>
          <a:lstStyle/>
          <a:p>
            <a:r>
              <a:rPr lang="en-US" dirty="0"/>
              <a:t>currencies</a:t>
            </a:r>
          </a:p>
        </p:txBody>
      </p:sp>
      <p:pic>
        <p:nvPicPr>
          <p:cNvPr id="4" name="Picture 3">
            <a:extLst>
              <a:ext uri="{FF2B5EF4-FFF2-40B4-BE49-F238E27FC236}">
                <a16:creationId xmlns:a16="http://schemas.microsoft.com/office/drawing/2014/main" id="{A71AA6BA-759F-60FC-5792-D0C450D10A45}"/>
              </a:ext>
            </a:extLst>
          </p:cNvPr>
          <p:cNvPicPr>
            <a:picLocks noChangeAspect="1"/>
          </p:cNvPicPr>
          <p:nvPr/>
        </p:nvPicPr>
        <p:blipFill>
          <a:blip r:embed="rId2"/>
          <a:stretch>
            <a:fillRect/>
          </a:stretch>
        </p:blipFill>
        <p:spPr>
          <a:xfrm>
            <a:off x="849248" y="2906921"/>
            <a:ext cx="7445504" cy="3547872"/>
          </a:xfrm>
          <a:prstGeom prst="rect">
            <a:avLst/>
          </a:prstGeom>
        </p:spPr>
      </p:pic>
    </p:spTree>
    <p:extLst>
      <p:ext uri="{BB962C8B-B14F-4D97-AF65-F5344CB8AC3E}">
        <p14:creationId xmlns:p14="http://schemas.microsoft.com/office/powerpoint/2010/main" val="3406157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disclosures</a:t>
            </a:r>
          </a:p>
        </p:txBody>
      </p:sp>
    </p:spTree>
    <p:extLst>
      <p:ext uri="{BB962C8B-B14F-4D97-AF65-F5344CB8AC3E}">
        <p14:creationId xmlns:p14="http://schemas.microsoft.com/office/powerpoint/2010/main" val="155669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Table of contents</a:t>
            </a:r>
          </a:p>
        </p:txBody>
      </p:sp>
      <p:sp>
        <p:nvSpPr>
          <p:cNvPr id="2" name="Content Placeholder 1"/>
          <p:cNvSpPr>
            <a:spLocks noGrp="1"/>
          </p:cNvSpPr>
          <p:nvPr>
            <p:ph idx="4294967295"/>
          </p:nvPr>
        </p:nvSpPr>
        <p:spPr>
          <a:xfrm>
            <a:off x="233363" y="693738"/>
            <a:ext cx="8677275" cy="5715000"/>
          </a:xfrm>
          <a:prstGeom prst="rect">
            <a:avLst/>
          </a:prstGeom>
        </p:spPr>
        <p:txBody>
          <a:bodyPr>
            <a:normAutofit/>
          </a:bodyPr>
          <a:lstStyle/>
          <a:p>
            <a:pPr marL="0" indent="0">
              <a:buNone/>
            </a:pPr>
            <a:r>
              <a:rPr lang="en-US" sz="2000" b="1" dirty="0"/>
              <a:t>Section                                                                                                      Page Number</a:t>
            </a:r>
          </a:p>
          <a:p>
            <a:pPr marL="0" indent="0">
              <a:buNone/>
            </a:pPr>
            <a:endParaRPr lang="en-US" sz="2000" dirty="0"/>
          </a:p>
          <a:p>
            <a:pPr marL="0" indent="0">
              <a:buNone/>
            </a:pPr>
            <a:r>
              <a:rPr lang="en-US" sz="2000" dirty="0"/>
              <a:t>Market Overview	and System Assets				  3</a:t>
            </a:r>
          </a:p>
          <a:p>
            <a:pPr marL="0" indent="0">
              <a:buNone/>
            </a:pPr>
            <a:r>
              <a:rPr lang="en-US" sz="2000" dirty="0"/>
              <a:t>Endowment Pool Update: June 30, 2022			  	  6</a:t>
            </a:r>
          </a:p>
          <a:p>
            <a:pPr marL="0" indent="0">
              <a:buNone/>
            </a:pPr>
            <a:r>
              <a:rPr lang="en-US" sz="2000" dirty="0"/>
              <a:t>Operating Pool Update: June 30, 2022				10</a:t>
            </a:r>
          </a:p>
          <a:p>
            <a:pPr marL="0" indent="0">
              <a:buNone/>
            </a:pPr>
            <a:endParaRPr lang="en-US" sz="2000" dirty="0"/>
          </a:p>
          <a:p>
            <a:pPr marL="0" indent="0">
              <a:buNone/>
            </a:pPr>
            <a:r>
              <a:rPr lang="en-US" sz="2000" dirty="0"/>
              <a:t>Appendix:</a:t>
            </a:r>
          </a:p>
          <a:p>
            <a:pPr marL="0" indent="0">
              <a:buNone/>
            </a:pPr>
            <a:r>
              <a:rPr lang="en-US" sz="2000" dirty="0"/>
              <a:t>Market Environment						13</a:t>
            </a:r>
          </a:p>
          <a:p>
            <a:pPr marL="0" indent="0">
              <a:buNone/>
            </a:pPr>
            <a:r>
              <a:rPr lang="en-US" sz="2000" dirty="0"/>
              <a:t>Disclosures							19</a:t>
            </a:r>
          </a:p>
        </p:txBody>
      </p:sp>
    </p:spTree>
    <p:extLst>
      <p:ext uri="{BB962C8B-B14F-4D97-AF65-F5344CB8AC3E}">
        <p14:creationId xmlns:p14="http://schemas.microsoft.com/office/powerpoint/2010/main" val="20144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disclosures</a:t>
            </a:r>
          </a:p>
        </p:txBody>
      </p:sp>
      <p:sp>
        <p:nvSpPr>
          <p:cNvPr id="4" name="Content Placeholder 3"/>
          <p:cNvSpPr>
            <a:spLocks noGrp="1"/>
          </p:cNvSpPr>
          <p:nvPr>
            <p:ph idx="4294967295"/>
          </p:nvPr>
        </p:nvSpPr>
        <p:spPr>
          <a:xfrm>
            <a:off x="466725" y="693738"/>
            <a:ext cx="8409051" cy="5715000"/>
          </a:xfrm>
          <a:prstGeom prst="rect">
            <a:avLst/>
          </a:prstGeom>
        </p:spPr>
        <p:txBody>
          <a:bodyPr/>
          <a:lstStyle/>
          <a:p>
            <a:pPr marL="236538" indent="-236538">
              <a:spcBef>
                <a:spcPct val="25000"/>
              </a:spcBef>
              <a:buClr>
                <a:srgbClr val="FCAB4F"/>
              </a:buClr>
              <a:buFont typeface="Arial" charset="0"/>
              <a:buChar char="•"/>
            </a:pPr>
            <a:r>
              <a:rPr lang="en-US" sz="1200" dirty="0"/>
              <a:t>This presentation was prepared by Fund Evaluation Group, LLC (FEG), a federally registered investment adviser under the Investment Advisers Act of 1940, as amended, providing non-discretionary and discretionary investment advice to its clients on an individual basis. Registration as an investment adviser does not imply a certain level of skill or training. The oral and written communications of an adviser provide you with information about which you determine to hire or retain an adviser.   Fund Evaluation Group, LLC, Form ADV Part 2A &amp; 2B can be obtained by written request directed to: Fund Evaluation Group, LLC, 201 East Fifth Street, Suite 1600, Cincinnati, OH 45202 Attention: Compliance Department.</a:t>
            </a:r>
          </a:p>
          <a:p>
            <a:pPr marL="236538" indent="-236538">
              <a:spcBef>
                <a:spcPct val="25000"/>
              </a:spcBef>
              <a:buClr>
                <a:srgbClr val="FCAB4F"/>
              </a:buClr>
              <a:buFont typeface="Arial" charset="0"/>
              <a:buChar char="•"/>
            </a:pPr>
            <a:r>
              <a:rPr lang="en-US" sz="1200" dirty="0"/>
              <a:t>The information herein was obtained from various sources.  FEG does not guarantee the accuracy or completeness of such information provided by third parties.  The information in this report is given as of the date indicated and believed to be reliable.  FEG assumes no obligation to update this information, or to advise on further developments relating to it.  </a:t>
            </a:r>
          </a:p>
          <a:p>
            <a:pPr marL="236538" indent="-236538">
              <a:spcBef>
                <a:spcPct val="25000"/>
              </a:spcBef>
              <a:buClr>
                <a:srgbClr val="FCAB4F"/>
              </a:buClr>
              <a:buFont typeface="Arial" charset="0"/>
              <a:buChar char="•"/>
            </a:pPr>
            <a:r>
              <a:rPr lang="en-US" sz="1200" dirty="0"/>
              <a:t>FEG, its affiliates, directors, officers, employees, employee benefit programs and client accounts may have a long position in any securities of issuers discussed in this report. </a:t>
            </a:r>
          </a:p>
          <a:p>
            <a:pPr marL="236538" indent="-236538">
              <a:spcBef>
                <a:spcPct val="25000"/>
              </a:spcBef>
              <a:buClr>
                <a:srgbClr val="FCAB4F"/>
              </a:buClr>
              <a:buFont typeface="Arial" charset="0"/>
              <a:buChar char="•"/>
            </a:pPr>
            <a:r>
              <a:rPr lang="en-US" sz="1200" dirty="0"/>
              <a:t>Index performance results do not represent any managed portfolio returns.  An investor cannot invest directly in a presented index, as an investment vehicle replicating an index would be required.  An index does not charge management fees or brokerage expenses, and no such fees or expenses were deducted from the performance shown. </a:t>
            </a:r>
          </a:p>
          <a:p>
            <a:pPr marL="236538" indent="-236538">
              <a:spcBef>
                <a:spcPct val="25000"/>
              </a:spcBef>
              <a:buClr>
                <a:srgbClr val="FCAB4F"/>
              </a:buClr>
              <a:buFont typeface="Arial" charset="0"/>
              <a:buChar char="•"/>
            </a:pPr>
            <a:r>
              <a:rPr lang="en-US" sz="1200" dirty="0"/>
              <a:t>Neither the information nor any opinion expressed in this report constitutes an offer, or an invitation to make an offer, to buy or sell any securities.  </a:t>
            </a:r>
          </a:p>
          <a:p>
            <a:pPr marL="236538" indent="-236538">
              <a:spcBef>
                <a:spcPct val="25000"/>
              </a:spcBef>
              <a:buClr>
                <a:srgbClr val="FCAB4F"/>
              </a:buClr>
              <a:buFont typeface="Arial" charset="0"/>
              <a:buChar char="•"/>
            </a:pPr>
            <a:r>
              <a:rPr lang="en-US" sz="1200" dirty="0"/>
              <a:t>Any return expectations provided are not intended as, and must not be regarded as, a representation, warranty or predication that the investment will achieve any particular rate of return over any particular time period or that investors will not incur losses. </a:t>
            </a:r>
          </a:p>
          <a:p>
            <a:pPr marL="236538" indent="-236538">
              <a:spcBef>
                <a:spcPct val="25000"/>
              </a:spcBef>
              <a:buClr>
                <a:srgbClr val="FCAB4F"/>
              </a:buClr>
              <a:buFont typeface="Arial" charset="0"/>
              <a:buChar char="•"/>
            </a:pPr>
            <a:r>
              <a:rPr lang="en-US" sz="1200" dirty="0"/>
              <a:t>Past performance is not indicative of future results. </a:t>
            </a:r>
          </a:p>
          <a:p>
            <a:pPr marL="236538" indent="-236538">
              <a:spcBef>
                <a:spcPct val="25000"/>
              </a:spcBef>
              <a:buClr>
                <a:srgbClr val="FCAB4F"/>
              </a:buClr>
              <a:buFont typeface="Arial" charset="0"/>
              <a:buChar char="•"/>
            </a:pPr>
            <a:r>
              <a:rPr lang="en-US" sz="1200" dirty="0"/>
              <a:t>This report is prepared for informational purposes only.  It does not address specific investment objectives, or the financial situation and the particular needs of any person who may receive this report.</a:t>
            </a:r>
          </a:p>
          <a:p>
            <a:endParaRPr lang="en-US" sz="1200" dirty="0"/>
          </a:p>
        </p:txBody>
      </p:sp>
    </p:spTree>
    <p:extLst>
      <p:ext uri="{BB962C8B-B14F-4D97-AF65-F5344CB8AC3E}">
        <p14:creationId xmlns:p14="http://schemas.microsoft.com/office/powerpoint/2010/main" val="24284977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disclosures</a:t>
            </a:r>
          </a:p>
        </p:txBody>
      </p:sp>
      <p:sp>
        <p:nvSpPr>
          <p:cNvPr id="6" name="Text Box 1">
            <a:extLst>
              <a:ext uri="{FF2B5EF4-FFF2-40B4-BE49-F238E27FC236}">
                <a16:creationId xmlns:a16="http://schemas.microsoft.com/office/drawing/2014/main" id="{45308E95-E725-4FAB-A591-F706829F195B}"/>
              </a:ext>
            </a:extLst>
          </p:cNvPr>
          <p:cNvSpPr txBox="1">
            <a:spLocks noChangeArrowheads="1"/>
          </p:cNvSpPr>
          <p:nvPr/>
        </p:nvSpPr>
        <p:spPr bwMode="auto">
          <a:xfrm>
            <a:off x="335656" y="529855"/>
            <a:ext cx="8276716" cy="5605131"/>
          </a:xfrm>
          <a:prstGeom prst="rect">
            <a:avLst/>
          </a:prstGeom>
          <a:noFill/>
          <a:ln w="9525">
            <a:no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US" sz="1200" b="1" i="0" u="none" strike="noStrike" kern="0" cap="none" spc="0" normalizeH="0" baseline="0" noProof="0" dirty="0">
                <a:ln>
                  <a:noFill/>
                </a:ln>
                <a:effectLst/>
                <a:uLnTx/>
                <a:uFillTx/>
                <a:latin typeface="Calibri"/>
                <a:ea typeface="+mn-ea"/>
                <a:cs typeface="Arial"/>
              </a:rPr>
              <a:t>Large Cap </a:t>
            </a:r>
            <a:r>
              <a:rPr kumimoji="0" lang="en-US" sz="1200" b="0" i="0" u="none" strike="noStrike" kern="0" cap="none" spc="0" normalizeH="0" baseline="0" noProof="0" dirty="0">
                <a:ln>
                  <a:noFill/>
                </a:ln>
                <a:effectLst/>
                <a:uLnTx/>
                <a:uFillTx/>
                <a:latin typeface="Calibri"/>
                <a:ea typeface="+mn-ea"/>
                <a:cs typeface="Arial"/>
              </a:rPr>
              <a:t>is represented by the S&amp;P 500 Index which measures the performance of large capitalization U.S. stocks.  The S&amp;P 500 is a market-weighted index of 500 stocks that are traded on the NYSE, AMEX, and NASDAQ.  www.standardandpoors.com</a:t>
            </a:r>
          </a:p>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0" lang="en-US" sz="1200" b="0" i="0" u="none" strike="noStrike" kern="0" cap="none" spc="0" normalizeH="0" baseline="0" noProof="0" dirty="0">
              <a:ln>
                <a:noFill/>
              </a:ln>
              <a:effectLst/>
              <a:uLnTx/>
              <a:uFillTx/>
              <a:latin typeface="Calibri"/>
              <a:ea typeface="+mn-ea"/>
              <a:cs typeface="Aria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Mid Cap </a:t>
            </a:r>
            <a:r>
              <a:rPr kumimoji="0" lang="en-US" sz="1200" b="0" i="0" u="none" strike="noStrike" kern="0" cap="none" spc="0" normalizeH="0" baseline="0" noProof="0" dirty="0">
                <a:ln>
                  <a:noFill/>
                </a:ln>
                <a:effectLst/>
                <a:uLnTx/>
                <a:uFillTx/>
                <a:latin typeface="Calibri"/>
                <a:ea typeface="+mn-ea"/>
              </a:rPr>
              <a:t>is represented by the Russell Mid Cap Index which measures performance of U.S. mid capitalization stocks.  The Russell Mid Cap Index is a capitalization-weighted index  of the 800 smallest companies in the Russell 1000 Index.  The stocks are traded on the NYSE, AMEX, and NASDAQ.  www.russell.com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Small Cap </a:t>
            </a:r>
            <a:r>
              <a:rPr kumimoji="0" lang="en-US" sz="1200" b="0" i="0" u="none" strike="noStrike" kern="0" cap="none" spc="0" normalizeH="0" baseline="0" noProof="0" dirty="0">
                <a:ln>
                  <a:noFill/>
                </a:ln>
                <a:effectLst/>
                <a:uLnTx/>
                <a:uFillTx/>
                <a:latin typeface="Calibri"/>
                <a:ea typeface="+mn-ea"/>
              </a:rPr>
              <a:t>is represented by the Russell 2000 Index which measures the performance of U.S. small capitalization stocks.  The Russell 2000  is a capitalization-weighted index of the 2,000 smallest stocks in the broad U.S. equity market, as defined by the Russell 3000 Index.  These stocks are traded on the NYSE, AMEX, and NASDAQ.  www.russell.com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International </a:t>
            </a:r>
            <a:r>
              <a:rPr kumimoji="0" lang="en-US" sz="1200" b="0" i="0" u="none" strike="noStrike" kern="0" cap="none" spc="0" normalizeH="0" baseline="0" noProof="0" dirty="0">
                <a:ln>
                  <a:noFill/>
                </a:ln>
                <a:effectLst/>
                <a:uLnTx/>
                <a:uFillTx/>
                <a:latin typeface="Calibri"/>
                <a:ea typeface="+mn-ea"/>
              </a:rPr>
              <a:t>is represented by the MSCI EAFE Index which is a Morgan Stanley Capital International index that is designed to measure the performance of the developed stock markets of Europe, Australasia, and the Far East.  www.mscibarra.com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Emerging Markets </a:t>
            </a:r>
            <a:r>
              <a:rPr kumimoji="0" lang="en-US" sz="1200" b="0" i="0" u="none" strike="noStrike" kern="0" cap="none" spc="0" normalizeH="0" baseline="0" noProof="0" dirty="0">
                <a:ln>
                  <a:noFill/>
                </a:ln>
                <a:effectLst/>
                <a:uLnTx/>
                <a:uFillTx/>
                <a:latin typeface="Calibri"/>
                <a:ea typeface="+mn-ea"/>
              </a:rPr>
              <a:t>are represented by the MSCI Emerging Markets Index which is a Morgan Stanley Capital International index that is designed to measure the performance of emerging market stock markets.  www.mscibarra.com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Hedged Equity </a:t>
            </a:r>
            <a:r>
              <a:rPr kumimoji="0" lang="en-US" sz="1200" b="0" i="0" u="none" strike="noStrike" kern="0" cap="none" spc="0" normalizeH="0" baseline="0" noProof="0" dirty="0">
                <a:ln>
                  <a:noFill/>
                </a:ln>
                <a:effectLst/>
                <a:uLnTx/>
                <a:uFillTx/>
                <a:latin typeface="Calibri"/>
                <a:ea typeface="+mn-ea"/>
              </a:rPr>
              <a:t>is represented by the Hedge Fund Research, Inc. Fund Weighted Composite Index, an equal weighted index that includes over 2,000 constituent funds, both domestic and offshore with no Fund of Funds included in the index.  www.hfri.com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Bonds </a:t>
            </a:r>
            <a:r>
              <a:rPr kumimoji="0" lang="en-US" sz="1200" b="0" i="0" u="none" strike="noStrike" kern="0" cap="none" spc="0" normalizeH="0" baseline="0" noProof="0" dirty="0">
                <a:ln>
                  <a:noFill/>
                </a:ln>
                <a:effectLst/>
                <a:uLnTx/>
                <a:uFillTx/>
                <a:latin typeface="Calibri"/>
                <a:ea typeface="+mn-ea"/>
              </a:rPr>
              <a:t>are represented by the Barclays U.S. Aggregate Bond Index which includes U.S. government, corporate, and mortgage-backed securities with maturities up to 30 years.  www.barclays.com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High Yield </a:t>
            </a:r>
            <a:r>
              <a:rPr kumimoji="0" lang="en-US" sz="1200" b="0" i="0" u="none" strike="noStrike" kern="0" cap="none" spc="0" normalizeH="0" baseline="0" noProof="0" dirty="0">
                <a:ln>
                  <a:noFill/>
                </a:ln>
                <a:effectLst/>
                <a:uLnTx/>
                <a:uFillTx/>
                <a:latin typeface="Calibri"/>
                <a:ea typeface="+mn-ea"/>
              </a:rPr>
              <a:t>is represented by the Barclays U.S. Corporate High Yield Index.  www.barclays.com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Global REIT </a:t>
            </a:r>
            <a:r>
              <a:rPr kumimoji="0" lang="en-US" sz="1200" b="0" i="0" u="none" strike="noStrike" kern="0" cap="none" spc="0" normalizeH="0" baseline="0" noProof="0" dirty="0">
                <a:ln>
                  <a:noFill/>
                </a:ln>
                <a:effectLst/>
                <a:uLnTx/>
                <a:uFillTx/>
                <a:latin typeface="Calibri"/>
                <a:ea typeface="+mn-ea"/>
              </a:rPr>
              <a:t>is represented by the FTSE EPRA/NAREIT Developed Index which is designed to track the performance of listed real estate companies and REITS worldwide.  www.ftse.com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MLPs</a:t>
            </a:r>
            <a:r>
              <a:rPr kumimoji="0" lang="en-US" sz="1200" b="0" i="0" u="none" strike="noStrike" kern="0" cap="none" spc="0" normalizeH="0" baseline="0" noProof="0" dirty="0">
                <a:ln>
                  <a:noFill/>
                </a:ln>
                <a:effectLst/>
                <a:uLnTx/>
                <a:uFillTx/>
                <a:latin typeface="Calibri"/>
                <a:ea typeface="+mn-ea"/>
              </a:rPr>
              <a:t> are represented by the Alerian MLP Index.  www.alerian.com</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Calibri"/>
              <a:ea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Calibri"/>
                <a:ea typeface="+mn-ea"/>
              </a:rPr>
              <a:t>Hedge Funds </a:t>
            </a:r>
            <a:r>
              <a:rPr kumimoji="0" lang="en-US" sz="1200" b="0" i="0" u="none" strike="noStrike" kern="0" cap="none" spc="0" normalizeH="0" baseline="0" noProof="0" dirty="0">
                <a:ln>
                  <a:noFill/>
                </a:ln>
                <a:effectLst/>
                <a:uLnTx/>
                <a:uFillTx/>
                <a:latin typeface="Calibri"/>
                <a:ea typeface="+mn-ea"/>
              </a:rPr>
              <a:t>are represented by the Hedge Fund Research, Inc. Fund of Funds Composite Index.  www.hfri.com</a:t>
            </a:r>
          </a:p>
          <a:p>
            <a:pPr marL="0" marR="0" lvl="0" indent="0" algn="l" defTabSz="914400" rtl="0" eaLnBrk="1" fontAlgn="auto" latinLnBrk="0" hangingPunct="1">
              <a:lnSpc>
                <a:spcPts val="1100"/>
              </a:lnSpc>
              <a:spcBef>
                <a:spcPts val="0"/>
              </a:spcBef>
              <a:spcAft>
                <a:spcPts val="0"/>
              </a:spcAft>
              <a:buClrTx/>
              <a:buSzTx/>
              <a:buFontTx/>
              <a:buNone/>
              <a:tabLst/>
              <a:defRPr sz="1000"/>
            </a:pPr>
            <a:endParaRPr kumimoji="0" lang="en-US" sz="1200" b="0" i="0" u="none" strike="noStrike" kern="0" cap="none" spc="0" normalizeH="0" baseline="0" noProof="0" dirty="0">
              <a:ln>
                <a:noFill/>
              </a:ln>
              <a:effectLst/>
              <a:uLnTx/>
              <a:uFillTx/>
              <a:latin typeface="Calibri"/>
              <a:ea typeface="+mn-ea"/>
              <a:cs typeface="Arial"/>
            </a:endParaRPr>
          </a:p>
        </p:txBody>
      </p:sp>
    </p:spTree>
    <p:extLst>
      <p:ext uri="{BB962C8B-B14F-4D97-AF65-F5344CB8AC3E}">
        <p14:creationId xmlns:p14="http://schemas.microsoft.com/office/powerpoint/2010/main" val="23668714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52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96412" y="1357772"/>
            <a:ext cx="5855701" cy="867930"/>
          </a:xfrm>
        </p:spPr>
        <p:txBody>
          <a:bodyPr/>
          <a:lstStyle/>
          <a:p>
            <a:r>
              <a:rPr lang="en-US" dirty="0"/>
              <a:t>MARKET OVERVIEW AND SYSTEM ASSETS</a:t>
            </a:r>
          </a:p>
        </p:txBody>
      </p:sp>
    </p:spTree>
    <p:extLst>
      <p:ext uri="{BB962C8B-B14F-4D97-AF65-F5344CB8AC3E}">
        <p14:creationId xmlns:p14="http://schemas.microsoft.com/office/powerpoint/2010/main" val="356567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A58D-6A7F-49DE-A0DA-A712E8EEA89B}"/>
              </a:ext>
            </a:extLst>
          </p:cNvPr>
          <p:cNvSpPr>
            <a:spLocks noGrp="1"/>
          </p:cNvSpPr>
          <p:nvPr>
            <p:ph type="title"/>
          </p:nvPr>
        </p:nvSpPr>
        <p:spPr/>
        <p:txBody>
          <a:bodyPr/>
          <a:lstStyle/>
          <a:p>
            <a:r>
              <a:rPr lang="en-US" dirty="0"/>
              <a:t>Market returns</a:t>
            </a:r>
          </a:p>
        </p:txBody>
      </p:sp>
      <p:graphicFrame>
        <p:nvGraphicFramePr>
          <p:cNvPr id="5" name="Chart 4">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2884462742"/>
              </p:ext>
            </p:extLst>
          </p:nvPr>
        </p:nvGraphicFramePr>
        <p:xfrm>
          <a:off x="115613" y="546538"/>
          <a:ext cx="8933390" cy="60209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5399"/>
            <a:ext cx="9079992" cy="407587"/>
          </a:xfrm>
        </p:spPr>
        <p:txBody>
          <a:bodyPr/>
          <a:lstStyle/>
          <a:p>
            <a:pPr algn="ctr"/>
            <a:r>
              <a:rPr lang="en-US" sz="2100" dirty="0"/>
              <a:t>university Operating and endowment funds: June 30, 2022</a:t>
            </a:r>
          </a:p>
        </p:txBody>
      </p:sp>
      <p:sp>
        <p:nvSpPr>
          <p:cNvPr id="5" name="object 6">
            <a:extLst>
              <a:ext uri="{FF2B5EF4-FFF2-40B4-BE49-F238E27FC236}">
                <a16:creationId xmlns:a16="http://schemas.microsoft.com/office/drawing/2014/main" id="{27543B2B-10FB-42E4-A33F-6CD365C762DC}"/>
              </a:ext>
              <a:ext uri="{C183D7F6-B498-43B3-948B-1728B52AA6E4}">
                <adec:decorative xmlns:adec="http://schemas.microsoft.com/office/drawing/2017/decorative" val="0"/>
              </a:ext>
            </a:extLst>
          </p:cNvPr>
          <p:cNvSpPr txBox="1"/>
          <p:nvPr/>
        </p:nvSpPr>
        <p:spPr>
          <a:xfrm>
            <a:off x="545452" y="5306319"/>
            <a:ext cx="7942580" cy="1077218"/>
          </a:xfrm>
          <a:prstGeom prst="rect">
            <a:avLst/>
          </a:prstGeom>
        </p:spPr>
        <p:txBody>
          <a:bodyPr vert="horz" wrap="square" lIns="0" tIns="0" rIns="0" bIns="0" rtlCol="0">
            <a:spAutoFit/>
          </a:bodyPr>
          <a:lstStyle/>
          <a:p>
            <a:pPr marL="354965" indent="-342265">
              <a:lnSpc>
                <a:spcPct val="100000"/>
              </a:lnSpc>
              <a:buClr>
                <a:srgbClr val="FFC000"/>
              </a:buClr>
              <a:buFont typeface="Arial"/>
              <a:buChar char="•"/>
              <a:tabLst>
                <a:tab pos="355600" algn="l"/>
              </a:tabLst>
            </a:pPr>
            <a:r>
              <a:rPr sz="1300" spc="-5" dirty="0">
                <a:solidFill>
                  <a:srgbClr val="3E3E3E"/>
                </a:solidFill>
                <a:latin typeface="Calibri"/>
                <a:cs typeface="Calibri"/>
              </a:rPr>
              <a:t>The </a:t>
            </a:r>
            <a:r>
              <a:rPr lang="en-US" sz="1300" spc="-5" dirty="0">
                <a:solidFill>
                  <a:srgbClr val="3E3E3E"/>
                </a:solidFill>
                <a:latin typeface="Calibri"/>
                <a:cs typeface="Calibri"/>
              </a:rPr>
              <a:t>System’s financial assets</a:t>
            </a:r>
            <a:r>
              <a:rPr sz="1300" spc="-5" dirty="0">
                <a:solidFill>
                  <a:srgbClr val="3E3E3E"/>
                </a:solidFill>
                <a:latin typeface="Calibri"/>
                <a:cs typeface="Calibri"/>
              </a:rPr>
              <a:t> were valued at $</a:t>
            </a:r>
            <a:r>
              <a:rPr lang="en-US" sz="1300" spc="-5" dirty="0">
                <a:solidFill>
                  <a:srgbClr val="3E3E3E"/>
                </a:solidFill>
                <a:latin typeface="Calibri"/>
                <a:cs typeface="Calibri"/>
              </a:rPr>
              <a:t>4.15 </a:t>
            </a:r>
            <a:r>
              <a:rPr sz="1300" spc="-5" dirty="0">
                <a:solidFill>
                  <a:srgbClr val="3E3E3E"/>
                </a:solidFill>
                <a:latin typeface="Calibri"/>
                <a:cs typeface="Calibri"/>
              </a:rPr>
              <a:t>billion as of </a:t>
            </a:r>
            <a:r>
              <a:rPr lang="en-US" sz="1300" spc="-5" dirty="0">
                <a:solidFill>
                  <a:srgbClr val="3E3E3E"/>
                </a:solidFill>
                <a:latin typeface="Calibri"/>
                <a:cs typeface="Calibri"/>
              </a:rPr>
              <a:t>June</a:t>
            </a:r>
            <a:r>
              <a:rPr sz="1300" spc="-5" dirty="0">
                <a:solidFill>
                  <a:srgbClr val="3E3E3E"/>
                </a:solidFill>
                <a:latin typeface="Calibri"/>
                <a:cs typeface="Calibri"/>
              </a:rPr>
              <a:t> 3</a:t>
            </a:r>
            <a:r>
              <a:rPr lang="en-US" sz="1300" spc="-5" dirty="0">
                <a:solidFill>
                  <a:srgbClr val="3E3E3E"/>
                </a:solidFill>
                <a:latin typeface="Calibri"/>
                <a:cs typeface="Calibri"/>
              </a:rPr>
              <a:t>0</a:t>
            </a:r>
            <a:r>
              <a:rPr sz="1300" spc="-5" dirty="0">
                <a:solidFill>
                  <a:srgbClr val="3E3E3E"/>
                </a:solidFill>
                <a:latin typeface="Calibri"/>
                <a:cs typeface="Calibri"/>
              </a:rPr>
              <a:t>, 202</a:t>
            </a:r>
            <a:r>
              <a:rPr lang="en-US" sz="1300" spc="-5" dirty="0">
                <a:solidFill>
                  <a:srgbClr val="3E3E3E"/>
                </a:solidFill>
                <a:latin typeface="Calibri"/>
                <a:cs typeface="Calibri"/>
              </a:rPr>
              <a:t>2</a:t>
            </a:r>
            <a:r>
              <a:rPr sz="1300" spc="-5" dirty="0">
                <a:solidFill>
                  <a:srgbClr val="3E3E3E"/>
                </a:solidFill>
                <a:latin typeface="Calibri"/>
                <a:cs typeface="Calibri"/>
              </a:rPr>
              <a:t>.</a:t>
            </a:r>
            <a:endParaRPr sz="1300" dirty="0">
              <a:latin typeface="Calibri"/>
              <a:cs typeface="Calibri"/>
            </a:endParaRPr>
          </a:p>
          <a:p>
            <a:pPr marL="354965" marR="5080" indent="-342265">
              <a:lnSpc>
                <a:spcPct val="100000"/>
              </a:lnSpc>
              <a:spcBef>
                <a:spcPts val="310"/>
              </a:spcBef>
              <a:buClr>
                <a:srgbClr val="FFC000"/>
              </a:buClr>
              <a:buFont typeface="Arial"/>
              <a:buChar char="•"/>
              <a:tabLst>
                <a:tab pos="355600" algn="l"/>
              </a:tabLst>
            </a:pPr>
            <a:r>
              <a:rPr sz="1300" spc="-5" dirty="0">
                <a:solidFill>
                  <a:srgbClr val="3E3E3E"/>
                </a:solidFill>
                <a:latin typeface="Calibri"/>
                <a:cs typeface="Calibri"/>
              </a:rPr>
              <a:t>The Operating Pool was valued at $</a:t>
            </a:r>
            <a:r>
              <a:rPr lang="en-US" sz="1300" spc="-5" dirty="0">
                <a:solidFill>
                  <a:srgbClr val="3E3E3E"/>
                </a:solidFill>
                <a:latin typeface="Calibri"/>
                <a:cs typeface="Calibri"/>
              </a:rPr>
              <a:t>3.13 </a:t>
            </a:r>
            <a:r>
              <a:rPr sz="1300" spc="-5" dirty="0">
                <a:solidFill>
                  <a:srgbClr val="3E3E3E"/>
                </a:solidFill>
                <a:latin typeface="Calibri"/>
                <a:cs typeface="Calibri"/>
              </a:rPr>
              <a:t>billion</a:t>
            </a:r>
            <a:r>
              <a:rPr lang="en-US" sz="1300" spc="-5" dirty="0">
                <a:solidFill>
                  <a:srgbClr val="3E3E3E"/>
                </a:solidFill>
                <a:latin typeface="Calibri"/>
                <a:cs typeface="Calibri"/>
              </a:rPr>
              <a:t> </a:t>
            </a:r>
            <a:r>
              <a:rPr lang="en-US" sz="1300" spc="-5" dirty="0">
                <a:solidFill>
                  <a:srgbClr val="3E3E3E"/>
                </a:solidFill>
                <a:cs typeface="Calibri"/>
              </a:rPr>
              <a:t>(ex-Permanent Core) </a:t>
            </a:r>
            <a:r>
              <a:rPr sz="1300" spc="-5" dirty="0">
                <a:solidFill>
                  <a:srgbClr val="3E3E3E"/>
                </a:solidFill>
                <a:latin typeface="Calibri"/>
                <a:cs typeface="Calibri"/>
              </a:rPr>
              <a:t>. The permanent core investment (gray </a:t>
            </a:r>
            <a:r>
              <a:rPr lang="en-US" sz="1300" spc="-5" dirty="0">
                <a:solidFill>
                  <a:srgbClr val="3E3E3E"/>
                </a:solidFill>
                <a:latin typeface="Calibri"/>
                <a:cs typeface="Calibri"/>
              </a:rPr>
              <a:t>slice</a:t>
            </a:r>
            <a:r>
              <a:rPr sz="1300" spc="-5" dirty="0">
                <a:solidFill>
                  <a:srgbClr val="3E3E3E"/>
                </a:solidFill>
                <a:latin typeface="Calibri"/>
                <a:cs typeface="Calibri"/>
              </a:rPr>
              <a:t>) is a long-term investment of operating cash in the Endowment Pool to enhance distributions to invested</a:t>
            </a:r>
            <a:r>
              <a:rPr lang="en-US" sz="1300" spc="-5" dirty="0">
                <a:solidFill>
                  <a:srgbClr val="3E3E3E"/>
                </a:solidFill>
                <a:latin typeface="Calibri"/>
                <a:cs typeface="Calibri"/>
              </a:rPr>
              <a:t> </a:t>
            </a:r>
            <a:r>
              <a:rPr sz="1300" spc="-5" dirty="0">
                <a:solidFill>
                  <a:srgbClr val="3E3E3E"/>
                </a:solidFill>
                <a:latin typeface="Calibri"/>
                <a:cs typeface="Calibri"/>
              </a:rPr>
              <a:t>units.</a:t>
            </a:r>
            <a:endParaRPr sz="1300" dirty="0">
              <a:latin typeface="Calibri"/>
              <a:cs typeface="Calibri"/>
            </a:endParaRPr>
          </a:p>
          <a:p>
            <a:pPr marL="354965" marR="15875" indent="-342265">
              <a:lnSpc>
                <a:spcPct val="100000"/>
              </a:lnSpc>
              <a:spcBef>
                <a:spcPts val="310"/>
              </a:spcBef>
              <a:buClr>
                <a:srgbClr val="FFC000"/>
              </a:buClr>
              <a:buFont typeface="Arial"/>
              <a:buChar char="•"/>
              <a:tabLst>
                <a:tab pos="355600" algn="l"/>
              </a:tabLst>
            </a:pPr>
            <a:r>
              <a:rPr sz="1300" spc="-5" dirty="0">
                <a:solidFill>
                  <a:srgbClr val="3E3E3E"/>
                </a:solidFill>
                <a:latin typeface="Calibri"/>
                <a:cs typeface="Calibri"/>
              </a:rPr>
              <a:t>The combined Endowment Pool is valued at $</a:t>
            </a:r>
            <a:r>
              <a:rPr lang="en-US" sz="1300" spc="-5" dirty="0">
                <a:solidFill>
                  <a:srgbClr val="3E3E3E"/>
                </a:solidFill>
                <a:latin typeface="Calibri"/>
                <a:cs typeface="Calibri"/>
              </a:rPr>
              <a:t>926.5 million</a:t>
            </a:r>
            <a:r>
              <a:rPr sz="1300" spc="-5" dirty="0">
                <a:solidFill>
                  <a:srgbClr val="3E3E3E"/>
                </a:solidFill>
                <a:latin typeface="Calibri"/>
                <a:cs typeface="Calibri"/>
              </a:rPr>
              <a:t> (</a:t>
            </a:r>
            <a:r>
              <a:rPr lang="en-US" sz="1300" spc="-5" dirty="0">
                <a:solidFill>
                  <a:srgbClr val="3E3E3E"/>
                </a:solidFill>
                <a:latin typeface="Calibri"/>
                <a:cs typeface="Calibri"/>
              </a:rPr>
              <a:t>gray</a:t>
            </a:r>
            <a:r>
              <a:rPr sz="1300" spc="-5" dirty="0">
                <a:solidFill>
                  <a:srgbClr val="3E3E3E"/>
                </a:solidFill>
                <a:latin typeface="Calibri"/>
                <a:cs typeface="Calibri"/>
              </a:rPr>
              <a:t> and </a:t>
            </a:r>
            <a:r>
              <a:rPr lang="en-US" sz="1300" spc="-5" dirty="0">
                <a:solidFill>
                  <a:srgbClr val="3E3E3E"/>
                </a:solidFill>
                <a:latin typeface="Calibri"/>
                <a:cs typeface="Calibri"/>
              </a:rPr>
              <a:t>blue</a:t>
            </a:r>
            <a:r>
              <a:rPr sz="1300" spc="-5" dirty="0">
                <a:solidFill>
                  <a:srgbClr val="3E3E3E"/>
                </a:solidFill>
                <a:latin typeface="Calibri"/>
                <a:cs typeface="Calibri"/>
              </a:rPr>
              <a:t> </a:t>
            </a:r>
            <a:r>
              <a:rPr lang="en-US" sz="1300" spc="-5" dirty="0">
                <a:solidFill>
                  <a:srgbClr val="3E3E3E"/>
                </a:solidFill>
                <a:latin typeface="Calibri"/>
                <a:cs typeface="Calibri"/>
              </a:rPr>
              <a:t>slices</a:t>
            </a:r>
            <a:r>
              <a:rPr sz="1300" spc="-5" dirty="0">
                <a:solidFill>
                  <a:srgbClr val="3E3E3E"/>
                </a:solidFill>
                <a:latin typeface="Calibri"/>
                <a:cs typeface="Calibri"/>
              </a:rPr>
              <a:t>) and is discussed further on  the following</a:t>
            </a:r>
            <a:r>
              <a:rPr sz="1300" dirty="0">
                <a:solidFill>
                  <a:srgbClr val="3E3E3E"/>
                </a:solidFill>
                <a:latin typeface="Calibri"/>
                <a:cs typeface="Calibri"/>
              </a:rPr>
              <a:t> </a:t>
            </a:r>
            <a:r>
              <a:rPr sz="1300" spc="-5" dirty="0">
                <a:solidFill>
                  <a:srgbClr val="3E3E3E"/>
                </a:solidFill>
                <a:latin typeface="Calibri"/>
                <a:cs typeface="Calibri"/>
              </a:rPr>
              <a:t>slides.</a:t>
            </a:r>
            <a:endParaRPr sz="1300" dirty="0">
              <a:latin typeface="Calibri"/>
              <a:cs typeface="Calibri"/>
            </a:endParaRPr>
          </a:p>
        </p:txBody>
      </p:sp>
      <p:pic>
        <p:nvPicPr>
          <p:cNvPr id="4" name="Graphic 3">
            <a:extLst>
              <a:ext uri="{FF2B5EF4-FFF2-40B4-BE49-F238E27FC236}">
                <a16:creationId xmlns:a16="http://schemas.microsoft.com/office/drawing/2014/main" id="{9FDA9FD7-9743-F392-DD49-D27A685C81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9450" y="544529"/>
            <a:ext cx="6621091" cy="4689158"/>
          </a:xfrm>
          <a:prstGeom prst="rect">
            <a:avLst/>
          </a:prstGeom>
        </p:spPr>
      </p:pic>
    </p:spTree>
    <p:extLst>
      <p:ext uri="{BB962C8B-B14F-4D97-AF65-F5344CB8AC3E}">
        <p14:creationId xmlns:p14="http://schemas.microsoft.com/office/powerpoint/2010/main" val="70034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96412" y="1357772"/>
            <a:ext cx="5855701" cy="944874"/>
          </a:xfrm>
        </p:spPr>
        <p:txBody>
          <a:bodyPr/>
          <a:lstStyle/>
          <a:p>
            <a:r>
              <a:rPr lang="en-US" dirty="0"/>
              <a:t>ENDOWMENT POOL UPDATE: </a:t>
            </a:r>
          </a:p>
          <a:p>
            <a:r>
              <a:rPr lang="en-US" dirty="0"/>
              <a:t>June 30, 2022</a:t>
            </a:r>
          </a:p>
        </p:txBody>
      </p:sp>
    </p:spTree>
    <p:extLst>
      <p:ext uri="{BB962C8B-B14F-4D97-AF65-F5344CB8AC3E}">
        <p14:creationId xmlns:p14="http://schemas.microsoft.com/office/powerpoint/2010/main" val="77916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Market value and asset allocation: endowment pool</a:t>
            </a:r>
          </a:p>
        </p:txBody>
      </p:sp>
      <p:sp>
        <p:nvSpPr>
          <p:cNvPr id="5" name="object 7">
            <a:extLst>
              <a:ext uri="{FF2B5EF4-FFF2-40B4-BE49-F238E27FC236}">
                <a16:creationId xmlns:a16="http://schemas.microsoft.com/office/drawing/2014/main" id="{08C6E9B7-A303-4491-ABCB-0A53C907D1F1}"/>
              </a:ext>
            </a:extLst>
          </p:cNvPr>
          <p:cNvSpPr txBox="1"/>
          <p:nvPr/>
        </p:nvSpPr>
        <p:spPr>
          <a:xfrm>
            <a:off x="6109125" y="1156653"/>
            <a:ext cx="2037080" cy="448945"/>
          </a:xfrm>
          <a:prstGeom prst="rect">
            <a:avLst/>
          </a:prstGeom>
        </p:spPr>
        <p:txBody>
          <a:bodyPr vert="horz" wrap="square" lIns="0" tIns="0" rIns="0" bIns="0" rtlCol="0">
            <a:spAutoFit/>
          </a:bodyPr>
          <a:lstStyle/>
          <a:p>
            <a:pPr marL="12700" marR="5080" indent="164465">
              <a:lnSpc>
                <a:spcPct val="100000"/>
              </a:lnSpc>
            </a:pPr>
            <a:r>
              <a:rPr sz="1400" b="1" spc="-5" dirty="0">
                <a:solidFill>
                  <a:srgbClr val="595958"/>
                </a:solidFill>
                <a:latin typeface="Calibri"/>
                <a:cs typeface="Calibri"/>
              </a:rPr>
              <a:t>Over/Under Allocation  to </a:t>
            </a:r>
            <a:r>
              <a:rPr sz="1400" b="1" spc="-15" dirty="0">
                <a:solidFill>
                  <a:srgbClr val="595958"/>
                </a:solidFill>
                <a:latin typeface="Calibri"/>
                <a:cs typeface="Calibri"/>
              </a:rPr>
              <a:t>Long-Term </a:t>
            </a:r>
            <a:r>
              <a:rPr sz="1400" b="1" spc="-5" dirty="0">
                <a:solidFill>
                  <a:srgbClr val="595958"/>
                </a:solidFill>
                <a:latin typeface="Calibri"/>
                <a:cs typeface="Calibri"/>
              </a:rPr>
              <a:t>Policy</a:t>
            </a:r>
            <a:r>
              <a:rPr sz="1400" b="1" spc="-120" dirty="0">
                <a:solidFill>
                  <a:srgbClr val="595958"/>
                </a:solidFill>
                <a:latin typeface="Calibri"/>
                <a:cs typeface="Calibri"/>
              </a:rPr>
              <a:t> </a:t>
            </a:r>
            <a:r>
              <a:rPr sz="1400" b="1" spc="-20" dirty="0">
                <a:solidFill>
                  <a:srgbClr val="595958"/>
                </a:solidFill>
                <a:latin typeface="Calibri"/>
                <a:cs typeface="Calibri"/>
              </a:rPr>
              <a:t>Targets</a:t>
            </a:r>
            <a:endParaRPr sz="1400" dirty="0">
              <a:latin typeface="Calibri"/>
              <a:cs typeface="Calibri"/>
            </a:endParaRPr>
          </a:p>
        </p:txBody>
      </p:sp>
      <p:graphicFrame>
        <p:nvGraphicFramePr>
          <p:cNvPr id="8" name="Chart 7">
            <a:extLst>
              <a:ext uri="{FF2B5EF4-FFF2-40B4-BE49-F238E27FC236}">
                <a16:creationId xmlns:a16="http://schemas.microsoft.com/office/drawing/2014/main" id="{0F60BD35-1395-4A66-BF52-62460479C2A9}"/>
              </a:ext>
            </a:extLst>
          </p:cNvPr>
          <p:cNvGraphicFramePr>
            <a:graphicFrameLocks/>
          </p:cNvGraphicFramePr>
          <p:nvPr>
            <p:extLst>
              <p:ext uri="{D42A27DB-BD31-4B8C-83A1-F6EECF244321}">
                <p14:modId xmlns:p14="http://schemas.microsoft.com/office/powerpoint/2010/main" val="328840502"/>
              </p:ext>
            </p:extLst>
          </p:nvPr>
        </p:nvGraphicFramePr>
        <p:xfrm>
          <a:off x="0" y="1156653"/>
          <a:ext cx="5182552" cy="3915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399FED98-C9AA-4A21-ADD2-549F3ADA3262}"/>
              </a:ext>
            </a:extLst>
          </p:cNvPr>
          <p:cNvGraphicFramePr>
            <a:graphicFrameLocks/>
          </p:cNvGraphicFramePr>
          <p:nvPr>
            <p:extLst>
              <p:ext uri="{D42A27DB-BD31-4B8C-83A1-F6EECF244321}">
                <p14:modId xmlns:p14="http://schemas.microsoft.com/office/powerpoint/2010/main" val="3436578295"/>
              </p:ext>
            </p:extLst>
          </p:nvPr>
        </p:nvGraphicFramePr>
        <p:xfrm>
          <a:off x="5104564" y="1574263"/>
          <a:ext cx="3905290" cy="39158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563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Total endowment pool performance (</a:t>
            </a:r>
            <a:r>
              <a:rPr lang="en-US" sz="2400" dirty="0"/>
              <a:t>June</a:t>
            </a:r>
            <a:r>
              <a:rPr lang="en-US" dirty="0"/>
              <a:t> </a:t>
            </a:r>
            <a:r>
              <a:rPr lang="en-US" sz="2400" dirty="0"/>
              <a:t>30, 2022)</a:t>
            </a:r>
          </a:p>
        </p:txBody>
      </p:sp>
      <p:sp>
        <p:nvSpPr>
          <p:cNvPr id="8" name="Content Placeholder 1">
            <a:extLst>
              <a:ext uri="{C183D7F6-B498-43B3-948B-1728B52AA6E4}">
                <adec:decorative xmlns:adec="http://schemas.microsoft.com/office/drawing/2017/decorative" val="1"/>
              </a:ext>
            </a:extLst>
          </p:cNvPr>
          <p:cNvSpPr txBox="1">
            <a:spLocks/>
          </p:cNvSpPr>
          <p:nvPr/>
        </p:nvSpPr>
        <p:spPr>
          <a:xfrm>
            <a:off x="256115" y="6400801"/>
            <a:ext cx="8677275" cy="290946"/>
          </a:xfrm>
          <a:prstGeom prst="rect">
            <a:avLst/>
          </a:prstGeom>
        </p:spPr>
        <p:txBody>
          <a:bodyPr vert="horz" lIns="91440" tIns="45720" rIns="91440" bIns="45720" rtlCol="0">
            <a:normAutofit/>
          </a:bodyPr>
          <a:lstStyle>
            <a:lvl1pPr marL="228600" indent="-228600" algn="just"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457200" indent="-228600" algn="just" defTabSz="914400" rtl="0" eaLnBrk="1" latinLnBrk="0" hangingPunct="1">
              <a:lnSpc>
                <a:spcPct val="100000"/>
              </a:lnSpc>
              <a:spcBef>
                <a:spcPts val="600"/>
              </a:spcBef>
              <a:buClr>
                <a:schemeClr val="accent1"/>
              </a:buClr>
              <a:buFont typeface="Wingdings" panose="05000000000000000000" pitchFamily="2" charset="2"/>
              <a:buChar char="§"/>
              <a:defRPr sz="1100" kern="1200">
                <a:solidFill>
                  <a:schemeClr val="tx1"/>
                </a:solidFill>
                <a:latin typeface="+mn-lt"/>
                <a:ea typeface="+mn-ea"/>
                <a:cs typeface="+mn-cs"/>
              </a:defRPr>
            </a:lvl2pPr>
            <a:lvl3pPr marL="685800" indent="-228600" algn="just" defTabSz="914400" rtl="0" eaLnBrk="1" latinLnBrk="0" hangingPunct="1">
              <a:lnSpc>
                <a:spcPct val="10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000" dirty="0"/>
              <a:t>Note: The beginning market value + net contributions + net investment gains referenced in the table may not equal the ending market value due to rounding.</a:t>
            </a:r>
          </a:p>
        </p:txBody>
      </p:sp>
      <p:sp>
        <p:nvSpPr>
          <p:cNvPr id="5" name="object 6">
            <a:extLst>
              <a:ext uri="{FF2B5EF4-FFF2-40B4-BE49-F238E27FC236}">
                <a16:creationId xmlns:a16="http://schemas.microsoft.com/office/drawing/2014/main" id="{869C440C-A1DF-4C75-A96F-5E346E92DC4C}"/>
              </a:ext>
            </a:extLst>
          </p:cNvPr>
          <p:cNvSpPr txBox="1"/>
          <p:nvPr/>
        </p:nvSpPr>
        <p:spPr>
          <a:xfrm>
            <a:off x="334854" y="3838100"/>
            <a:ext cx="8279765" cy="877163"/>
          </a:xfrm>
          <a:prstGeom prst="rect">
            <a:avLst/>
          </a:prstGeom>
        </p:spPr>
        <p:txBody>
          <a:bodyPr vert="horz" wrap="square" lIns="0" tIns="0" rIns="0" bIns="0" rtlCol="0">
            <a:spAutoFit/>
          </a:bodyPr>
          <a:lstStyle/>
          <a:p>
            <a:pPr marL="303530" marR="5080" indent="-290830">
              <a:lnSpc>
                <a:spcPct val="100000"/>
              </a:lnSpc>
              <a:buClr>
                <a:srgbClr val="FBB161"/>
              </a:buClr>
              <a:buFont typeface="Arial"/>
              <a:buChar char="•"/>
              <a:tabLst>
                <a:tab pos="304165" algn="l"/>
              </a:tabLst>
            </a:pPr>
            <a:r>
              <a:rPr sz="1300" spc="-5" dirty="0">
                <a:solidFill>
                  <a:srgbClr val="3E3E3E"/>
                </a:solidFill>
                <a:latin typeface="Calibri"/>
                <a:cs typeface="Calibri"/>
              </a:rPr>
              <a:t>Over the one-year period, the endowment </a:t>
            </a:r>
            <a:r>
              <a:rPr sz="1300" spc="-10" dirty="0">
                <a:solidFill>
                  <a:srgbClr val="3E3E3E"/>
                </a:solidFill>
                <a:latin typeface="Calibri"/>
                <a:cs typeface="Calibri"/>
              </a:rPr>
              <a:t>returned </a:t>
            </a:r>
            <a:r>
              <a:rPr lang="en-US" sz="1300" spc="-10" dirty="0">
                <a:solidFill>
                  <a:srgbClr val="3E3E3E"/>
                </a:solidFill>
                <a:latin typeface="Calibri"/>
                <a:cs typeface="Calibri"/>
              </a:rPr>
              <a:t>-4.8</a:t>
            </a:r>
            <a:r>
              <a:rPr sz="1300" dirty="0">
                <a:solidFill>
                  <a:srgbClr val="3E3E3E"/>
                </a:solidFill>
                <a:latin typeface="Calibri"/>
                <a:cs typeface="Calibri"/>
              </a:rPr>
              <a:t>%</a:t>
            </a:r>
            <a:r>
              <a:rPr lang="en-US" sz="1300" dirty="0">
                <a:solidFill>
                  <a:srgbClr val="3E3E3E"/>
                </a:solidFill>
                <a:latin typeface="Calibri"/>
                <a:cs typeface="Calibri"/>
              </a:rPr>
              <a:t>,</a:t>
            </a:r>
            <a:r>
              <a:rPr sz="1300" dirty="0">
                <a:solidFill>
                  <a:srgbClr val="3E3E3E"/>
                </a:solidFill>
                <a:latin typeface="Calibri"/>
                <a:cs typeface="Calibri"/>
              </a:rPr>
              <a:t> </a:t>
            </a:r>
            <a:r>
              <a:rPr lang="en-US" sz="1300" dirty="0">
                <a:solidFill>
                  <a:srgbClr val="3E3E3E"/>
                </a:solidFill>
                <a:latin typeface="Calibri"/>
                <a:cs typeface="Calibri"/>
              </a:rPr>
              <a:t>adding 80 basis points. </a:t>
            </a:r>
            <a:r>
              <a:rPr sz="1300" spc="-5" dirty="0">
                <a:solidFill>
                  <a:srgbClr val="3E3E3E"/>
                </a:solidFill>
                <a:latin typeface="Calibri"/>
                <a:cs typeface="Calibri"/>
              </a:rPr>
              <a:t> </a:t>
            </a:r>
            <a:r>
              <a:rPr lang="en-US" sz="1300" spc="-5" dirty="0">
                <a:solidFill>
                  <a:srgbClr val="3E3E3E"/>
                </a:solidFill>
                <a:latin typeface="Calibri"/>
                <a:cs typeface="Calibri"/>
              </a:rPr>
              <a:t>R</a:t>
            </a:r>
            <a:r>
              <a:rPr lang="en-US" sz="1300" spc="-5" dirty="0">
                <a:solidFill>
                  <a:srgbClr val="3E3E3E"/>
                </a:solidFill>
                <a:cs typeface="Calibri"/>
              </a:rPr>
              <a:t>eal assets (+26.5%), private </a:t>
            </a:r>
            <a:r>
              <a:rPr lang="en-US" sz="1300" spc="-5" dirty="0">
                <a:solidFill>
                  <a:srgbClr val="3E3E3E"/>
                </a:solidFill>
                <a:latin typeface="Calibri"/>
                <a:cs typeface="Calibri"/>
              </a:rPr>
              <a:t>equity </a:t>
            </a:r>
            <a:r>
              <a:rPr sz="1300" spc="-5" dirty="0">
                <a:solidFill>
                  <a:srgbClr val="3E3E3E"/>
                </a:solidFill>
                <a:latin typeface="Calibri"/>
                <a:cs typeface="Calibri"/>
              </a:rPr>
              <a:t>(+</a:t>
            </a:r>
            <a:r>
              <a:rPr lang="en-US" sz="1300" spc="-5" dirty="0">
                <a:solidFill>
                  <a:srgbClr val="3E3E3E"/>
                </a:solidFill>
                <a:latin typeface="Calibri"/>
                <a:cs typeface="Calibri"/>
              </a:rPr>
              <a:t>17.5</a:t>
            </a:r>
            <a:r>
              <a:rPr sz="1300" spc="-5" dirty="0">
                <a:solidFill>
                  <a:srgbClr val="3E3E3E"/>
                </a:solidFill>
                <a:latin typeface="Calibri"/>
                <a:cs typeface="Calibri"/>
              </a:rPr>
              <a:t>%)</a:t>
            </a:r>
            <a:r>
              <a:rPr lang="en-US" sz="1300" spc="-5" dirty="0">
                <a:solidFill>
                  <a:srgbClr val="3E3E3E"/>
                </a:solidFill>
                <a:latin typeface="Calibri"/>
                <a:cs typeface="Calibri"/>
              </a:rPr>
              <a:t>, and diversifying strategies (+2.4%) added to performance</a:t>
            </a:r>
            <a:r>
              <a:rPr sz="1300" spc="-5" dirty="0">
                <a:solidFill>
                  <a:srgbClr val="3E3E3E"/>
                </a:solidFill>
                <a:latin typeface="Calibri"/>
                <a:cs typeface="Calibri"/>
              </a:rPr>
              <a:t>.</a:t>
            </a:r>
            <a:endParaRPr sz="1300" dirty="0">
              <a:latin typeface="Calibri"/>
              <a:cs typeface="Calibri"/>
            </a:endParaRPr>
          </a:p>
          <a:p>
            <a:pPr marL="303530" marR="228600" indent="-290830">
              <a:lnSpc>
                <a:spcPct val="100000"/>
              </a:lnSpc>
              <a:spcBef>
                <a:spcPts val="600"/>
              </a:spcBef>
              <a:buClr>
                <a:srgbClr val="FBB161"/>
              </a:buClr>
              <a:buFont typeface="Arial"/>
              <a:buChar char="•"/>
              <a:tabLst>
                <a:tab pos="304165" algn="l"/>
              </a:tabLst>
            </a:pPr>
            <a:r>
              <a:rPr sz="1300" spc="-5" dirty="0">
                <a:solidFill>
                  <a:srgbClr val="3E3E3E"/>
                </a:solidFill>
                <a:latin typeface="Calibri"/>
                <a:cs typeface="Calibri"/>
              </a:rPr>
              <a:t>O</a:t>
            </a:r>
            <a:r>
              <a:rPr lang="en-US" sz="1300" spc="-5" dirty="0">
                <a:solidFill>
                  <a:srgbClr val="3E3E3E"/>
                </a:solidFill>
                <a:latin typeface="Calibri"/>
                <a:cs typeface="Calibri"/>
              </a:rPr>
              <a:t>ver</a:t>
            </a:r>
            <a:r>
              <a:rPr sz="1300" spc="-5" dirty="0">
                <a:solidFill>
                  <a:srgbClr val="3E3E3E"/>
                </a:solidFill>
                <a:latin typeface="Calibri"/>
                <a:cs typeface="Calibri"/>
              </a:rPr>
              <a:t> the </a:t>
            </a:r>
            <a:r>
              <a:rPr sz="1300" spc="-10" dirty="0">
                <a:solidFill>
                  <a:srgbClr val="3E3E3E"/>
                </a:solidFill>
                <a:latin typeface="Calibri"/>
                <a:cs typeface="Calibri"/>
              </a:rPr>
              <a:t>ten-year </a:t>
            </a:r>
            <a:r>
              <a:rPr sz="1300" spc="-5" dirty="0">
                <a:solidFill>
                  <a:srgbClr val="3E3E3E"/>
                </a:solidFill>
                <a:latin typeface="Calibri"/>
                <a:cs typeface="Calibri"/>
              </a:rPr>
              <a:t>period, the endowment posted a</a:t>
            </a:r>
            <a:r>
              <a:rPr lang="en-US" sz="1300" spc="-5" dirty="0">
                <a:solidFill>
                  <a:srgbClr val="3E3E3E"/>
                </a:solidFill>
                <a:latin typeface="Calibri"/>
                <a:cs typeface="Calibri"/>
              </a:rPr>
              <a:t> 7.8</a:t>
            </a:r>
            <a:r>
              <a:rPr sz="1300" dirty="0">
                <a:solidFill>
                  <a:srgbClr val="3E3E3E"/>
                </a:solidFill>
                <a:latin typeface="Calibri"/>
                <a:cs typeface="Calibri"/>
              </a:rPr>
              <a:t>% </a:t>
            </a:r>
            <a:r>
              <a:rPr sz="1300" spc="-10" dirty="0">
                <a:solidFill>
                  <a:srgbClr val="3E3E3E"/>
                </a:solidFill>
                <a:latin typeface="Calibri"/>
                <a:cs typeface="Calibri"/>
              </a:rPr>
              <a:t>return, </a:t>
            </a:r>
            <a:r>
              <a:rPr sz="1300" spc="-5" dirty="0">
                <a:solidFill>
                  <a:srgbClr val="3E3E3E"/>
                </a:solidFill>
                <a:latin typeface="Calibri"/>
                <a:cs typeface="Calibri"/>
              </a:rPr>
              <a:t>supported </a:t>
            </a:r>
            <a:r>
              <a:rPr sz="1300" spc="-10" dirty="0">
                <a:solidFill>
                  <a:srgbClr val="3E3E3E"/>
                </a:solidFill>
                <a:latin typeface="Calibri"/>
                <a:cs typeface="Calibri"/>
              </a:rPr>
              <a:t>by </a:t>
            </a:r>
            <a:r>
              <a:rPr sz="1300" dirty="0">
                <a:solidFill>
                  <a:srgbClr val="3E3E3E"/>
                </a:solidFill>
                <a:latin typeface="Calibri"/>
                <a:cs typeface="Calibri"/>
              </a:rPr>
              <a:t>solid </a:t>
            </a:r>
            <a:r>
              <a:rPr sz="1300" spc="-10" dirty="0">
                <a:solidFill>
                  <a:srgbClr val="3E3E3E"/>
                </a:solidFill>
                <a:latin typeface="Calibri"/>
                <a:cs typeface="Calibri"/>
              </a:rPr>
              <a:t>returns </a:t>
            </a:r>
            <a:r>
              <a:rPr sz="1300" spc="-5" dirty="0">
                <a:solidFill>
                  <a:srgbClr val="3E3E3E"/>
                </a:solidFill>
                <a:latin typeface="Calibri"/>
                <a:cs typeface="Calibri"/>
              </a:rPr>
              <a:t>from</a:t>
            </a:r>
            <a:r>
              <a:rPr lang="en-US" sz="1300" spc="-5" dirty="0">
                <a:solidFill>
                  <a:srgbClr val="3E3E3E"/>
                </a:solidFill>
                <a:latin typeface="Calibri"/>
                <a:cs typeface="Calibri"/>
              </a:rPr>
              <a:t> </a:t>
            </a:r>
            <a:r>
              <a:rPr lang="en-US" sz="1300" spc="-10" dirty="0">
                <a:solidFill>
                  <a:srgbClr val="3E3E3E"/>
                </a:solidFill>
                <a:cs typeface="Calibri"/>
              </a:rPr>
              <a:t>private </a:t>
            </a:r>
            <a:r>
              <a:rPr lang="en-US" sz="1300" spc="-5" dirty="0">
                <a:solidFill>
                  <a:srgbClr val="3E3E3E"/>
                </a:solidFill>
                <a:cs typeface="Calibri"/>
              </a:rPr>
              <a:t>equity (+15.9%),</a:t>
            </a:r>
            <a:r>
              <a:rPr sz="1300" spc="-5" dirty="0">
                <a:solidFill>
                  <a:srgbClr val="3E3E3E"/>
                </a:solidFill>
                <a:latin typeface="Calibri"/>
                <a:cs typeface="Calibri"/>
              </a:rPr>
              <a:t> U.S. equity  (+1</a:t>
            </a:r>
            <a:r>
              <a:rPr lang="en-US" sz="1300" spc="-5" dirty="0">
                <a:solidFill>
                  <a:srgbClr val="3E3E3E"/>
                </a:solidFill>
                <a:latin typeface="Calibri"/>
                <a:cs typeface="Calibri"/>
              </a:rPr>
              <a:t>2.0</a:t>
            </a:r>
            <a:r>
              <a:rPr sz="1300" spc="-5" dirty="0">
                <a:solidFill>
                  <a:srgbClr val="3E3E3E"/>
                </a:solidFill>
                <a:latin typeface="Calibri"/>
                <a:cs typeface="Calibri"/>
              </a:rPr>
              <a:t>%), and </a:t>
            </a:r>
            <a:r>
              <a:rPr sz="1300" spc="-10" dirty="0">
                <a:solidFill>
                  <a:srgbClr val="3E3E3E"/>
                </a:solidFill>
                <a:latin typeface="Calibri"/>
                <a:cs typeface="Calibri"/>
              </a:rPr>
              <a:t>real </a:t>
            </a:r>
            <a:r>
              <a:rPr sz="1300" spc="-5" dirty="0">
                <a:solidFill>
                  <a:srgbClr val="3E3E3E"/>
                </a:solidFill>
                <a:latin typeface="Calibri"/>
                <a:cs typeface="Calibri"/>
              </a:rPr>
              <a:t>assets</a:t>
            </a:r>
            <a:r>
              <a:rPr sz="1300" spc="125" dirty="0">
                <a:solidFill>
                  <a:srgbClr val="3E3E3E"/>
                </a:solidFill>
                <a:latin typeface="Calibri"/>
                <a:cs typeface="Calibri"/>
              </a:rPr>
              <a:t> </a:t>
            </a:r>
            <a:r>
              <a:rPr sz="1300" spc="-5" dirty="0">
                <a:solidFill>
                  <a:srgbClr val="3E3E3E"/>
                </a:solidFill>
                <a:latin typeface="Calibri"/>
                <a:cs typeface="Calibri"/>
              </a:rPr>
              <a:t>(+</a:t>
            </a:r>
            <a:r>
              <a:rPr lang="en-US" sz="1300" spc="-5" dirty="0">
                <a:solidFill>
                  <a:srgbClr val="3E3E3E"/>
                </a:solidFill>
                <a:latin typeface="Calibri"/>
                <a:cs typeface="Calibri"/>
              </a:rPr>
              <a:t>8.0</a:t>
            </a:r>
            <a:r>
              <a:rPr sz="1300" spc="-5" dirty="0">
                <a:solidFill>
                  <a:srgbClr val="3E3E3E"/>
                </a:solidFill>
                <a:latin typeface="Calibri"/>
                <a:cs typeface="Calibri"/>
              </a:rPr>
              <a:t>%).</a:t>
            </a:r>
            <a:endParaRPr sz="1300" dirty="0">
              <a:latin typeface="Calibri"/>
              <a:cs typeface="Calibri"/>
            </a:endParaRPr>
          </a:p>
        </p:txBody>
      </p:sp>
      <p:graphicFrame>
        <p:nvGraphicFramePr>
          <p:cNvPr id="7" name="Chart 6">
            <a:extLst>
              <a:ext uri="{FF2B5EF4-FFF2-40B4-BE49-F238E27FC236}">
                <a16:creationId xmlns:a16="http://schemas.microsoft.com/office/drawing/2014/main" id="{AFDEB8EA-0E14-4DEB-8718-B470BCF61D2E}"/>
              </a:ext>
            </a:extLst>
          </p:cNvPr>
          <p:cNvGraphicFramePr>
            <a:graphicFrameLocks/>
          </p:cNvGraphicFramePr>
          <p:nvPr>
            <p:extLst>
              <p:ext uri="{D42A27DB-BD31-4B8C-83A1-F6EECF244321}">
                <p14:modId xmlns:p14="http://schemas.microsoft.com/office/powerpoint/2010/main" val="323831033"/>
              </p:ext>
            </p:extLst>
          </p:nvPr>
        </p:nvGraphicFramePr>
        <p:xfrm>
          <a:off x="334854" y="582101"/>
          <a:ext cx="8454391" cy="29489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C8C650B9-47E5-4966-8073-31DDE180EFE7}"/>
              </a:ext>
            </a:extLst>
          </p:cNvPr>
          <p:cNvGraphicFramePr>
            <a:graphicFrameLocks noGrp="1"/>
          </p:cNvGraphicFramePr>
          <p:nvPr>
            <p:extLst>
              <p:ext uri="{D42A27DB-BD31-4B8C-83A1-F6EECF244321}">
                <p14:modId xmlns:p14="http://schemas.microsoft.com/office/powerpoint/2010/main" val="384312036"/>
              </p:ext>
            </p:extLst>
          </p:nvPr>
        </p:nvGraphicFramePr>
        <p:xfrm>
          <a:off x="5528519" y="4802872"/>
          <a:ext cx="3086100" cy="1143000"/>
        </p:xfrm>
        <a:graphic>
          <a:graphicData uri="http://schemas.openxmlformats.org/drawingml/2006/table">
            <a:tbl>
              <a:tblPr/>
              <a:tblGrid>
                <a:gridCol w="1703223">
                  <a:extLst>
                    <a:ext uri="{9D8B030D-6E8A-4147-A177-3AD203B41FA5}">
                      <a16:colId xmlns:a16="http://schemas.microsoft.com/office/drawing/2014/main" val="2998843244"/>
                    </a:ext>
                  </a:extLst>
                </a:gridCol>
                <a:gridCol w="1382877">
                  <a:extLst>
                    <a:ext uri="{9D8B030D-6E8A-4147-A177-3AD203B41FA5}">
                      <a16:colId xmlns:a16="http://schemas.microsoft.com/office/drawing/2014/main" val="621713972"/>
                    </a:ext>
                  </a:extLst>
                </a:gridCol>
              </a:tblGrid>
              <a:tr h="190500">
                <a:tc>
                  <a:txBody>
                    <a:bodyPr/>
                    <a:lstStyle/>
                    <a:p>
                      <a:pPr algn="l" fontAlgn="b"/>
                      <a:r>
                        <a:rPr lang="en-US" sz="1100" b="1" i="0" u="none" strike="noStrike">
                          <a:solidFill>
                            <a:srgbClr val="404040"/>
                          </a:solidFill>
                          <a:effectLst/>
                          <a:latin typeface="Calibri" panose="020F0502020204030204" pitchFamily="34" charset="0"/>
                        </a:rPr>
                        <a:t>Endowment Pool</a:t>
                      </a:r>
                    </a:p>
                  </a:txBody>
                  <a:tcPr marL="0" marR="0" marT="0" marB="0" anchor="b">
                    <a:lnL w="6350" cap="flat" cmpd="sng" algn="ctr">
                      <a:solidFill>
                        <a:srgbClr val="D0CECE"/>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a:noFill/>
                    </a:lnB>
                  </a:tcPr>
                </a:tc>
                <a:tc>
                  <a:txBody>
                    <a:bodyPr/>
                    <a:lstStyle/>
                    <a:p>
                      <a:pPr algn="r" fontAlgn="b"/>
                      <a:r>
                        <a:rPr lang="en-US" sz="1100" b="1" i="0" u="none" strike="noStrike">
                          <a:solidFill>
                            <a:srgbClr val="404040"/>
                          </a:solidFill>
                          <a:effectLst/>
                          <a:latin typeface="Calibri" panose="020F0502020204030204" pitchFamily="34" charset="0"/>
                        </a:rPr>
                        <a:t>Quarter Ending</a:t>
                      </a:r>
                    </a:p>
                  </a:txBody>
                  <a:tcPr marL="0" marR="0" marT="0" marB="0" anchor="b">
                    <a:lnL>
                      <a:noFill/>
                    </a:lnL>
                    <a:lnR w="6350" cap="flat" cmpd="sng" algn="ctr">
                      <a:solidFill>
                        <a:srgbClr val="D0CECE"/>
                      </a:solidFill>
                      <a:prstDash val="solid"/>
                      <a:round/>
                      <a:headEnd type="none" w="med" len="med"/>
                      <a:tailEnd type="none" w="med" len="med"/>
                    </a:lnR>
                    <a:lnT w="6350" cap="flat" cmpd="sng" algn="ctr">
                      <a:solidFill>
                        <a:srgbClr val="AEAAAA"/>
                      </a:solidFill>
                      <a:prstDash val="solid"/>
                      <a:round/>
                      <a:headEnd type="none" w="med" len="med"/>
                      <a:tailEnd type="none" w="med" len="med"/>
                    </a:lnT>
                    <a:lnB>
                      <a:noFill/>
                    </a:lnB>
                  </a:tcPr>
                </a:tc>
                <a:extLst>
                  <a:ext uri="{0D108BD9-81ED-4DB2-BD59-A6C34878D82A}">
                    <a16:rowId xmlns:a16="http://schemas.microsoft.com/office/drawing/2014/main" val="3343399094"/>
                  </a:ext>
                </a:extLst>
              </a:tr>
              <a:tr h="190500">
                <a:tc>
                  <a:txBody>
                    <a:bodyPr/>
                    <a:lstStyle/>
                    <a:p>
                      <a:pPr algn="l" fontAlgn="b"/>
                      <a:r>
                        <a:rPr lang="en-US" sz="1100" b="1" i="0" u="none" strike="noStrike">
                          <a:solidFill>
                            <a:srgbClr val="404040"/>
                          </a:solidFill>
                          <a:effectLst/>
                          <a:latin typeface="Calibri" panose="020F0502020204030204" pitchFamily="34" charset="0"/>
                        </a:rPr>
                        <a:t>Market Value Change</a:t>
                      </a:r>
                    </a:p>
                  </a:txBody>
                  <a:tcPr marL="0" marR="0" marT="0" marB="0" anchor="b">
                    <a:lnL w="6350" cap="flat" cmpd="sng" algn="ctr">
                      <a:solidFill>
                        <a:srgbClr val="D0CECE"/>
                      </a:solidFill>
                      <a:prstDash val="solid"/>
                      <a:round/>
                      <a:headEnd type="none" w="med" len="med"/>
                      <a:tailEnd type="none" w="med" len="med"/>
                    </a:lnL>
                    <a:lnR>
                      <a:noFill/>
                    </a:lnR>
                    <a:lnT>
                      <a:noFill/>
                    </a:lnT>
                    <a:lnB w="6350" cap="flat" cmpd="sng" algn="ctr">
                      <a:solidFill>
                        <a:srgbClr val="FBB161"/>
                      </a:solidFill>
                      <a:prstDash val="solid"/>
                      <a:round/>
                      <a:headEnd type="none" w="med" len="med"/>
                      <a:tailEnd type="none" w="med" len="med"/>
                    </a:lnB>
                  </a:tcPr>
                </a:tc>
                <a:tc>
                  <a:txBody>
                    <a:bodyPr/>
                    <a:lstStyle/>
                    <a:p>
                      <a:pPr algn="r" fontAlgn="b"/>
                      <a:r>
                        <a:rPr lang="en-US" sz="1100" b="1" i="0" u="none" strike="noStrike">
                          <a:solidFill>
                            <a:srgbClr val="404040"/>
                          </a:solidFill>
                          <a:effectLst/>
                          <a:latin typeface="Calibri" panose="020F0502020204030204" pitchFamily="34" charset="0"/>
                        </a:rPr>
                        <a:t>June-2022</a:t>
                      </a:r>
                    </a:p>
                  </a:txBody>
                  <a:tcPr marL="0" marR="0" marT="0" marB="0" anchor="b">
                    <a:lnL>
                      <a:noFill/>
                    </a:lnL>
                    <a:lnR w="6350" cap="flat" cmpd="sng" algn="ctr">
                      <a:solidFill>
                        <a:srgbClr val="D0CECE"/>
                      </a:solidFill>
                      <a:prstDash val="solid"/>
                      <a:round/>
                      <a:headEnd type="none" w="med" len="med"/>
                      <a:tailEnd type="none" w="med" len="med"/>
                    </a:lnR>
                    <a:lnT>
                      <a:noFill/>
                    </a:lnT>
                    <a:lnB w="6350" cap="flat" cmpd="sng" algn="ctr">
                      <a:solidFill>
                        <a:srgbClr val="FBB161"/>
                      </a:solidFill>
                      <a:prstDash val="solid"/>
                      <a:round/>
                      <a:headEnd type="none" w="med" len="med"/>
                      <a:tailEnd type="none" w="med" len="med"/>
                    </a:lnB>
                  </a:tcPr>
                </a:tc>
                <a:extLst>
                  <a:ext uri="{0D108BD9-81ED-4DB2-BD59-A6C34878D82A}">
                    <a16:rowId xmlns:a16="http://schemas.microsoft.com/office/drawing/2014/main" val="2211595033"/>
                  </a:ext>
                </a:extLst>
              </a:tr>
              <a:tr h="190500">
                <a:tc>
                  <a:txBody>
                    <a:bodyPr/>
                    <a:lstStyle/>
                    <a:p>
                      <a:pPr algn="l" fontAlgn="b"/>
                      <a:r>
                        <a:rPr lang="en-US" sz="1100" b="0" i="0" u="none" strike="noStrike" dirty="0">
                          <a:solidFill>
                            <a:srgbClr val="404040"/>
                          </a:solidFill>
                          <a:effectLst/>
                          <a:latin typeface="Calibri" panose="020F0502020204030204" pitchFamily="34" charset="0"/>
                        </a:rPr>
                        <a:t>Beginning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tcPr>
                </a:tc>
                <a:tc>
                  <a:txBody>
                    <a:bodyPr/>
                    <a:lstStyle/>
                    <a:p>
                      <a:pPr algn="r" fontAlgn="b"/>
                      <a:r>
                        <a:rPr lang="en-US" sz="1100" b="0" i="0" u="none" strike="noStrike">
                          <a:solidFill>
                            <a:srgbClr val="404040"/>
                          </a:solidFill>
                          <a:effectLst/>
                          <a:latin typeface="Calibri" panose="020F0502020204030204" pitchFamily="34" charset="0"/>
                        </a:rPr>
                        <a:t>$994.8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tcPr>
                </a:tc>
                <a:extLst>
                  <a:ext uri="{0D108BD9-81ED-4DB2-BD59-A6C34878D82A}">
                    <a16:rowId xmlns:a16="http://schemas.microsoft.com/office/drawing/2014/main" val="514532212"/>
                  </a:ext>
                </a:extLst>
              </a:tr>
              <a:tr h="190500">
                <a:tc>
                  <a:txBody>
                    <a:bodyPr/>
                    <a:lstStyle/>
                    <a:p>
                      <a:pPr algn="l" fontAlgn="b"/>
                      <a:r>
                        <a:rPr lang="en-US" sz="1100" b="0" i="0" u="none" strike="noStrike">
                          <a:solidFill>
                            <a:srgbClr val="404040"/>
                          </a:solidFill>
                          <a:effectLst/>
                          <a:latin typeface="Calibri" panose="020F0502020204030204" pitchFamily="34" charset="0"/>
                        </a:rPr>
                        <a:t>Net Contributions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404040"/>
                          </a:solidFill>
                          <a:effectLst/>
                          <a:latin typeface="Calibri" panose="020F0502020204030204" pitchFamily="34" charset="0"/>
                        </a:rPr>
                        <a:t>($4.7 M)</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tcPr>
                </a:tc>
                <a:extLst>
                  <a:ext uri="{0D108BD9-81ED-4DB2-BD59-A6C34878D82A}">
                    <a16:rowId xmlns:a16="http://schemas.microsoft.com/office/drawing/2014/main" val="2770568935"/>
                  </a:ext>
                </a:extLst>
              </a:tr>
              <a:tr h="190500">
                <a:tc>
                  <a:txBody>
                    <a:bodyPr/>
                    <a:lstStyle/>
                    <a:p>
                      <a:pPr algn="l" fontAlgn="b"/>
                      <a:r>
                        <a:rPr lang="en-US" sz="1100" b="0" i="0" u="none" strike="noStrike">
                          <a:solidFill>
                            <a:srgbClr val="404040"/>
                          </a:solidFill>
                          <a:effectLst/>
                          <a:latin typeface="Calibri" panose="020F0502020204030204" pitchFamily="34" charset="0"/>
                        </a:rPr>
                        <a:t>Gain/Loss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tcPr>
                </a:tc>
                <a:tc>
                  <a:txBody>
                    <a:bodyPr/>
                    <a:lstStyle/>
                    <a:p>
                      <a:pPr algn="r" fontAlgn="b"/>
                      <a:r>
                        <a:rPr lang="en-US" sz="1100" b="0" i="0" u="none" strike="noStrike">
                          <a:solidFill>
                            <a:srgbClr val="404040"/>
                          </a:solidFill>
                          <a:effectLst/>
                          <a:latin typeface="Calibri" panose="020F0502020204030204" pitchFamily="34" charset="0"/>
                        </a:rPr>
                        <a:t>($63.5 M)</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2884876491"/>
                  </a:ext>
                </a:extLst>
              </a:tr>
              <a:tr h="190500">
                <a:tc>
                  <a:txBody>
                    <a:bodyPr/>
                    <a:lstStyle/>
                    <a:p>
                      <a:pPr algn="l" fontAlgn="b"/>
                      <a:r>
                        <a:rPr lang="en-US" sz="1100" b="0" i="0" u="none" strike="noStrike">
                          <a:solidFill>
                            <a:srgbClr val="404040"/>
                          </a:solidFill>
                          <a:effectLst/>
                          <a:latin typeface="Calibri" panose="020F0502020204030204" pitchFamily="34" charset="0"/>
                        </a:rPr>
                        <a:t>Ending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tc>
                  <a:txBody>
                    <a:bodyPr/>
                    <a:lstStyle/>
                    <a:p>
                      <a:pPr algn="r" fontAlgn="b"/>
                      <a:r>
                        <a:rPr lang="en-US" sz="1100" b="0" i="0" u="none" strike="noStrike" dirty="0">
                          <a:solidFill>
                            <a:srgbClr val="404040"/>
                          </a:solidFill>
                          <a:effectLst/>
                          <a:latin typeface="Calibri" panose="020F0502020204030204" pitchFamily="34" charset="0"/>
                        </a:rPr>
                        <a:t>$926.5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256719321"/>
                  </a:ext>
                </a:extLst>
              </a:tr>
            </a:tbl>
          </a:graphicData>
        </a:graphic>
      </p:graphicFrame>
    </p:spTree>
    <p:extLst>
      <p:ext uri="{BB962C8B-B14F-4D97-AF65-F5344CB8AC3E}">
        <p14:creationId xmlns:p14="http://schemas.microsoft.com/office/powerpoint/2010/main" val="420689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Asset class performance: endowment pool (June 30, 2022)</a:t>
            </a:r>
          </a:p>
        </p:txBody>
      </p:sp>
      <p:sp>
        <p:nvSpPr>
          <p:cNvPr id="2" name="Content Placeholder 1">
            <a:extLst>
              <a:ext uri="{C183D7F6-B498-43B3-948B-1728B52AA6E4}">
                <adec:decorative xmlns:adec="http://schemas.microsoft.com/office/drawing/2017/decorative" val="1"/>
              </a:ext>
            </a:extLst>
          </p:cNvPr>
          <p:cNvSpPr>
            <a:spLocks noGrp="1"/>
          </p:cNvSpPr>
          <p:nvPr>
            <p:ph idx="4294967295"/>
          </p:nvPr>
        </p:nvSpPr>
        <p:spPr>
          <a:xfrm>
            <a:off x="466725" y="6207126"/>
            <a:ext cx="8677275" cy="571500"/>
          </a:xfrm>
          <a:prstGeom prst="rect">
            <a:avLst/>
          </a:prstGeom>
        </p:spPr>
        <p:txBody>
          <a:bodyPr>
            <a:normAutofit/>
          </a:bodyPr>
          <a:lstStyle/>
          <a:p>
            <a:pPr marL="0" indent="0">
              <a:spcBef>
                <a:spcPts val="0"/>
              </a:spcBef>
              <a:buNone/>
            </a:pPr>
            <a:r>
              <a:rPr lang="en-US" sz="1000" baseline="30000" dirty="0"/>
              <a:t>1</a:t>
            </a:r>
            <a:r>
              <a:rPr lang="en-US" sz="1000" dirty="0"/>
              <a:t>Global Fixed Income, Real Assets and Diversifying Strategies include allocations and performance of private investments.</a:t>
            </a:r>
            <a:endParaRPr lang="en-US" sz="1000" baseline="30000" dirty="0"/>
          </a:p>
          <a:p>
            <a:pPr marL="0" indent="0">
              <a:spcBef>
                <a:spcPts val="0"/>
              </a:spcBef>
              <a:buNone/>
            </a:pPr>
            <a:r>
              <a:rPr lang="en-US" sz="1000" baseline="30000" dirty="0"/>
              <a:t>2</a:t>
            </a:r>
            <a:r>
              <a:rPr lang="en-US" sz="1000" dirty="0"/>
              <a:t>Farmland directly owned by the Endowment is valued annually on June 30.</a:t>
            </a:r>
          </a:p>
        </p:txBody>
      </p:sp>
      <p:graphicFrame>
        <p:nvGraphicFramePr>
          <p:cNvPr id="4" name="Table 3">
            <a:extLst>
              <a:ext uri="{FF2B5EF4-FFF2-40B4-BE49-F238E27FC236}">
                <a16:creationId xmlns:a16="http://schemas.microsoft.com/office/drawing/2014/main" id="{577C7C74-6E27-4499-BD29-B7B476C56FEE}"/>
              </a:ext>
            </a:extLst>
          </p:cNvPr>
          <p:cNvGraphicFramePr>
            <a:graphicFrameLocks noGrp="1"/>
          </p:cNvGraphicFramePr>
          <p:nvPr>
            <p:extLst>
              <p:ext uri="{D42A27DB-BD31-4B8C-83A1-F6EECF244321}">
                <p14:modId xmlns:p14="http://schemas.microsoft.com/office/powerpoint/2010/main" val="2381609287"/>
              </p:ext>
            </p:extLst>
          </p:nvPr>
        </p:nvGraphicFramePr>
        <p:xfrm>
          <a:off x="246589" y="662744"/>
          <a:ext cx="8677274" cy="5439888"/>
        </p:xfrm>
        <a:graphic>
          <a:graphicData uri="http://schemas.openxmlformats.org/drawingml/2006/table">
            <a:tbl>
              <a:tblPr/>
              <a:tblGrid>
                <a:gridCol w="2229782">
                  <a:extLst>
                    <a:ext uri="{9D8B030D-6E8A-4147-A177-3AD203B41FA5}">
                      <a16:colId xmlns:a16="http://schemas.microsoft.com/office/drawing/2014/main" val="2310383526"/>
                    </a:ext>
                  </a:extLst>
                </a:gridCol>
                <a:gridCol w="875986">
                  <a:extLst>
                    <a:ext uri="{9D8B030D-6E8A-4147-A177-3AD203B41FA5}">
                      <a16:colId xmlns:a16="http://schemas.microsoft.com/office/drawing/2014/main" val="3046118323"/>
                    </a:ext>
                  </a:extLst>
                </a:gridCol>
                <a:gridCol w="875986">
                  <a:extLst>
                    <a:ext uri="{9D8B030D-6E8A-4147-A177-3AD203B41FA5}">
                      <a16:colId xmlns:a16="http://schemas.microsoft.com/office/drawing/2014/main" val="127071412"/>
                    </a:ext>
                  </a:extLst>
                </a:gridCol>
                <a:gridCol w="613485">
                  <a:extLst>
                    <a:ext uri="{9D8B030D-6E8A-4147-A177-3AD203B41FA5}">
                      <a16:colId xmlns:a16="http://schemas.microsoft.com/office/drawing/2014/main" val="3555214842"/>
                    </a:ext>
                  </a:extLst>
                </a:gridCol>
                <a:gridCol w="613485">
                  <a:extLst>
                    <a:ext uri="{9D8B030D-6E8A-4147-A177-3AD203B41FA5}">
                      <a16:colId xmlns:a16="http://schemas.microsoft.com/office/drawing/2014/main" val="2692668074"/>
                    </a:ext>
                  </a:extLst>
                </a:gridCol>
                <a:gridCol w="613485">
                  <a:extLst>
                    <a:ext uri="{9D8B030D-6E8A-4147-A177-3AD203B41FA5}">
                      <a16:colId xmlns:a16="http://schemas.microsoft.com/office/drawing/2014/main" val="3769853753"/>
                    </a:ext>
                  </a:extLst>
                </a:gridCol>
                <a:gridCol w="613485">
                  <a:extLst>
                    <a:ext uri="{9D8B030D-6E8A-4147-A177-3AD203B41FA5}">
                      <a16:colId xmlns:a16="http://schemas.microsoft.com/office/drawing/2014/main" val="759541471"/>
                    </a:ext>
                  </a:extLst>
                </a:gridCol>
                <a:gridCol w="613485">
                  <a:extLst>
                    <a:ext uri="{9D8B030D-6E8A-4147-A177-3AD203B41FA5}">
                      <a16:colId xmlns:a16="http://schemas.microsoft.com/office/drawing/2014/main" val="3095928629"/>
                    </a:ext>
                  </a:extLst>
                </a:gridCol>
                <a:gridCol w="613485">
                  <a:extLst>
                    <a:ext uri="{9D8B030D-6E8A-4147-A177-3AD203B41FA5}">
                      <a16:colId xmlns:a16="http://schemas.microsoft.com/office/drawing/2014/main" val="2948153667"/>
                    </a:ext>
                  </a:extLst>
                </a:gridCol>
                <a:gridCol w="1014610">
                  <a:extLst>
                    <a:ext uri="{9D8B030D-6E8A-4147-A177-3AD203B41FA5}">
                      <a16:colId xmlns:a16="http://schemas.microsoft.com/office/drawing/2014/main" val="2508429462"/>
                    </a:ext>
                  </a:extLst>
                </a:gridCol>
              </a:tblGrid>
              <a:tr h="533321">
                <a:tc>
                  <a:txBody>
                    <a:bodyPr/>
                    <a:lstStyle/>
                    <a:p>
                      <a:pPr algn="l" fontAlgn="b"/>
                      <a:r>
                        <a:rPr lang="en-US" sz="1000" b="0" i="0" u="none" strike="noStrike">
                          <a:solidFill>
                            <a:srgbClr val="404040"/>
                          </a:solidFill>
                          <a:effectLst/>
                          <a:latin typeface="Calibri" panose="020F050202020403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Current Allocation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Policy Allocation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Quarter ending Jun-2022</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1 Year</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3 Years</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5 Years</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10 Years</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Since Inception</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tc>
                  <a:txBody>
                    <a:bodyPr/>
                    <a:lstStyle/>
                    <a:p>
                      <a:pPr algn="ctr" fontAlgn="b"/>
                      <a:r>
                        <a:rPr lang="en-US" sz="1000" b="1" i="0" u="none" strike="noStrike">
                          <a:solidFill>
                            <a:srgbClr val="404040"/>
                          </a:solidFill>
                          <a:effectLst/>
                          <a:latin typeface="Calibri" panose="020F0502020204030204" pitchFamily="34" charset="0"/>
                        </a:rPr>
                        <a:t>Inception Date</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tcPr>
                </a:tc>
                <a:extLst>
                  <a:ext uri="{0D108BD9-81ED-4DB2-BD59-A6C34878D82A}">
                    <a16:rowId xmlns:a16="http://schemas.microsoft.com/office/drawing/2014/main" val="3935993392"/>
                  </a:ext>
                </a:extLst>
              </a:tr>
              <a:tr h="213329">
                <a:tc>
                  <a:txBody>
                    <a:bodyPr/>
                    <a:lstStyle/>
                    <a:p>
                      <a:pPr algn="l" fontAlgn="b"/>
                      <a:r>
                        <a:rPr lang="en-US" sz="1000" b="1" i="0" u="none" strike="noStrike">
                          <a:solidFill>
                            <a:srgbClr val="404040"/>
                          </a:solidFill>
                          <a:effectLst/>
                          <a:latin typeface="Calibri" panose="020F0502020204030204" pitchFamily="34" charset="0"/>
                        </a:rPr>
                        <a:t>Endowment Pool</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-6.4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-4.8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7.0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6.9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7.8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8.1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FBB161"/>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1592439692"/>
                  </a:ext>
                </a:extLst>
              </a:tr>
              <a:tr h="213329">
                <a:tc>
                  <a:txBody>
                    <a:bodyPr/>
                    <a:lstStyle/>
                    <a:p>
                      <a:pPr algn="l" fontAlgn="b"/>
                      <a:r>
                        <a:rPr lang="en-US" sz="1000" b="0" i="0" u="none" strike="noStrike">
                          <a:solidFill>
                            <a:srgbClr val="404040"/>
                          </a:solidFill>
                          <a:effectLst/>
                          <a:latin typeface="Calibri" panose="020F0502020204030204" pitchFamily="34" charset="0"/>
                        </a:rPr>
                        <a:t>Performance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-6.2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-5.6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7.6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7.3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8.2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8.3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23370998"/>
                  </a:ext>
                </a:extLst>
              </a:tr>
              <a:tr h="213329">
                <a:tc>
                  <a:txBody>
                    <a:bodyPr/>
                    <a:lstStyle/>
                    <a:p>
                      <a:pPr algn="l" fontAlgn="b"/>
                      <a:r>
                        <a:rPr lang="en-US" sz="1000" b="1" i="0" u="none" strike="noStrike">
                          <a:solidFill>
                            <a:srgbClr val="FFFFFF"/>
                          </a:solidFill>
                          <a:effectLst/>
                          <a:latin typeface="Calibri" panose="020F0502020204030204" pitchFamily="34" charset="0"/>
                        </a:rPr>
                        <a:t>GLOBAL EQUITY  </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55.4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58.0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-12.5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-11.3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9.2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9.0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10.2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8.1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b"/>
                      <a:r>
                        <a:rPr lang="en-US" sz="1000" b="1" i="0" u="none" strike="noStrike">
                          <a:solidFill>
                            <a:srgbClr val="FFFFFF"/>
                          </a:solidFill>
                          <a:effectLs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00AEEF"/>
                    </a:solidFill>
                  </a:tcPr>
                </a:tc>
                <a:extLst>
                  <a:ext uri="{0D108BD9-81ED-4DB2-BD59-A6C34878D82A}">
                    <a16:rowId xmlns:a16="http://schemas.microsoft.com/office/drawing/2014/main" val="1701049177"/>
                  </a:ext>
                </a:extLst>
              </a:tr>
              <a:tr h="213329">
                <a:tc>
                  <a:txBody>
                    <a:bodyPr/>
                    <a:lstStyle/>
                    <a:p>
                      <a:pPr algn="l" fontAlgn="b"/>
                      <a:r>
                        <a:rPr lang="en-US" sz="1000" b="1" i="0" u="none" strike="noStrike">
                          <a:solidFill>
                            <a:srgbClr val="404040"/>
                          </a:solidFill>
                          <a:effectLst/>
                          <a:latin typeface="Calibri" panose="020F0502020204030204" pitchFamily="34" charset="0"/>
                        </a:rPr>
                        <a:t>Total U.S. Equity</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-16.8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-14.7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9.5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9.9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12.0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9.3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442816354"/>
                  </a:ext>
                </a:extLst>
              </a:tr>
              <a:tr h="213329">
                <a:tc>
                  <a:txBody>
                    <a:bodyPr/>
                    <a:lstStyle/>
                    <a:p>
                      <a:pPr algn="l" fontAlgn="b"/>
                      <a:r>
                        <a:rPr lang="en-US" sz="1000" b="0" i="0" u="none" strike="noStrike">
                          <a:solidFill>
                            <a:srgbClr val="404040"/>
                          </a:solidFill>
                          <a:effectLst/>
                          <a:latin typeface="Calibri" panose="020F0502020204030204" pitchFamily="34" charset="0"/>
                        </a:rPr>
                        <a:t>U.S. Equity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-16.7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-13.9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9.7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10.5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12.5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9.6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611522392"/>
                  </a:ext>
                </a:extLst>
              </a:tr>
              <a:tr h="213329">
                <a:tc>
                  <a:txBody>
                    <a:bodyPr/>
                    <a:lstStyle/>
                    <a:p>
                      <a:pPr algn="l" fontAlgn="b"/>
                      <a:r>
                        <a:rPr lang="en-US" sz="1000" b="1" i="0" u="none" strike="noStrike">
                          <a:solidFill>
                            <a:srgbClr val="404040"/>
                          </a:solidFill>
                          <a:effectLst/>
                          <a:latin typeface="Calibri" panose="020F0502020204030204" pitchFamily="34" charset="0"/>
                        </a:rPr>
                        <a:t>Total Non-U.S. Equity</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-14.2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-19.9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2.5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5.4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4.9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Sep-93</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1347882347"/>
                  </a:ext>
                </a:extLst>
              </a:tr>
              <a:tr h="213329">
                <a:tc>
                  <a:txBody>
                    <a:bodyPr/>
                    <a:lstStyle/>
                    <a:p>
                      <a:pPr algn="l" fontAlgn="b"/>
                      <a:r>
                        <a:rPr lang="en-US" sz="1000" b="0" i="0" u="none" strike="noStrike">
                          <a:solidFill>
                            <a:srgbClr val="404040"/>
                          </a:solidFill>
                          <a:effectLst/>
                          <a:latin typeface="Calibri" panose="020F0502020204030204" pitchFamily="34" charset="0"/>
                        </a:rPr>
                        <a:t>Non-U.S. Equity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-14.3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-19.9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2.5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5.0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5.0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275085195"/>
                  </a:ext>
                </a:extLst>
              </a:tr>
              <a:tr h="213329">
                <a:tc>
                  <a:txBody>
                    <a:bodyPr/>
                    <a:lstStyle/>
                    <a:p>
                      <a:pPr algn="l" fontAlgn="b"/>
                      <a:r>
                        <a:rPr lang="en-US" sz="1000" b="1" i="0" u="none" strike="noStrike">
                          <a:solidFill>
                            <a:srgbClr val="404040"/>
                          </a:solidFill>
                          <a:effectLst/>
                          <a:latin typeface="Calibri" panose="020F0502020204030204" pitchFamily="34" charset="0"/>
                        </a:rPr>
                        <a:t>Total Private Equity</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17.5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27.2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22.9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15.9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7.7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Jan-04</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1590164773"/>
                  </a:ext>
                </a:extLst>
              </a:tr>
              <a:tr h="213329">
                <a:tc>
                  <a:txBody>
                    <a:bodyPr/>
                    <a:lstStyle/>
                    <a:p>
                      <a:pPr algn="l" fontAlgn="b"/>
                      <a:r>
                        <a:rPr lang="en-US" sz="1000" b="0" i="0" u="none" strike="noStrike">
                          <a:solidFill>
                            <a:srgbClr val="404040"/>
                          </a:solidFill>
                          <a:effectLst/>
                          <a:latin typeface="Calibri" panose="020F0502020204030204" pitchFamily="34" charset="0"/>
                        </a:rPr>
                        <a:t>Private Equity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8.9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20.8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18.6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18.1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13.6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274944740"/>
                  </a:ext>
                </a:extLst>
              </a:tr>
              <a:tr h="213329">
                <a:tc>
                  <a:txBody>
                    <a:bodyPr/>
                    <a:lstStyle/>
                    <a:p>
                      <a:pPr algn="l" fontAlgn="b"/>
                      <a:r>
                        <a:rPr lang="en-US" sz="1000" b="1" i="0" u="none" strike="noStrike">
                          <a:solidFill>
                            <a:srgbClr val="FFFFFF"/>
                          </a:solidFill>
                          <a:effectLst/>
                          <a:latin typeface="Calibri" panose="020F0502020204030204" pitchFamily="34" charset="0"/>
                        </a:rPr>
                        <a:t>GLOBAL FIXED INCOME </a:t>
                      </a:r>
                      <a:r>
                        <a:rPr lang="en-US" sz="1000" b="1" i="0" u="none" strike="noStrike" baseline="30000">
                          <a:solidFill>
                            <a:srgbClr val="FFFFFF"/>
                          </a:solidFill>
                          <a:effectLst/>
                          <a:latin typeface="Calibri" panose="020F0502020204030204" pitchFamily="34" charset="0"/>
                        </a:rPr>
                        <a:t>1</a:t>
                      </a:r>
                      <a:r>
                        <a:rPr lang="en-US" sz="1000" b="1" i="0" u="none" strike="noStrike">
                          <a:solidFill>
                            <a:srgbClr val="FFFFFF"/>
                          </a:solidFill>
                          <a:effectLst/>
                          <a:latin typeface="Calibri" panose="020F0502020204030204" pitchFamily="34" charset="0"/>
                        </a:rPr>
                        <a:t> </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19.9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20.0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-4.1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-7.7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0.6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1.8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2.4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6.3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b"/>
                      <a:r>
                        <a:rPr lang="en-US" sz="1000" b="1" i="0" u="none" strike="noStrike">
                          <a:solidFill>
                            <a:srgbClr val="FFFFFF"/>
                          </a:solidFill>
                          <a:effectLs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72A492"/>
                    </a:solidFill>
                  </a:tcPr>
                </a:tc>
                <a:extLst>
                  <a:ext uri="{0D108BD9-81ED-4DB2-BD59-A6C34878D82A}">
                    <a16:rowId xmlns:a16="http://schemas.microsoft.com/office/drawing/2014/main" val="550674888"/>
                  </a:ext>
                </a:extLst>
              </a:tr>
              <a:tr h="213329">
                <a:tc>
                  <a:txBody>
                    <a:bodyPr/>
                    <a:lstStyle/>
                    <a:p>
                      <a:pPr algn="l" fontAlgn="b"/>
                      <a:r>
                        <a:rPr lang="en-US" sz="1000" b="1" i="0" u="none" strike="noStrike">
                          <a:solidFill>
                            <a:srgbClr val="404040"/>
                          </a:solidFill>
                          <a:effectLst/>
                          <a:latin typeface="Calibri" panose="020F0502020204030204" pitchFamily="34" charset="0"/>
                        </a:rPr>
                        <a:t>Total Public Fixed Income</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-4.4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-9.0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2.1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6.2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002292428"/>
                  </a:ext>
                </a:extLst>
              </a:tr>
              <a:tr h="213329">
                <a:tc>
                  <a:txBody>
                    <a:bodyPr/>
                    <a:lstStyle/>
                    <a:p>
                      <a:pPr algn="l" fontAlgn="b"/>
                      <a:r>
                        <a:rPr lang="en-US" sz="1000" b="0" i="0" u="none" strike="noStrike">
                          <a:solidFill>
                            <a:srgbClr val="404040"/>
                          </a:solidFill>
                          <a:effectLst/>
                          <a:latin typeface="Calibri" panose="020F0502020204030204" pitchFamily="34" charset="0"/>
                        </a:rPr>
                        <a:t>Bloomberg U.S. Aggregate</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-4.7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-10.3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-0.9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0.9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5.7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207936221"/>
                  </a:ext>
                </a:extLst>
              </a:tr>
              <a:tr h="213329">
                <a:tc>
                  <a:txBody>
                    <a:bodyPr/>
                    <a:lstStyle/>
                    <a:p>
                      <a:pPr algn="l" fontAlgn="b"/>
                      <a:r>
                        <a:rPr lang="en-US" sz="1000" b="1" i="0" u="none" strike="noStrike">
                          <a:solidFill>
                            <a:srgbClr val="404040"/>
                          </a:solidFill>
                          <a:effectLst/>
                          <a:latin typeface="Calibri" panose="020F0502020204030204" pitchFamily="34" charset="0"/>
                        </a:rPr>
                        <a:t>Total Private Fixed Income</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18.8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19.4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19.4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Jan-18</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2567879718"/>
                  </a:ext>
                </a:extLst>
              </a:tr>
              <a:tr h="213329">
                <a:tc>
                  <a:txBody>
                    <a:bodyPr/>
                    <a:lstStyle/>
                    <a:p>
                      <a:pPr algn="l" fontAlgn="b"/>
                      <a:r>
                        <a:rPr lang="en-US" sz="1000" b="0" i="0" u="none" strike="noStrike">
                          <a:solidFill>
                            <a:srgbClr val="404040"/>
                          </a:solidFill>
                          <a:effectLst/>
                          <a:latin typeface="Calibri" panose="020F0502020204030204" pitchFamily="34" charset="0"/>
                        </a:rPr>
                        <a:t>Bloomberg U.S. Corporate HY Index</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-9.8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-12.8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0.2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439857633"/>
                  </a:ext>
                </a:extLst>
              </a:tr>
              <a:tr h="213329">
                <a:tc>
                  <a:txBody>
                    <a:bodyPr/>
                    <a:lstStyle/>
                    <a:p>
                      <a:pPr algn="l" fontAlgn="b"/>
                      <a:r>
                        <a:rPr lang="en-US" sz="1000" b="1" i="0" u="none" strike="noStrike">
                          <a:solidFill>
                            <a:srgbClr val="FFFFFF"/>
                          </a:solidFill>
                          <a:effectLst/>
                          <a:latin typeface="Calibri" panose="020F0502020204030204" pitchFamily="34" charset="0"/>
                        </a:rPr>
                        <a:t>REAL ASSETS </a:t>
                      </a:r>
                      <a:r>
                        <a:rPr lang="en-US" sz="1000" b="1" i="0" u="none" strike="noStrike" baseline="30000">
                          <a:solidFill>
                            <a:srgbClr val="FFFFFF"/>
                          </a:solidFill>
                          <a:effectLst/>
                          <a:latin typeface="Calibri" panose="020F0502020204030204" pitchFamily="34" charset="0"/>
                        </a:rPr>
                        <a:t>1</a:t>
                      </a:r>
                      <a:r>
                        <a:rPr lang="en-US" sz="1000" b="1" i="0" u="none" strike="noStrike">
                          <a:solidFill>
                            <a:srgbClr val="FFFFFF"/>
                          </a:solidFill>
                          <a:effectLst/>
                          <a:latin typeface="Calibri" panose="020F0502020204030204" pitchFamily="34" charset="0"/>
                        </a:rPr>
                        <a:t> </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15.7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14.0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15.0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26.5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13.7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10.4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8.0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11.0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b"/>
                      <a:r>
                        <a:rPr lang="en-US" sz="1000" b="1" i="0" u="none" strike="noStrike">
                          <a:solidFill>
                            <a:srgbClr val="FFFFFF"/>
                          </a:solidFill>
                          <a:effectLst/>
                          <a:latin typeface="Calibri" panose="020F0502020204030204" pitchFamily="34" charset="0"/>
                        </a:rPr>
                        <a:t>Dec-06</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919191"/>
                    </a:solidFill>
                  </a:tcPr>
                </a:tc>
                <a:extLst>
                  <a:ext uri="{0D108BD9-81ED-4DB2-BD59-A6C34878D82A}">
                    <a16:rowId xmlns:a16="http://schemas.microsoft.com/office/drawing/2014/main" val="1374450373"/>
                  </a:ext>
                </a:extLst>
              </a:tr>
              <a:tr h="213329">
                <a:tc>
                  <a:txBody>
                    <a:bodyPr/>
                    <a:lstStyle/>
                    <a:p>
                      <a:pPr algn="l" fontAlgn="b"/>
                      <a:r>
                        <a:rPr lang="en-US" sz="1000" b="1" i="0" u="none" strike="noStrike">
                          <a:solidFill>
                            <a:srgbClr val="404040"/>
                          </a:solidFill>
                          <a:effectLst/>
                          <a:latin typeface="Calibri" panose="020F0502020204030204" pitchFamily="34" charset="0"/>
                        </a:rPr>
                        <a:t>Total Real Estate</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-5.1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9.5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8.0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7.3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9.7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Aug-13</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282454228"/>
                  </a:ext>
                </a:extLst>
              </a:tr>
              <a:tr h="213329">
                <a:tc>
                  <a:txBody>
                    <a:bodyPr/>
                    <a:lstStyle/>
                    <a:p>
                      <a:pPr algn="l" fontAlgn="b"/>
                      <a:r>
                        <a:rPr lang="en-US" sz="1000" b="0" i="0" u="none" strike="noStrike">
                          <a:solidFill>
                            <a:srgbClr val="404040"/>
                          </a:solidFill>
                          <a:effectLst/>
                          <a:latin typeface="Calibri" panose="020F0502020204030204" pitchFamily="34" charset="0"/>
                        </a:rPr>
                        <a:t>Real Estate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4.6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28.4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11.8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9.4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10.9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202990757"/>
                  </a:ext>
                </a:extLst>
              </a:tr>
              <a:tr h="213329">
                <a:tc>
                  <a:txBody>
                    <a:bodyPr/>
                    <a:lstStyle/>
                    <a:p>
                      <a:pPr algn="l" fontAlgn="b"/>
                      <a:r>
                        <a:rPr lang="en-US" sz="1000" b="1" i="0" u="none" strike="noStrike">
                          <a:solidFill>
                            <a:srgbClr val="404040"/>
                          </a:solidFill>
                          <a:effectLst/>
                          <a:latin typeface="Calibri" panose="020F0502020204030204" pitchFamily="34" charset="0"/>
                        </a:rPr>
                        <a:t>Total Farmland</a:t>
                      </a:r>
                      <a:r>
                        <a:rPr lang="en-US" sz="1000" b="1" i="0" u="none" strike="noStrike" baseline="30000">
                          <a:solidFill>
                            <a:srgbClr val="404040"/>
                          </a:solidFill>
                          <a:effectLst/>
                          <a:latin typeface="Calibri" panose="020F0502020204030204" pitchFamily="34" charset="0"/>
                        </a:rPr>
                        <a:t>2</a:t>
                      </a:r>
                      <a:endParaRPr lang="en-US" sz="1000" b="1" i="0" u="none" strike="noStrike">
                        <a:solidFill>
                          <a:srgbClr val="404040"/>
                        </a:solidFill>
                        <a:effectLst/>
                        <a:latin typeface="Calibri" panose="020F0502020204030204" pitchFamily="34" charset="0"/>
                      </a:endParaRP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49.0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50.6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21.5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14.4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7.9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10.9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Dec-06</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1111904215"/>
                  </a:ext>
                </a:extLst>
              </a:tr>
              <a:tr h="213329">
                <a:tc>
                  <a:txBody>
                    <a:bodyPr/>
                    <a:lstStyle/>
                    <a:p>
                      <a:pPr algn="l" fontAlgn="b"/>
                      <a:r>
                        <a:rPr lang="en-US" sz="1000" b="0" i="0" u="none" strike="noStrike">
                          <a:solidFill>
                            <a:srgbClr val="404040"/>
                          </a:solidFill>
                          <a:effectLst/>
                          <a:latin typeface="Calibri" panose="020F0502020204030204" pitchFamily="34" charset="0"/>
                        </a:rPr>
                        <a:t>NCREIF Cornbelt Index</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26.7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26.7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12.8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8.5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6.8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9.9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21424036"/>
                  </a:ext>
                </a:extLst>
              </a:tr>
              <a:tr h="213329">
                <a:tc>
                  <a:txBody>
                    <a:bodyPr/>
                    <a:lstStyle/>
                    <a:p>
                      <a:pPr algn="l" fontAlgn="b"/>
                      <a:r>
                        <a:rPr lang="en-US" sz="1000" b="1" i="0" u="none" strike="noStrike">
                          <a:solidFill>
                            <a:srgbClr val="FFFFFF"/>
                          </a:solidFill>
                          <a:effectLst/>
                          <a:latin typeface="Calibri" panose="020F0502020204030204" pitchFamily="34" charset="0"/>
                        </a:rPr>
                        <a:t>DIVERSIFYING STRATEGIES</a:t>
                      </a:r>
                      <a:r>
                        <a:rPr lang="en-US" sz="1000" b="1" i="0" u="none" strike="noStrike" baseline="30000">
                          <a:solidFill>
                            <a:srgbClr val="FFFFFF"/>
                          </a:solidFill>
                          <a:effectLst/>
                          <a:latin typeface="Calibri" panose="020F0502020204030204" pitchFamily="34" charset="0"/>
                        </a:rPr>
                        <a:t>1</a:t>
                      </a:r>
                      <a:endParaRPr lang="en-US" sz="1000" b="1" i="0" u="none" strike="noStrike">
                        <a:solidFill>
                          <a:srgbClr val="FFFFFF"/>
                        </a:solidFill>
                        <a:effectLst/>
                        <a:latin typeface="Calibri" panose="020F0502020204030204" pitchFamily="34" charset="0"/>
                      </a:endParaRP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8.4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8.0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-1.0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2.4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-9.2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-5.8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-1.5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b"/>
                      <a:r>
                        <a:rPr lang="en-US" sz="1000" b="1" i="0" u="none" strike="noStrike">
                          <a:solidFill>
                            <a:srgbClr val="FFFFFF"/>
                          </a:solidFill>
                          <a:effectLst/>
                          <a:latin typeface="Calibri" panose="020F0502020204030204" pitchFamily="34" charset="0"/>
                        </a:rPr>
                        <a:t>May-13</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B5121B"/>
                    </a:solidFill>
                  </a:tcPr>
                </a:tc>
                <a:extLst>
                  <a:ext uri="{0D108BD9-81ED-4DB2-BD59-A6C34878D82A}">
                    <a16:rowId xmlns:a16="http://schemas.microsoft.com/office/drawing/2014/main" val="3285946142"/>
                  </a:ext>
                </a:extLst>
              </a:tr>
              <a:tr h="213329">
                <a:tc>
                  <a:txBody>
                    <a:bodyPr/>
                    <a:lstStyle/>
                    <a:p>
                      <a:pPr algn="l" fontAlgn="b"/>
                      <a:r>
                        <a:rPr lang="en-US" sz="1000" b="1" i="0" u="none" strike="noStrike">
                          <a:solidFill>
                            <a:srgbClr val="404040"/>
                          </a:solidFill>
                          <a:effectLst/>
                          <a:latin typeface="Calibri" panose="020F0502020204030204" pitchFamily="34" charset="0"/>
                        </a:rPr>
                        <a:t>Total Hedge Funds</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2.0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-10.4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-6.7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-2.0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May-13</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227357248"/>
                  </a:ext>
                </a:extLst>
              </a:tr>
              <a:tr h="213329">
                <a:tc>
                  <a:txBody>
                    <a:bodyPr/>
                    <a:lstStyle/>
                    <a:p>
                      <a:pPr algn="l" fontAlgn="b"/>
                      <a:r>
                        <a:rPr lang="en-US" sz="1000" b="0" i="0" u="none" strike="noStrike">
                          <a:solidFill>
                            <a:srgbClr val="404040"/>
                          </a:solidFill>
                          <a:effectLst/>
                          <a:latin typeface="Calibri" panose="020F0502020204030204" pitchFamily="34" charset="0"/>
                        </a:rPr>
                        <a:t>Hedge Fund Index</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-1.1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7.9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6.1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5.0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655184602"/>
                  </a:ext>
                </a:extLst>
              </a:tr>
              <a:tr h="213329">
                <a:tc>
                  <a:txBody>
                    <a:bodyPr/>
                    <a:lstStyle/>
                    <a:p>
                      <a:pPr algn="l" fontAlgn="b"/>
                      <a:r>
                        <a:rPr lang="en-US" sz="1000" b="1" i="0" u="none" strike="noStrike">
                          <a:solidFill>
                            <a:srgbClr val="404040"/>
                          </a:solidFill>
                          <a:effectLst/>
                          <a:latin typeface="Calibri" panose="020F0502020204030204" pitchFamily="34" charset="0"/>
                        </a:rPr>
                        <a:t>CASH</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a:solidFill>
                            <a:srgbClr val="404040"/>
                          </a:solidFill>
                          <a:effectLst/>
                          <a:latin typeface="Calibri" panose="020F0502020204030204" pitchFamily="34" charset="0"/>
                        </a:rPr>
                        <a:t>0.7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b"/>
                      <a:r>
                        <a:rPr lang="en-US" sz="1000" b="1" i="0" u="none" strike="noStrike" dirty="0">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extLst>
                  <a:ext uri="{0D108BD9-81ED-4DB2-BD59-A6C34878D82A}">
                    <a16:rowId xmlns:a16="http://schemas.microsoft.com/office/drawing/2014/main" val="4282890607"/>
                  </a:ext>
                </a:extLst>
              </a:tr>
            </a:tbl>
          </a:graphicData>
        </a:graphic>
      </p:graphicFrame>
    </p:spTree>
    <p:extLst>
      <p:ext uri="{BB962C8B-B14F-4D97-AF65-F5344CB8AC3E}">
        <p14:creationId xmlns:p14="http://schemas.microsoft.com/office/powerpoint/2010/main" val="4273031745"/>
      </p:ext>
    </p:extLst>
  </p:cSld>
  <p:clrMapOvr>
    <a:masterClrMapping/>
  </p:clrMapOvr>
</p:sld>
</file>

<file path=ppt/theme/theme1.xml><?xml version="1.0" encoding="utf-8"?>
<a:theme xmlns:a="http://schemas.openxmlformats.org/drawingml/2006/main" name="NEW 2018_FEG Template">
  <a:themeElements>
    <a:clrScheme name="Custom 48">
      <a:dk1>
        <a:srgbClr val="404040"/>
      </a:dk1>
      <a:lt1>
        <a:srgbClr val="FFFFFF"/>
      </a:lt1>
      <a:dk2>
        <a:srgbClr val="717171"/>
      </a:dk2>
      <a:lt2>
        <a:srgbClr val="FFFFFF"/>
      </a:lt2>
      <a:accent1>
        <a:srgbClr val="FBB161"/>
      </a:accent1>
      <a:accent2>
        <a:srgbClr val="00AEEF"/>
      </a:accent2>
      <a:accent3>
        <a:srgbClr val="0076C0"/>
      </a:accent3>
      <a:accent4>
        <a:srgbClr val="7F7F7F"/>
      </a:accent4>
      <a:accent5>
        <a:srgbClr val="72A492"/>
      </a:accent5>
      <a:accent6>
        <a:srgbClr val="B5121B"/>
      </a:accent6>
      <a:hlink>
        <a:srgbClr val="00AEEF"/>
      </a:hlink>
      <a:folHlink>
        <a:srgbClr val="00AEEF"/>
      </a:folHlink>
    </a:clrScheme>
    <a:fontScheme name="FEG Nov2017">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 2018_FEG Template">
  <a:themeElements>
    <a:clrScheme name="Custom 48">
      <a:dk1>
        <a:srgbClr val="404040"/>
      </a:dk1>
      <a:lt1>
        <a:srgbClr val="FFFFFF"/>
      </a:lt1>
      <a:dk2>
        <a:srgbClr val="717171"/>
      </a:dk2>
      <a:lt2>
        <a:srgbClr val="FFFFFF"/>
      </a:lt2>
      <a:accent1>
        <a:srgbClr val="FBB161"/>
      </a:accent1>
      <a:accent2>
        <a:srgbClr val="00AEEF"/>
      </a:accent2>
      <a:accent3>
        <a:srgbClr val="0076C0"/>
      </a:accent3>
      <a:accent4>
        <a:srgbClr val="7F7F7F"/>
      </a:accent4>
      <a:accent5>
        <a:srgbClr val="72A492"/>
      </a:accent5>
      <a:accent6>
        <a:srgbClr val="B5121B"/>
      </a:accent6>
      <a:hlink>
        <a:srgbClr val="00AEEF"/>
      </a:hlink>
      <a:folHlink>
        <a:srgbClr val="00AEEF"/>
      </a:folHlink>
    </a:clrScheme>
    <a:fontScheme name="FEG Nov2017">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EW 2018_FEG Template">
  <a:themeElements>
    <a:clrScheme name="Custom 48">
      <a:dk1>
        <a:srgbClr val="404040"/>
      </a:dk1>
      <a:lt1>
        <a:srgbClr val="FFFFFF"/>
      </a:lt1>
      <a:dk2>
        <a:srgbClr val="717171"/>
      </a:dk2>
      <a:lt2>
        <a:srgbClr val="FFFFFF"/>
      </a:lt2>
      <a:accent1>
        <a:srgbClr val="FBB161"/>
      </a:accent1>
      <a:accent2>
        <a:srgbClr val="00AEEF"/>
      </a:accent2>
      <a:accent3>
        <a:srgbClr val="0076C0"/>
      </a:accent3>
      <a:accent4>
        <a:srgbClr val="7F7F7F"/>
      </a:accent4>
      <a:accent5>
        <a:srgbClr val="72A492"/>
      </a:accent5>
      <a:accent6>
        <a:srgbClr val="B5121B"/>
      </a:accent6>
      <a:hlink>
        <a:srgbClr val="00AEEF"/>
      </a:hlink>
      <a:folHlink>
        <a:srgbClr val="00AEEF"/>
      </a:folHlink>
    </a:clrScheme>
    <a:fontScheme name="FEG Nov2017">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EG Color Pallette (2007)">
    <a:dk1>
      <a:sysClr val="windowText" lastClr="000000"/>
    </a:dk1>
    <a:lt1>
      <a:sysClr val="window" lastClr="FFFFFF"/>
    </a:lt1>
    <a:dk2>
      <a:srgbClr val="8B8078"/>
    </a:dk2>
    <a:lt2>
      <a:srgbClr val="E6E7E8"/>
    </a:lt2>
    <a:accent1>
      <a:srgbClr val="FCAB4F"/>
    </a:accent1>
    <a:accent2>
      <a:srgbClr val="0490C7"/>
    </a:accent2>
    <a:accent3>
      <a:srgbClr val="003768"/>
    </a:accent3>
    <a:accent4>
      <a:srgbClr val="DCE6F3"/>
    </a:accent4>
    <a:accent5>
      <a:srgbClr val="6FA397"/>
    </a:accent5>
    <a:accent6>
      <a:srgbClr val="9B1720"/>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A4E7B701DC854C9AB45A813D4962B4" ma:contentTypeVersion="0" ma:contentTypeDescription="Create a new document." ma:contentTypeScope="" ma:versionID="d427260ae222bf9fbab1fa10d28f4246">
  <xsd:schema xmlns:xsd="http://www.w3.org/2001/XMLSchema" xmlns:xs="http://www.w3.org/2001/XMLSchema" xmlns:p="http://schemas.microsoft.com/office/2006/metadata/properties" xmlns:ns2="055819ba-43cb-41cf-92be-b68cddc38a60" targetNamespace="http://schemas.microsoft.com/office/2006/metadata/properties" ma:root="true" ma:fieldsID="f249aeb91ec1a30a7ee881e32a02cb38" ns2:_="">
    <xsd:import namespace="055819ba-43cb-41cf-92be-b68cddc38a60"/>
    <xsd:element name="properties">
      <xsd:complexType>
        <xsd:sequence>
          <xsd:element name="documentManagement">
            <xsd:complexType>
              <xsd:all>
                <xsd:element ref="ns2:Template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819ba-43cb-41cf-92be-b68cddc38a60" elementFormDefault="qualified">
    <xsd:import namespace="http://schemas.microsoft.com/office/2006/documentManagement/types"/>
    <xsd:import namespace="http://schemas.microsoft.com/office/infopath/2007/PartnerControls"/>
    <xsd:element name="Template_x0020_Type" ma:index="8" nillable="true" ma:displayName="Template Type" ma:format="Dropdown" ma:internalName="Template_x0020_Type">
      <xsd:simpleType>
        <xsd:restriction base="dms:Choice">
          <xsd:enumeration value="PowerPoint"/>
          <xsd:enumeration value="Wor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mplate_x0020_Type xmlns="055819ba-43cb-41cf-92be-b68cddc38a60" xsi:nil="true"/>
  </documentManagement>
</p:properties>
</file>

<file path=customXml/itemProps1.xml><?xml version="1.0" encoding="utf-8"?>
<ds:datastoreItem xmlns:ds="http://schemas.openxmlformats.org/officeDocument/2006/customXml" ds:itemID="{9D3E1F45-6BD0-4EE6-AB6E-3A0FEA5B3E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819ba-43cb-41cf-92be-b68cddc38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1F1F52-5DC7-47A9-AC01-ED1CEBCD805C}">
  <ds:schemaRefs>
    <ds:schemaRef ds:uri="http://schemas.microsoft.com/sharepoint/v3/contenttype/forms"/>
  </ds:schemaRefs>
</ds:datastoreItem>
</file>

<file path=customXml/itemProps3.xml><?xml version="1.0" encoding="utf-8"?>
<ds:datastoreItem xmlns:ds="http://schemas.openxmlformats.org/officeDocument/2006/customXml" ds:itemID="{25A248A5-416C-4272-A1AD-76BA758E8F68}">
  <ds:schemaRefs>
    <ds:schemaRef ds:uri="http://purl.org/dc/elements/1.1/"/>
    <ds:schemaRef ds:uri="http://schemas.microsoft.com/office/2006/metadata/properties"/>
    <ds:schemaRef ds:uri="055819ba-43cb-41cf-92be-b68cddc38a60"/>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2942</Words>
  <Application>Microsoft Office PowerPoint</Application>
  <PresentationFormat>On-screen Show (4:3)</PresentationFormat>
  <Paragraphs>551</Paragraphs>
  <Slides>22</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(Body)</vt:lpstr>
      <vt:lpstr>Calibri Light</vt:lpstr>
      <vt:lpstr>Times New Roman</vt:lpstr>
      <vt:lpstr>Wingdings</vt:lpstr>
      <vt:lpstr>NEW 2018_FEG Template</vt:lpstr>
      <vt:lpstr>1_NEW 2018_FEG Template</vt:lpstr>
      <vt:lpstr>2_NEW 2018_FEG Template</vt:lpstr>
      <vt:lpstr>PowerPoint Presentation</vt:lpstr>
      <vt:lpstr>Table of contents</vt:lpstr>
      <vt:lpstr>PowerPoint Presentation</vt:lpstr>
      <vt:lpstr>Market returns</vt:lpstr>
      <vt:lpstr>university Operating and endowment funds: June 30, 2022</vt:lpstr>
      <vt:lpstr>PowerPoint Presentation</vt:lpstr>
      <vt:lpstr>Market value and asset allocation: endowment pool</vt:lpstr>
      <vt:lpstr>Total endowment pool performance (June 30, 2022)</vt:lpstr>
      <vt:lpstr>Asset class performance: endowment pool (June 30, 2022)</vt:lpstr>
      <vt:lpstr>PowerPoint Presentation</vt:lpstr>
      <vt:lpstr>Liquidity layers: Operating pool (June 30, 2022)</vt:lpstr>
      <vt:lpstr>TOTAL OPERATING POOL PERFORMANCE (June 30, 2022)</vt:lpstr>
      <vt:lpstr>PowerPoint Presentation</vt:lpstr>
      <vt:lpstr>Market environment</vt:lpstr>
      <vt:lpstr>Global equity</vt:lpstr>
      <vt:lpstr>Fixed income</vt:lpstr>
      <vt:lpstr>Real assets</vt:lpstr>
      <vt:lpstr>currencies</vt:lpstr>
      <vt:lpstr>PowerPoint Presentation</vt:lpstr>
      <vt:lpstr>disclosures</vt:lpstr>
      <vt:lpstr>disclosures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2016-12-21T18:22:48Z</dcterms:created>
  <dcterms:modified xsi:type="dcterms:W3CDTF">2022-09-22T15:33:07Z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0x010100D2A4E7B701DC854C9AB45A813D4962B4</vt:lpwstr>
  </property>
</Properties>
</file>