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6" r:id="rId1"/>
  </p:sldMasterIdLst>
  <p:notesMasterIdLst>
    <p:notesMasterId r:id="rId20"/>
  </p:notesMasterIdLst>
  <p:handoutMasterIdLst>
    <p:handoutMasterId r:id="rId21"/>
  </p:handoutMasterIdLst>
  <p:sldIdLst>
    <p:sldId id="256" r:id="rId2"/>
    <p:sldId id="287" r:id="rId3"/>
    <p:sldId id="302" r:id="rId4"/>
    <p:sldId id="303" r:id="rId5"/>
    <p:sldId id="305" r:id="rId6"/>
    <p:sldId id="307" r:id="rId7"/>
    <p:sldId id="509" r:id="rId8"/>
    <p:sldId id="306" r:id="rId9"/>
    <p:sldId id="510" r:id="rId10"/>
    <p:sldId id="297" r:id="rId11"/>
    <p:sldId id="298" r:id="rId12"/>
    <p:sldId id="511" r:id="rId13"/>
    <p:sldId id="512" r:id="rId14"/>
    <p:sldId id="513" r:id="rId15"/>
    <p:sldId id="514" r:id="rId16"/>
    <p:sldId id="515" r:id="rId17"/>
    <p:sldId id="300" r:id="rId18"/>
    <p:sldId id="301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Ghosh, Avijit" initials="GA" lastIdx="0" clrIdx="1">
    <p:extLst>
      <p:ext uri="{19B8F6BF-5375-455C-9EA6-DF929625EA0E}">
        <p15:presenceInfo xmlns:p15="http://schemas.microsoft.com/office/powerpoint/2012/main" userId="S-1-5-21-2509641344-1052565914-3260824488-5031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6292"/>
    <a:srgbClr val="B2310E"/>
    <a:srgbClr val="FFFFFF"/>
    <a:srgbClr val="FFFFCC"/>
    <a:srgbClr val="4E83BE"/>
    <a:srgbClr val="FF9900"/>
    <a:srgbClr val="2051EC"/>
    <a:srgbClr val="994227"/>
    <a:srgbClr val="C0000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18" autoAdjust="0"/>
    <p:restoredTop sz="86420" autoAdjust="0"/>
  </p:normalViewPr>
  <p:slideViewPr>
    <p:cSldViewPr snapToGrid="0" snapToObjects="1">
      <p:cViewPr varScale="1">
        <p:scale>
          <a:sx n="86" d="100"/>
          <a:sy n="86" d="100"/>
        </p:scale>
        <p:origin x="149" y="58"/>
      </p:cViewPr>
      <p:guideLst>
        <p:guide orient="horz" pos="2160"/>
        <p:guide pos="3816"/>
      </p:guideLst>
    </p:cSldViewPr>
  </p:slideViewPr>
  <p:outlineViewPr>
    <p:cViewPr>
      <p:scale>
        <a:sx n="33" d="100"/>
        <a:sy n="33" d="100"/>
      </p:scale>
      <p:origin x="0" y="-33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9" d="100"/>
          <a:sy n="49" d="100"/>
        </p:scale>
        <p:origin x="264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4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0388E-48A4-49BA-8CC9-38580BCDF014}" type="datetimeFigureOut">
              <a:rPr lang="en-US" smtClean="0"/>
              <a:t>11/4/2021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9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9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A187E-DB58-4458-B3FC-A9524B6A5E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4486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37840" cy="466434"/>
          </a:xfrm>
          <a:prstGeom prst="rect">
            <a:avLst/>
          </a:prstGeom>
        </p:spPr>
        <p:txBody>
          <a:bodyPr vert="horz" lIns="93177" tIns="46588" rIns="93177" bIns="4658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1"/>
            <a:ext cx="3037840" cy="466434"/>
          </a:xfrm>
          <a:prstGeom prst="rect">
            <a:avLst/>
          </a:prstGeom>
        </p:spPr>
        <p:txBody>
          <a:bodyPr vert="horz" lIns="93177" tIns="46588" rIns="93177" bIns="46588" rtlCol="0"/>
          <a:lstStyle>
            <a:lvl1pPr algn="r">
              <a:defRPr sz="1200"/>
            </a:lvl1pPr>
          </a:lstStyle>
          <a:p>
            <a:fld id="{D658232B-DE87-004F-8864-C6E7AB0A20D7}" type="datetimeFigureOut">
              <a:rPr lang="en-US" smtClean="0"/>
              <a:t>11/4/2021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8" rIns="93177" bIns="4658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3177" tIns="46588" rIns="93177" bIns="4658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971"/>
            <a:ext cx="3037840" cy="466433"/>
          </a:xfrm>
          <a:prstGeom prst="rect">
            <a:avLst/>
          </a:prstGeom>
        </p:spPr>
        <p:txBody>
          <a:bodyPr vert="horz" lIns="93177" tIns="46588" rIns="93177" bIns="4658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71"/>
            <a:ext cx="3037840" cy="466433"/>
          </a:xfrm>
          <a:prstGeom prst="rect">
            <a:avLst/>
          </a:prstGeom>
        </p:spPr>
        <p:txBody>
          <a:bodyPr vert="horz" lIns="93177" tIns="46588" rIns="93177" bIns="46588" rtlCol="0" anchor="b"/>
          <a:lstStyle>
            <a:lvl1pPr algn="r">
              <a:defRPr sz="1200"/>
            </a:lvl1pPr>
          </a:lstStyle>
          <a:p>
            <a:fld id="{E8D42742-FF7F-AA4E-AE2D-B8A00F6F6A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1523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69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072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033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248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29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256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937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516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35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77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363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792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693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254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976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173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182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35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F24C6-03B4-47FF-BA28-60B502849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6F5C3-A006-4A7C-B7BF-11983D503C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2C6CE-23E8-48F4-A915-549E39ABE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D320A-DD77-4F86-8951-7D4CE7782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CA43C-3EEC-4D08-AC84-64F8FC0BF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40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084E-36B7-4E12-9323-59F137E5B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6B9A74-2A1C-48B3-A2DF-528EC7C51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17EA2-186E-4DF7-8357-7CC607CC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678F8-836D-4396-9965-2F993B7A4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1C0E1-6D34-41D1-8AB0-A3FB288AF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972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7F77B5-738B-41E8-BC4A-58CE35C45D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E9D00-9800-4DC4-BC3D-2F42D764D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140DB-DA8F-452F-84E1-9CF1844B6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483FD-50CC-4256-A249-26AECC96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95AD6-EDB9-4F07-9BE3-B1ED5039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129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78B2C-7846-4997-9258-1EC6658A3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567BB-04EC-4B3F-A1CF-7BCA35B4A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FDA42-116B-4164-B543-2A1FF33DC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9B3DC-F798-46D6-96BA-4E915C4B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A62FD-38EA-4D5B-A15A-5E6E116FB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883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236C7-7677-4FCD-9755-4406514B9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2933B-3F8C-49B4-90B7-80FDA309C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0CC90-B296-4790-9CC6-2EC1B7C34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9B462-D775-4295-9906-014176333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A5A42-92AE-4B8B-8125-7CA7E7F11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292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BB90E66F-DC0C-4EA6-B06B-5E2FAA29B0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170C1A-A77F-4F93-96AD-07E613FB9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439400" cy="1325563"/>
          </a:xfrm>
        </p:spPr>
        <p:txBody>
          <a:bodyPr anchor="b" anchorCtr="0">
            <a:noAutofit/>
          </a:bodyPr>
          <a:lstStyle>
            <a:lvl1pPr>
              <a:defRPr>
                <a:solidFill>
                  <a:srgbClr val="13294B"/>
                </a:solidFill>
                <a:latin typeface="Oswald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917B9-911A-4CCB-8E26-EE2CD4E22C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5105400" cy="4351338"/>
          </a:xfrm>
        </p:spPr>
        <p:txBody>
          <a:bodyPr/>
          <a:lstStyle>
            <a:lvl1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2pPr>
            <a:lvl3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3pPr>
            <a:lvl4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4pPr>
            <a:lvl5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BBCF7-F228-4132-BF3B-FFCFA616D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2pPr>
            <a:lvl3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3pPr>
            <a:lvl4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4pPr>
            <a:lvl5pPr>
              <a:defRPr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98821-0B53-4AA4-83E0-4A8C1210A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" y="6356350"/>
            <a:ext cx="2743200" cy="365125"/>
          </a:xfrm>
        </p:spPr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980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4D908-24D3-40FE-ABCC-5679C318B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06B21-6166-4657-8548-CC7C1D993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2129C8-DDB8-43D2-BB70-2DCEC1105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2697EF-CB90-428E-B025-5FCBE86808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8481-CF45-42C5-8DA4-383DED272E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0CD828-50CC-4158-9967-F21C8F950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E5A38-67DB-444A-B0C2-EFF0BC1FA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425AD1-6628-4CCB-8644-D9B8B014E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280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7F7A9-6CA5-456B-89C4-5F2158BE2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B5C210-67DB-44F2-B66D-9531F13B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C95968-64DD-43F0-9CDF-A066AEA93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6D631-967A-4710-AE01-2BC0D47D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754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38940-E911-4D34-853E-BC99C96C4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1F41F6-4E6A-40EC-8921-B22F4199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AC3D0-CB47-4216-A778-B49F9CFD0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56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32F7E-53A1-42F3-8340-D05B0D7F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37F63-BC1B-4431-8C36-AA59DED52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7FB88-3FF9-4320-A749-0360CEC02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35BA7-56B9-4480-AF38-4ECA6F881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29318A-040D-478E-8FB3-5D40F8131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CFD9B-7026-4C9E-84D3-9F09E8085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0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1B7C3-2B72-4DF9-825B-786CCF10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ACFD7-B854-4402-9797-A912263C5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46B112-5F9B-4A9E-ABE7-3FAB7A1D0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F2364-267A-4985-BF38-68DA9FBEE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2F5AFA-DD60-416D-8CC4-817554C8D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FD12D-95B5-4CFA-8EC1-8A09F384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4CD41-BD61-1A45-8304-02EAFE265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4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9B8FA2-571C-45D5-9D15-B30B7BA3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EA5B5-8873-465B-BA4C-33D4C203E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C816A-BBE7-4E73-9CFF-F4AAAAA6C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8577A-9FC7-4DA6-8626-1AB602C099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29062-F0BC-4406-983C-8F3300E20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4CD41-BD61-1A45-8304-02EAFE265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A3BD47-AB64-4762-B502-C89DFBEC0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2631638"/>
            <a:ext cx="12192000" cy="2925652"/>
          </a:xfrm>
          <a:prstGeom prst="rect">
            <a:avLst/>
          </a:prstGeom>
          <a:solidFill>
            <a:srgbClr val="FFFF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E7A38-56AA-0C4B-A4C3-1B9B7673F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3031201"/>
            <a:ext cx="9016409" cy="1392238"/>
          </a:xfrm>
        </p:spPr>
        <p:txBody>
          <a:bodyPr anchor="t">
            <a:noAutofit/>
          </a:bodyPr>
          <a:lstStyle/>
          <a:p>
            <a:pPr algn="l"/>
            <a:r>
              <a:rPr lang="en-US" sz="7200" b="1" dirty="0">
                <a:solidFill>
                  <a:srgbClr val="0556A5"/>
                </a:solidFill>
                <a:latin typeface="Oswald SemiBold" panose="00000700000000000000" pitchFamily="2" charset="0"/>
              </a:rPr>
              <a:t>USC Goals for the Year</a:t>
            </a:r>
            <a:br>
              <a:rPr lang="en-US" sz="7200" b="1" dirty="0">
                <a:solidFill>
                  <a:srgbClr val="0556A5"/>
                </a:solidFill>
                <a:latin typeface="Oswald SemiBold" panose="00000700000000000000" pitchFamily="2" charset="0"/>
              </a:rPr>
            </a:br>
            <a:endParaRPr lang="en-US" sz="7200" b="1" dirty="0">
              <a:solidFill>
                <a:srgbClr val="0556A5"/>
              </a:solidFill>
              <a:latin typeface="Oswald SemiBold" panose="000007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EF7F4-EEF3-E047-9C86-C5C566EB5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9166" y="4126850"/>
            <a:ext cx="8052391" cy="1655762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rgbClr val="13294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Presentation to the Board of Trustees</a:t>
            </a:r>
          </a:p>
          <a:p>
            <a:pPr algn="l"/>
            <a:r>
              <a:rPr lang="en-US" sz="2000" dirty="0">
                <a:solidFill>
                  <a:srgbClr val="13294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Presented by Robin Kar, Chair, USC</a:t>
            </a:r>
          </a:p>
          <a:p>
            <a:pPr algn="l"/>
            <a:r>
              <a:rPr lang="en-US" sz="2000" dirty="0">
                <a:solidFill>
                  <a:srgbClr val="13294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(September 23, 2021)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978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E3E103-E740-9345-929B-EFEA321F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439400" cy="1644149"/>
          </a:xfrm>
        </p:spPr>
        <p:txBody>
          <a:bodyPr>
            <a:noAutofit/>
          </a:bodyPr>
          <a:lstStyle/>
          <a:p>
            <a:pPr marL="577850" indent="-577850"/>
            <a:r>
              <a:rPr lang="en-US" dirty="0"/>
              <a:t>3. 	Strengthen U of I’s Role in the Larger Educational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E0433-32A0-D841-A04A-626DB1886D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399" y="2141537"/>
            <a:ext cx="9865895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How can we build on the U of I’s strengths to help improve the broader educational pipeline?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Improve K-12 to create broader opportunities for access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Improve community college pipeline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Focus on diversity, inclusion, and equity throughout these pipelines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Help respond to impact of pandemic—and especially differential impacts on different groups—throughout the pipeline.</a:t>
            </a:r>
          </a:p>
        </p:txBody>
      </p:sp>
    </p:spTree>
    <p:extLst>
      <p:ext uri="{BB962C8B-B14F-4D97-AF65-F5344CB8AC3E}">
        <p14:creationId xmlns:p14="http://schemas.microsoft.com/office/powerpoint/2010/main" val="283107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BFC8242-4BC8-4167-89C1-324EB335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61DB1B-D4A5-AC4D-9AFC-960D834D1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7850" indent="-577850"/>
            <a:r>
              <a:rPr lang="en-US" dirty="0"/>
              <a:t>4. 	Leadership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DB0A2-A2D9-E64E-A3D1-A840F4F95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9253786" cy="1603375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/>
              <a:t>Study and make recommendations concerning opportunities for leadership training for: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495214-5621-40C3-BA4F-19B881DAC5E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46484" y="3044224"/>
            <a:ext cx="2803356" cy="2219256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1B0276-7152-4DB8-BA2D-C5D962FAA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96275" y="3044224"/>
            <a:ext cx="2803356" cy="2219256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3" descr="Women">
            <a:extLst>
              <a:ext uri="{FF2B5EF4-FFF2-40B4-BE49-F238E27FC236}">
                <a16:creationId xmlns:a16="http://schemas.microsoft.com/office/drawing/2014/main" id="{C59D26BD-4B22-41CD-A1BD-91E5317B2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6484" y="3855109"/>
            <a:ext cx="2803356" cy="4667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Women</a:t>
            </a:r>
          </a:p>
        </p:txBody>
      </p:sp>
      <p:sp>
        <p:nvSpPr>
          <p:cNvPr id="7" name="Content Placeholder 2" descr="Underrepresented minorities">
            <a:extLst>
              <a:ext uri="{FF2B5EF4-FFF2-40B4-BE49-F238E27FC236}">
                <a16:creationId xmlns:a16="http://schemas.microsoft.com/office/drawing/2014/main" id="{5F2E095C-51DE-4073-9B62-3FA218DEF868}"/>
              </a:ext>
            </a:extLst>
          </p:cNvPr>
          <p:cNvSpPr txBox="1">
            <a:spLocks/>
          </p:cNvSpPr>
          <p:nvPr/>
        </p:nvSpPr>
        <p:spPr>
          <a:xfrm>
            <a:off x="4296275" y="3733997"/>
            <a:ext cx="2803355" cy="83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</a:rPr>
              <a:t>Underrepresented minorities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2CD9A9-214C-2A48-AB94-12B033B7A8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7646065" y="3063074"/>
            <a:ext cx="2803356" cy="2219256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 descr="Mid-Level Faculty">
            <a:extLst>
              <a:ext uri="{FF2B5EF4-FFF2-40B4-BE49-F238E27FC236}">
                <a16:creationId xmlns:a16="http://schemas.microsoft.com/office/drawing/2014/main" id="{20371186-2EB4-0041-AC5C-3ACEBC53BA72}"/>
              </a:ext>
            </a:extLst>
          </p:cNvPr>
          <p:cNvSpPr txBox="1">
            <a:spLocks/>
          </p:cNvSpPr>
          <p:nvPr/>
        </p:nvSpPr>
        <p:spPr>
          <a:xfrm>
            <a:off x="7646066" y="3826740"/>
            <a:ext cx="2803355" cy="83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</a:rPr>
              <a:t>Mid-Level Faculty</a:t>
            </a:r>
          </a:p>
        </p:txBody>
      </p:sp>
    </p:spTree>
    <p:extLst>
      <p:ext uri="{BB962C8B-B14F-4D97-AF65-F5344CB8AC3E}">
        <p14:creationId xmlns:p14="http://schemas.microsoft.com/office/powerpoint/2010/main" val="176850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E3E103-E740-9345-929B-EFEA321F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9543393" cy="1559928"/>
          </a:xfrm>
        </p:spPr>
        <p:txBody>
          <a:bodyPr>
            <a:normAutofit/>
          </a:bodyPr>
          <a:lstStyle/>
          <a:p>
            <a:pPr marL="577850" indent="-577850"/>
            <a:r>
              <a:rPr lang="en-US" dirty="0"/>
              <a:t>5.	Improve Culture of Accountability around Guiding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E0433-32A0-D841-A04A-626DB1886D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399" y="2117557"/>
            <a:ext cx="8530389" cy="405940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/>
              <a:t>How might we help improve mechanisms of accountability for administrative executive officers at all levels?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Special focus on the system’s shared standards, values, and guiding principles.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Considerations of timing and methods of obtaining relevant input.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839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E3E103-E740-9345-929B-EFEA321F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439400" cy="1692275"/>
          </a:xfrm>
        </p:spPr>
        <p:txBody>
          <a:bodyPr>
            <a:normAutofit/>
          </a:bodyPr>
          <a:lstStyle/>
          <a:p>
            <a:pPr marL="577850" indent="-577850"/>
            <a:r>
              <a:rPr lang="en-US" dirty="0"/>
              <a:t>6. 	Supporting Legislative and </a:t>
            </a:r>
            <a:br>
              <a:rPr lang="en-US" dirty="0"/>
            </a:br>
            <a:r>
              <a:rPr lang="en-US" dirty="0"/>
              <a:t>Governmental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E0433-32A0-D841-A04A-626DB1886D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153653"/>
            <a:ext cx="8121316" cy="402331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/>
              <a:t>How might USC help support the system’s efforts at influencing legislative and executive actions that may affect the three universities?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E.g., laws that affect HR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Funding and Grant Proposals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Disaster orders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878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339B4-F873-974B-BD7D-49CB69C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7850" indent="-577850"/>
            <a:r>
              <a:rPr lang="en-US" dirty="0"/>
              <a:t>7. 	Tuition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4F219-57F2-B340-A709-4FE58AD26F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399" y="1825625"/>
            <a:ext cx="8113853" cy="435133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How might we try to understand the long-term and holistic impacts of the multi-year tuition freeze?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What are implications for admissions, retention, and student quality?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What are implications for faculty recruitment, retention, and research?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497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36F2AD-2A41-4719-90E8-5EDDEC760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713E51-5407-8B42-B58F-D24B44A65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7850" indent="-577850"/>
            <a:r>
              <a:rPr lang="en-US" dirty="0"/>
              <a:t>8. 	Statutory Revisions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DC62F-6DFC-0F43-816C-2E1E5F458A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546513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/>
              <a:t>How can we best coordinate and present proposed statutory revisions to the President and Board for consideration?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We plan to move ahead with a second major set of proposed statutory revisions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The package was recently sent to all three senates for consideration.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We look forward to working with the Statutes and Governance Committee periodically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651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E7B175D-627B-4F0F-ACF1-57BF30AAD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694FCC-ABC6-BF46-ABD1-881D56D47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08049"/>
            <a:ext cx="10439400" cy="1325563"/>
          </a:xfrm>
        </p:spPr>
        <p:txBody>
          <a:bodyPr/>
          <a:lstStyle/>
          <a:p>
            <a:pPr marL="577850" indent="-577850"/>
            <a:r>
              <a:rPr lang="en-US" dirty="0"/>
              <a:t>9. 	Continue to Clarify and Strengthen Shared Governance Mechanisms for DPI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96A6D-9A4A-8B41-BAD9-CA4BA4B6E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370137"/>
            <a:ext cx="5268192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/>
              <a:t>How can we help clarify communication expectations between DPI, the DPI Executive Committee, and the USC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To ensure the highest </a:t>
            </a:r>
            <a:br>
              <a:rPr lang="en-US" dirty="0"/>
            </a:br>
            <a:r>
              <a:rPr lang="en-US" dirty="0"/>
              <a:t>level of success for DPI?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737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329ABF6-57C0-4720-84CB-3BAC6FF4E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0D0866-DE67-6D4E-9950-014C19EC0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 	Support for All Three Universities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7C8FF-9DBD-6E4C-BCBF-DD31B3876C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399" y="1825625"/>
            <a:ext cx="6870033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/>
              <a:t>Can some appropriate, centralized methods be expanded to support all three universities to: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713224-282D-47AB-A6D0-90664C52A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07318" y="3429000"/>
            <a:ext cx="2803356" cy="2219256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AAED2F-3774-41CC-AC18-9F1D0A7FC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95475" y="3405322"/>
            <a:ext cx="2803356" cy="2219256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 descr="Achieve shared excellence">
            <a:extLst>
              <a:ext uri="{FF2B5EF4-FFF2-40B4-BE49-F238E27FC236}">
                <a16:creationId xmlns:a16="http://schemas.microsoft.com/office/drawing/2014/main" id="{785DACB7-0A7E-4882-A25A-9F200349317D}"/>
              </a:ext>
            </a:extLst>
          </p:cNvPr>
          <p:cNvSpPr txBox="1"/>
          <p:nvPr/>
        </p:nvSpPr>
        <p:spPr>
          <a:xfrm>
            <a:off x="3010349" y="3914785"/>
            <a:ext cx="2200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Achieve shared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excellence </a:t>
            </a:r>
          </a:p>
        </p:txBody>
      </p:sp>
      <p:sp>
        <p:nvSpPr>
          <p:cNvPr id="7" name="TextBox 6" descr="Contribute best to our shared brand">
            <a:extLst>
              <a:ext uri="{FF2B5EF4-FFF2-40B4-BE49-F238E27FC236}">
                <a16:creationId xmlns:a16="http://schemas.microsoft.com/office/drawing/2014/main" id="{C4B75124-F392-4417-8A77-967B912F3070}"/>
              </a:ext>
            </a:extLst>
          </p:cNvPr>
          <p:cNvSpPr txBox="1"/>
          <p:nvPr/>
        </p:nvSpPr>
        <p:spPr>
          <a:xfrm>
            <a:off x="6335633" y="3912167"/>
            <a:ext cx="2287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Contribute best to our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shared brand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556A5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272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A2A93F5-1304-4670-89AD-A08AE8F69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B741F66-71E4-414C-AF89-6615FF85E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369" y="1122363"/>
            <a:ext cx="9765632" cy="1271921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556A5"/>
                </a:solidFill>
                <a:latin typeface="Oswald SemiBold" panose="00000700000000000000" pitchFamily="2" charset="0"/>
              </a:rPr>
              <a:t>Thank You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18BD34D-6304-904D-95F0-A05F3B600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2367" y="2422943"/>
            <a:ext cx="10274969" cy="1655762"/>
          </a:xfrm>
        </p:spPr>
        <p:txBody>
          <a:bodyPr/>
          <a:lstStyle/>
          <a:p>
            <a:pPr algn="l"/>
            <a:endParaRPr lang="en-US" dirty="0">
              <a:solidFill>
                <a:srgbClr val="13294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en-US" dirty="0">
                <a:solidFill>
                  <a:srgbClr val="13294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879317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1D0DB4-E942-4729-9558-34793ADB9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449407-B1B4-5048-9142-8A5BEA5DC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1116" y="3019926"/>
            <a:ext cx="4829055" cy="2830094"/>
          </a:xfrm>
        </p:spPr>
        <p:txBody>
          <a:bodyPr anchor="t" anchorCtr="0">
            <a:noAutofit/>
          </a:bodyPr>
          <a:lstStyle/>
          <a:p>
            <a:r>
              <a:rPr lang="en-US" sz="5400" b="1" dirty="0">
                <a:solidFill>
                  <a:srgbClr val="00336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Shared Governance through USC:</a:t>
            </a:r>
            <a:br>
              <a:rPr lang="en-US" sz="5400" b="1" dirty="0">
                <a:solidFill>
                  <a:srgbClr val="003366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5400" b="1" dirty="0">
                <a:solidFill>
                  <a:srgbClr val="00336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Basic Ideals</a:t>
            </a:r>
          </a:p>
        </p:txBody>
      </p:sp>
    </p:spTree>
    <p:extLst>
      <p:ext uri="{BB962C8B-B14F-4D97-AF65-F5344CB8AC3E}">
        <p14:creationId xmlns:p14="http://schemas.microsoft.com/office/powerpoint/2010/main" val="1372558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49407-B1B4-5048-9142-8A5BEA5DC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44280"/>
            <a:ext cx="10439400" cy="882024"/>
          </a:xfrm>
        </p:spPr>
        <p:txBody>
          <a:bodyPr>
            <a:noAutofit/>
          </a:bodyPr>
          <a:lstStyle/>
          <a:p>
            <a:r>
              <a:rPr lang="en-US" sz="3600" dirty="0">
                <a:ea typeface="Verdana" panose="020B0604030504040204" pitchFamily="34" charset="0"/>
                <a:cs typeface="Verdana" panose="020B0604030504040204" pitchFamily="34" charset="0"/>
              </a:rPr>
              <a:t>Shared governance provides: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A45B-B95D-604B-9A75-185C065AE8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628203"/>
            <a:ext cx="10100045" cy="1098356"/>
          </a:xfrm>
        </p:spPr>
        <p:txBody>
          <a:bodyPr>
            <a:noAutofit/>
          </a:bodyPr>
          <a:lstStyle/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0556A5"/>
                </a:solidFill>
                <a:ea typeface="Tahoma" panose="020B0604030504040204" pitchFamily="34" charset="0"/>
                <a:cs typeface="Agency FB" panose="020F0502020204030204" pitchFamily="34" charset="0"/>
              </a:rPr>
              <a:t>A necessary vehicle; </a:t>
            </a:r>
          </a:p>
          <a:p>
            <a:pPr lvl="1">
              <a:lnSpc>
                <a:spcPct val="120000"/>
              </a:lnSpc>
              <a:spcBef>
                <a:spcPts val="480"/>
              </a:spcBef>
            </a:pPr>
            <a:r>
              <a:rPr lang="en-US" sz="2000" dirty="0">
                <a:solidFill>
                  <a:srgbClr val="0556A5"/>
                </a:solidFill>
                <a:ea typeface="Tahoma" panose="020B0604030504040204" pitchFamily="34" charset="0"/>
                <a:cs typeface="Agency FB" panose="020F0502020204030204" pitchFamily="34" charset="0"/>
              </a:rPr>
              <a:t>An effective platform for communication;</a:t>
            </a:r>
          </a:p>
          <a:p>
            <a:pPr lvl="1">
              <a:lnSpc>
                <a:spcPct val="120000"/>
              </a:lnSpc>
              <a:spcBef>
                <a:spcPts val="480"/>
              </a:spcBef>
            </a:pPr>
            <a:r>
              <a:rPr lang="en-US" sz="2000" dirty="0">
                <a:solidFill>
                  <a:srgbClr val="0556A5"/>
                </a:solidFill>
                <a:ea typeface="Tahoma" panose="020B0604030504040204" pitchFamily="34" charset="0"/>
                <a:cs typeface="Agency FB" panose="020F0502020204030204" pitchFamily="34" charset="0"/>
              </a:rPr>
              <a:t>between faculty and administrators.</a:t>
            </a:r>
            <a:endParaRPr lang="en-US" sz="2000" u="sng" dirty="0">
              <a:solidFill>
                <a:srgbClr val="0556A5"/>
              </a:solidFill>
              <a:ea typeface="Tahoma" panose="020B0604030504040204" pitchFamily="34" charset="0"/>
              <a:cs typeface="Agency FB" panose="020F0502020204030204" pitchFamily="34" charset="0"/>
            </a:endParaRPr>
          </a:p>
          <a:p>
            <a:endParaRPr lang="en-US" sz="2800" u="sng" dirty="0">
              <a:solidFill>
                <a:srgbClr val="0556A5"/>
              </a:solidFill>
              <a:latin typeface="+mj-lt"/>
              <a:ea typeface="Tahoma" panose="020B0604030504040204" pitchFamily="34" charset="0"/>
              <a:cs typeface="Agency FB" panose="020F0502020204030204" pitchFamily="34" charset="0"/>
            </a:endParaRPr>
          </a:p>
          <a:p>
            <a:pPr marL="0" indent="0">
              <a:buNone/>
            </a:pPr>
            <a:endParaRPr lang="en-US" sz="2800" u="sng" dirty="0">
              <a:solidFill>
                <a:srgbClr val="0556A5"/>
              </a:solidFill>
              <a:latin typeface="+mj-lt"/>
              <a:ea typeface="Tahoma" panose="020B0604030504040204" pitchFamily="34" charset="0"/>
              <a:cs typeface="Agency FB" panose="020F0502020204030204" pitchFamily="34" charset="0"/>
            </a:endParaRPr>
          </a:p>
          <a:p>
            <a:pPr lvl="2"/>
            <a:endParaRPr lang="en-US" sz="2200" dirty="0">
              <a:solidFill>
                <a:srgbClr val="0556A5"/>
              </a:solidFill>
              <a:latin typeface="+mj-lt"/>
              <a:ea typeface="Tahoma" panose="020B0604030504040204" pitchFamily="34" charset="0"/>
              <a:cs typeface="Agency FB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579EC1-435B-D341-9BBF-F0832389B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399" y="3163536"/>
            <a:ext cx="10100045" cy="28756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13294B"/>
                </a:solidFill>
                <a:latin typeface="Oswald SemiBold" panose="00000700000000000000" pitchFamily="2" charset="0"/>
                <a:ea typeface="Tahoma" panose="020B0604030504040204" pitchFamily="34" charset="0"/>
                <a:cs typeface="Agency FB" panose="020F0502020204030204" pitchFamily="34" charset="0"/>
              </a:rPr>
              <a:t>Benefits of decisions made with shared governance: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0556A5"/>
                </a:solidFill>
                <a:ea typeface="Tahoma" panose="020B0604030504040204" pitchFamily="34" charset="0"/>
                <a:cs typeface="Agency FB" panose="020F0502020204030204" pitchFamily="34" charset="0"/>
              </a:rPr>
              <a:t>Profit from extraordinary network of expertise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ea typeface="Tahoma" panose="020B0604030504040204" pitchFamily="34" charset="0"/>
                <a:cs typeface="Agency FB" panose="020F0502020204030204" pitchFamily="34" charset="0"/>
              </a:rPr>
              <a:t>Broader community acceptance</a:t>
            </a:r>
            <a:endParaRPr lang="en-US" sz="2000" dirty="0">
              <a:solidFill>
                <a:srgbClr val="0556A5"/>
              </a:solidFill>
              <a:ea typeface="Tahoma" panose="020B0604030504040204" pitchFamily="34" charset="0"/>
              <a:cs typeface="Agency FB" panose="020F050202020403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0556A5"/>
                </a:solidFill>
                <a:ea typeface="Tahoma" panose="020B0604030504040204" pitchFamily="34" charset="0"/>
                <a:cs typeface="Agency FB" panose="020F0502020204030204" pitchFamily="34" charset="0"/>
              </a:rPr>
              <a:t>Academic decisions made on the the basis of academic expertise, which is sensitive to evolving academic</a:t>
            </a:r>
            <a:r>
              <a:rPr lang="en-US" sz="2000" dirty="0">
                <a:ea typeface="Tahoma" panose="020B0604030504040204" pitchFamily="34" charset="0"/>
                <a:cs typeface="Agency FB" panose="020F0502020204030204" pitchFamily="34" charset="0"/>
              </a:rPr>
              <a:t> standards and insights</a:t>
            </a:r>
            <a:endParaRPr lang="en-US" sz="2000" dirty="0">
              <a:solidFill>
                <a:srgbClr val="0556A5"/>
              </a:solidFill>
              <a:ea typeface="Tahoma" panose="020B0604030504040204" pitchFamily="34" charset="0"/>
              <a:cs typeface="Agency FB" panose="020F050202020403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000" dirty="0">
                <a:solidFill>
                  <a:srgbClr val="0556A5"/>
                </a:solidFill>
                <a:ea typeface="Tahoma" panose="020B0604030504040204" pitchFamily="34" charset="0"/>
                <a:cs typeface="Agency FB" panose="020F0502020204030204" pitchFamily="34" charset="0"/>
              </a:rPr>
              <a:t>Promotes a culture of engagement and respect</a:t>
            </a:r>
          </a:p>
          <a:p>
            <a:endParaRPr lang="en-US" dirty="0">
              <a:solidFill>
                <a:srgbClr val="0556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422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F8FECD-2E9A-4795-94BC-43EF63C6D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449407-B1B4-5048-9142-8A5BEA5DC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708" y="1085043"/>
            <a:ext cx="7901005" cy="3277325"/>
          </a:xfrm>
        </p:spPr>
        <p:txBody>
          <a:bodyPr>
            <a:noAutofit/>
          </a:bodyPr>
          <a:lstStyle/>
          <a:p>
            <a:r>
              <a:rPr lang="en-US" sz="5400" dirty="0"/>
              <a:t>The “State of the Union” </a:t>
            </a:r>
            <a:br>
              <a:rPr lang="en-US" sz="5400" dirty="0"/>
            </a:br>
            <a:r>
              <a:rPr lang="en-US" sz="5400" dirty="0"/>
              <a:t>for Shared Governance</a:t>
            </a:r>
            <a:br>
              <a:rPr lang="en-US" sz="5400" dirty="0"/>
            </a:br>
            <a:r>
              <a:rPr lang="en-US" sz="5400" dirty="0"/>
              <a:t>at the University of Illinois</a:t>
            </a:r>
            <a:endParaRPr lang="en-US" sz="5400" b="1" dirty="0">
              <a:solidFill>
                <a:srgbClr val="003366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900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21683-4654-4787-87EA-80ACF84ED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58420"/>
            <a:ext cx="5105400" cy="537243"/>
          </a:xfrm>
        </p:spPr>
        <p:txBody>
          <a:bodyPr/>
          <a:lstStyle/>
          <a:p>
            <a:r>
              <a:rPr lang="en-US" sz="2600" dirty="0">
                <a:solidFill>
                  <a:srgbClr val="13294B"/>
                </a:solidFill>
                <a:latin typeface="Oswald SemiBold" panose="00000700000000000000" pitchFamily="2" charset="0"/>
              </a:rPr>
              <a:t>Is Mostly </a:t>
            </a:r>
            <a:r>
              <a:rPr lang="en-US" sz="2600" u="sng" dirty="0">
                <a:solidFill>
                  <a:srgbClr val="13294B"/>
                </a:solidFill>
                <a:latin typeface="Oswald SemiBold" panose="00000700000000000000" pitchFamily="2" charset="0"/>
              </a:rPr>
              <a:t>Very</a:t>
            </a:r>
            <a:r>
              <a:rPr lang="en-US" sz="2600" dirty="0">
                <a:solidFill>
                  <a:srgbClr val="13294B"/>
                </a:solidFill>
                <a:latin typeface="Oswald SemiBold" panose="00000700000000000000" pitchFamily="2" charset="0"/>
              </a:rPr>
              <a:t> </a:t>
            </a:r>
            <a:r>
              <a:rPr lang="en-US" sz="2600" dirty="0"/>
              <a:t>S</a:t>
            </a:r>
            <a:r>
              <a:rPr lang="en-US" sz="2600" dirty="0">
                <a:solidFill>
                  <a:srgbClr val="13294B"/>
                </a:solidFill>
                <a:latin typeface="Oswald SemiBold" panose="00000700000000000000" pitchFamily="2" charset="0"/>
              </a:rPr>
              <a:t>trong:</a:t>
            </a:r>
            <a:endParaRPr lang="en-US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D8AA7-ADF2-4021-895E-F4569DCE8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404520"/>
            <a:ext cx="5017168" cy="435133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/>
              <a:t>Some of the healthiest relations between the faculty and administration in decades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rgbClr val="13294B"/>
                </a:solidFill>
                <a:latin typeface="Oswald SemiBold" panose="020B0604020202020204" charset="0"/>
              </a:rPr>
              <a:t>Consider:</a:t>
            </a:r>
          </a:p>
          <a:p>
            <a:pPr marL="914400" lvl="1" indent="-342900">
              <a:lnSpc>
                <a:spcPct val="110000"/>
              </a:lnSpc>
            </a:pPr>
            <a:r>
              <a:rPr lang="en-US" sz="2200" dirty="0"/>
              <a:t>COVID-19 responses</a:t>
            </a:r>
          </a:p>
          <a:p>
            <a:pPr marL="914400" lvl="1" indent="-342900">
              <a:lnSpc>
                <a:spcPct val="110000"/>
              </a:lnSpc>
            </a:pPr>
            <a:r>
              <a:rPr lang="en-US" sz="2200" dirty="0"/>
              <a:t>Consensual relations policies </a:t>
            </a:r>
          </a:p>
          <a:p>
            <a:pPr marL="914400" lvl="1" indent="-342900">
              <a:lnSpc>
                <a:spcPct val="110000"/>
              </a:lnSpc>
            </a:pPr>
            <a:r>
              <a:rPr lang="en-US" sz="2200" dirty="0"/>
              <a:t>Early input on structuring DPI</a:t>
            </a:r>
          </a:p>
          <a:p>
            <a:pPr marL="914400" lvl="1" indent="-342900">
              <a:lnSpc>
                <a:spcPct val="110000"/>
              </a:lnSpc>
            </a:pPr>
            <a:r>
              <a:rPr lang="en-US" sz="2200" dirty="0"/>
              <a:t>Packages of Statutory revisions</a:t>
            </a:r>
          </a:p>
          <a:p>
            <a:pPr marL="914400" lvl="1" indent="-342900">
              <a:lnSpc>
                <a:spcPct val="110000"/>
              </a:lnSpc>
            </a:pPr>
            <a:r>
              <a:rPr lang="en-US" sz="2200" dirty="0"/>
              <a:t>Guiding Principles for the system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rgbClr val="13294B"/>
                </a:solidFill>
                <a:latin typeface="Oswald SemiBold" panose="020B0604020202020204" charset="0"/>
              </a:rPr>
              <a:t>But We Can Do Even Better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CC29A-4276-4507-9F8D-E583E0011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07507"/>
            <a:ext cx="5181600" cy="435133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rgbClr val="13294B"/>
                </a:solidFill>
                <a:latin typeface="Oswald SemiBold" panose="00000700000000000000" pitchFamily="2" charset="0"/>
              </a:rPr>
              <a:t>Overarching Aims for This Year: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Let’s build on this momentum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Let’s enlarge our collaborative successes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Let’s leave things better than we found them</a:t>
            </a:r>
          </a:p>
        </p:txBody>
      </p:sp>
    </p:spTree>
    <p:extLst>
      <p:ext uri="{BB962C8B-B14F-4D97-AF65-F5344CB8AC3E}">
        <p14:creationId xmlns:p14="http://schemas.microsoft.com/office/powerpoint/2010/main" val="3546339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6FD0A-B7D2-43E9-9019-A05612550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6"/>
            <a:ext cx="10439400" cy="1021548"/>
          </a:xfrm>
        </p:spPr>
        <p:txBody>
          <a:bodyPr/>
          <a:lstStyle/>
          <a:p>
            <a:r>
              <a:rPr lang="en-US" dirty="0"/>
              <a:t>USC’s Experience is Deep and Broad</a:t>
            </a:r>
          </a:p>
        </p:txBody>
      </p:sp>
      <p:grpSp>
        <p:nvGrpSpPr>
          <p:cNvPr id="12" name="Group 11" descr="Their knowledge (shown on the left) is helpful to these committees (shown on the right)">
            <a:extLst>
              <a:ext uri="{FF2B5EF4-FFF2-40B4-BE49-F238E27FC236}">
                <a16:creationId xmlns:a16="http://schemas.microsoft.com/office/drawing/2014/main" id="{C009CDAC-F42F-4555-8421-A938E0C4848C}"/>
              </a:ext>
            </a:extLst>
          </p:cNvPr>
          <p:cNvGrpSpPr/>
          <p:nvPr/>
        </p:nvGrpSpPr>
        <p:grpSpPr>
          <a:xfrm>
            <a:off x="914400" y="1600235"/>
            <a:ext cx="10226011" cy="4219905"/>
            <a:chOff x="914400" y="1600235"/>
            <a:chExt cx="10226011" cy="421990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D9B0CA-EB7C-441F-BE28-A95C3F56A611}"/>
                </a:ext>
              </a:extLst>
            </p:cNvPr>
            <p:cNvSpPr/>
            <p:nvPr/>
          </p:nvSpPr>
          <p:spPr>
            <a:xfrm>
              <a:off x="914400" y="1600236"/>
              <a:ext cx="4434808" cy="421955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6FB4B27-1D30-4671-ADBF-213FEE9FFDFE}"/>
                </a:ext>
              </a:extLst>
            </p:cNvPr>
            <p:cNvSpPr/>
            <p:nvPr/>
          </p:nvSpPr>
          <p:spPr>
            <a:xfrm>
              <a:off x="6558135" y="1600235"/>
              <a:ext cx="4582276" cy="21869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9D4F4F-FFCC-4753-9220-7F787696D0F2}"/>
                </a:ext>
              </a:extLst>
            </p:cNvPr>
            <p:cNvSpPr/>
            <p:nvPr/>
          </p:nvSpPr>
          <p:spPr>
            <a:xfrm>
              <a:off x="6558135" y="3979957"/>
              <a:ext cx="4582276" cy="184018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30EECD20-C9DB-409E-9A8E-0813BA74EE80}"/>
                </a:ext>
              </a:extLst>
            </p:cNvPr>
            <p:cNvSpPr/>
            <p:nvPr/>
          </p:nvSpPr>
          <p:spPr>
            <a:xfrm rot="5400000">
              <a:off x="5466911" y="3225853"/>
              <a:ext cx="1021546" cy="98961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C818A-9E38-4427-BF7C-5BCAF4969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9058" y="1818868"/>
            <a:ext cx="4434808" cy="3740526"/>
          </a:xfrm>
        </p:spPr>
        <p:txBody>
          <a:bodyPr numCol="2" spcCol="365760">
            <a:noAutofit/>
          </a:bodyPr>
          <a:lstStyle/>
          <a:p>
            <a:pPr marL="115888" indent="-1127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Ag Engineering</a:t>
            </a:r>
          </a:p>
          <a:p>
            <a:pPr marL="115888" indent="-1127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Allied Health</a:t>
            </a:r>
          </a:p>
          <a:p>
            <a:pPr marL="115888" indent="-1127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Chemistry</a:t>
            </a:r>
          </a:p>
          <a:p>
            <a:pPr marL="115888" indent="-1127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Civil and materials Engineering</a:t>
            </a:r>
          </a:p>
          <a:p>
            <a:pPr marL="115888" indent="-1127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Communication</a:t>
            </a:r>
          </a:p>
          <a:p>
            <a:pPr marL="115888" indent="-1127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Computer Science</a:t>
            </a:r>
          </a:p>
          <a:p>
            <a:pPr marL="115888" indent="-1127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Curriculum &amp; Instruction</a:t>
            </a:r>
          </a:p>
          <a:p>
            <a:pPr marL="115888" indent="-1127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Education</a:t>
            </a:r>
          </a:p>
          <a:p>
            <a:pPr marL="115888" indent="-1127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Electrical and Computer Engineering</a:t>
            </a:r>
          </a:p>
          <a:p>
            <a:pPr marL="115888" indent="-1127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Engineering</a:t>
            </a:r>
          </a:p>
          <a:p>
            <a:pPr marL="115888" indent="-1127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Law</a:t>
            </a:r>
          </a:p>
          <a:p>
            <a:pPr marL="115888" indent="-1127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Library</a:t>
            </a:r>
          </a:p>
          <a:p>
            <a:pPr marL="115888" indent="-1127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Pharmacy</a:t>
            </a:r>
          </a:p>
          <a:p>
            <a:pPr marL="115888" indent="-1127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Philosophy</a:t>
            </a:r>
          </a:p>
          <a:p>
            <a:pPr marL="115888" indent="-1127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Sociology</a:t>
            </a:r>
          </a:p>
          <a:p>
            <a:pPr marL="115888" indent="-1127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Spanish &amp; </a:t>
            </a:r>
            <a:br>
              <a:rPr lang="en-US" sz="1400" dirty="0"/>
            </a:br>
            <a:r>
              <a:rPr lang="en-US" sz="1400" dirty="0"/>
              <a:t>Portuguese</a:t>
            </a:r>
          </a:p>
          <a:p>
            <a:pPr marL="115888" indent="-1127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Theatre &amp; Arts</a:t>
            </a:r>
          </a:p>
          <a:p>
            <a:pPr marL="115888" indent="-1127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University </a:t>
            </a:r>
            <a:br>
              <a:rPr lang="en-US" sz="1400" dirty="0"/>
            </a:br>
            <a:r>
              <a:rPr lang="en-US" sz="1400" dirty="0"/>
              <a:t>Archives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A541D-1D66-4690-8B77-EB3DC8B2B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43777" y="1631766"/>
            <a:ext cx="4496634" cy="20888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System-wide Committees</a:t>
            </a:r>
          </a:p>
          <a:p>
            <a:r>
              <a:rPr lang="en-US" sz="1400" dirty="0"/>
              <a:t>Enrollment Management Policy Council (EMPC)</a:t>
            </a:r>
          </a:p>
          <a:p>
            <a:r>
              <a:rPr lang="en-US" sz="1400" dirty="0"/>
              <a:t>President’s Executive Leadership Program (PELP)</a:t>
            </a:r>
          </a:p>
          <a:p>
            <a:r>
              <a:rPr lang="en-US" sz="1400" dirty="0"/>
              <a:t>Student Mental Health System-wide Planning Committee</a:t>
            </a:r>
          </a:p>
          <a:p>
            <a:r>
              <a:rPr lang="en-US" sz="1400" dirty="0"/>
              <a:t>U of I Going Forward: Excellence Amid COVID-19 Task Force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4B14C14-7165-4D17-8219-AF94445CB485}"/>
              </a:ext>
            </a:extLst>
          </p:cNvPr>
          <p:cNvSpPr txBox="1">
            <a:spLocks/>
          </p:cNvSpPr>
          <p:nvPr/>
        </p:nvSpPr>
        <p:spPr>
          <a:xfrm>
            <a:off x="6643777" y="4046489"/>
            <a:ext cx="4582276" cy="2032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</a:rPr>
              <a:t>System-wide Policies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</a:rPr>
              <a:t>Guidelines for External Speakers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</a:rPr>
              <a:t>Residency Policy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</a:rPr>
              <a:t>Sexual Misconduct Prevention and Response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</a:rPr>
              <a:t>University Statues</a:t>
            </a:r>
          </a:p>
        </p:txBody>
      </p:sp>
    </p:spTree>
    <p:extLst>
      <p:ext uri="{BB962C8B-B14F-4D97-AF65-F5344CB8AC3E}">
        <p14:creationId xmlns:p14="http://schemas.microsoft.com/office/powerpoint/2010/main" val="1739877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F8FECD-2E9A-4795-94BC-43EF63C6D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449407-B1B4-5048-9142-8A5BEA5DC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708" y="1085043"/>
            <a:ext cx="7901005" cy="3277325"/>
          </a:xfrm>
        </p:spPr>
        <p:txBody>
          <a:bodyPr>
            <a:noAutofit/>
          </a:bodyPr>
          <a:lstStyle/>
          <a:p>
            <a:r>
              <a:rPr lang="en-US" sz="5400" dirty="0"/>
              <a:t>I’ve Asked the USC to Articulate 10 Goals</a:t>
            </a:r>
            <a:br>
              <a:rPr lang="en-US" sz="5400" dirty="0"/>
            </a:br>
            <a:r>
              <a:rPr lang="en-US" sz="5400" dirty="0"/>
              <a:t>for the Year</a:t>
            </a:r>
            <a:endParaRPr lang="en-US" sz="5400" b="1" dirty="0">
              <a:solidFill>
                <a:srgbClr val="003366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1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D0BAC-950E-4559-A2C1-47354CB52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7850" indent="-577850"/>
            <a:r>
              <a:rPr lang="en-US" dirty="0"/>
              <a:t>1.	COVID-19 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5DE69-ECFF-4346-ACFE-DF99064F6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399" y="1849689"/>
            <a:ext cx="9625263" cy="117023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What have we learned from COVID-19 and our institutional responses that can help with our academic mission?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4DD5FB-FCCC-44E4-B29D-2C7E6FD3E3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51498" y="3044224"/>
            <a:ext cx="2803356" cy="2219256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8DF123-7B7A-4EF3-BA40-0CDD9BF95D1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301289" y="3044224"/>
            <a:ext cx="2803356" cy="2219256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0A6A24-53E5-4DEF-9DAC-2D2C8DDB536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7736306" y="3044224"/>
            <a:ext cx="2803356" cy="2219256"/>
          </a:xfrm>
          <a:prstGeom prst="rect">
            <a:avLst/>
          </a:prstGeom>
          <a:solidFill>
            <a:schemeClr val="bg1">
              <a:lumMod val="9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 descr="Different modalities of teaching">
            <a:extLst>
              <a:ext uri="{FF2B5EF4-FFF2-40B4-BE49-F238E27FC236}">
                <a16:creationId xmlns:a16="http://schemas.microsoft.com/office/drawing/2014/main" id="{BA6EE216-693F-4BCE-8553-F8BB46D50D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99674" y="3503691"/>
            <a:ext cx="1796715" cy="16033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/>
              <a:t>Different modalities of teaching</a:t>
            </a:r>
          </a:p>
        </p:txBody>
      </p:sp>
      <p:sp>
        <p:nvSpPr>
          <p:cNvPr id="5" name="Content Placeholder 2" descr="Different modalities of work">
            <a:extLst>
              <a:ext uri="{FF2B5EF4-FFF2-40B4-BE49-F238E27FC236}">
                <a16:creationId xmlns:a16="http://schemas.microsoft.com/office/drawing/2014/main" id="{5F82C47F-BDD4-4E60-878C-EB0FCB1C2620}"/>
              </a:ext>
            </a:extLst>
          </p:cNvPr>
          <p:cNvSpPr txBox="1">
            <a:spLocks/>
          </p:cNvSpPr>
          <p:nvPr/>
        </p:nvSpPr>
        <p:spPr>
          <a:xfrm>
            <a:off x="4893342" y="3503691"/>
            <a:ext cx="1925053" cy="1732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</a:rPr>
              <a:t>Different modalities of work</a:t>
            </a:r>
          </a:p>
        </p:txBody>
      </p:sp>
      <p:sp>
        <p:nvSpPr>
          <p:cNvPr id="6" name="Content Placeholder 3" descr="Ensuring strong deliberative processes during rapidly changing conditions">
            <a:extLst>
              <a:ext uri="{FF2B5EF4-FFF2-40B4-BE49-F238E27FC236}">
                <a16:creationId xmlns:a16="http://schemas.microsoft.com/office/drawing/2014/main" id="{DFEDE65E-2EB4-40C7-829F-5C71E35E5203}"/>
              </a:ext>
            </a:extLst>
          </p:cNvPr>
          <p:cNvSpPr txBox="1">
            <a:spLocks/>
          </p:cNvSpPr>
          <p:nvPr/>
        </p:nvSpPr>
        <p:spPr>
          <a:xfrm>
            <a:off x="7956883" y="3110733"/>
            <a:ext cx="2582779" cy="2176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556A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Lato Black" panose="020F0502020204030203" pitchFamily="34" charset="0"/>
              </a:rPr>
              <a:t>Ensuring strong deliberative processes during rapidly changing conditions</a:t>
            </a:r>
          </a:p>
        </p:txBody>
      </p:sp>
    </p:spTree>
    <p:extLst>
      <p:ext uri="{BB962C8B-B14F-4D97-AF65-F5344CB8AC3E}">
        <p14:creationId xmlns:p14="http://schemas.microsoft.com/office/powerpoint/2010/main" val="530323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E3E103-E740-9345-929B-EFEA321F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365125"/>
            <a:ext cx="11057021" cy="1137104"/>
          </a:xfrm>
        </p:spPr>
        <p:txBody>
          <a:bodyPr>
            <a:noAutofit/>
          </a:bodyPr>
          <a:lstStyle/>
          <a:p>
            <a:pPr marL="577850" indent="-577850"/>
            <a:r>
              <a:rPr lang="en-US" dirty="0"/>
              <a:t>2.	System-Wide Opportunities for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E0433-32A0-D841-A04A-626DB1886D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3790" y="1597025"/>
            <a:ext cx="830178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/>
              <a:t>How can we improve opportunities for collaborations throughout the system?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Some special expertise is spread throughout the system, rather than in single departments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Expanded opportunities for mentorship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Consider pros and cons of some precedents, e.g., 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Research Park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DPI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684147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6116</TotalTime>
  <Words>750</Words>
  <Application>Microsoft Office PowerPoint</Application>
  <PresentationFormat>Widescreen</PresentationFormat>
  <Paragraphs>113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Lato Black</vt:lpstr>
      <vt:lpstr>Oswald SemiBold</vt:lpstr>
      <vt:lpstr>3_Office Theme</vt:lpstr>
      <vt:lpstr>USC Goals for the Year </vt:lpstr>
      <vt:lpstr>Shared Governance through USC: Basic Ideals</vt:lpstr>
      <vt:lpstr>Shared governance provides:</vt:lpstr>
      <vt:lpstr>The “State of the Union”  for Shared Governance at the University of Illinois</vt:lpstr>
      <vt:lpstr>Is Mostly Very Strong:</vt:lpstr>
      <vt:lpstr>USC’s Experience is Deep and Broad</vt:lpstr>
      <vt:lpstr>I’ve Asked the USC to Articulate 10 Goals for the Year</vt:lpstr>
      <vt:lpstr>1. COVID-19 Lessons</vt:lpstr>
      <vt:lpstr>2. System-Wide Opportunities for Collaboration</vt:lpstr>
      <vt:lpstr>3.  Strengthen U of I’s Role in the Larger Educational Pipeline</vt:lpstr>
      <vt:lpstr>4.  Leadership Training</vt:lpstr>
      <vt:lpstr>5. Improve Culture of Accountability around Guiding Principles</vt:lpstr>
      <vt:lpstr>6.  Supporting Legislative and  Governmental Initiatives</vt:lpstr>
      <vt:lpstr>7.  Tuition Considerations</vt:lpstr>
      <vt:lpstr>8.  Statutory Revisions</vt:lpstr>
      <vt:lpstr>9.  Continue to Clarify and Strengthen Shared Governance Mechanisms for DPI</vt:lpstr>
      <vt:lpstr>10.  Support for All Three Universities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 2018 Operations Budget Summary</dc:title>
  <dc:creator>McMahon, Julie W</dc:creator>
  <cp:lastModifiedBy>Williams, Aubrie Lee</cp:lastModifiedBy>
  <cp:revision>374</cp:revision>
  <cp:lastPrinted>2018-01-08T15:13:25Z</cp:lastPrinted>
  <dcterms:created xsi:type="dcterms:W3CDTF">2017-10-30T13:40:34Z</dcterms:created>
  <dcterms:modified xsi:type="dcterms:W3CDTF">2021-11-04T18:32:19Z</dcterms:modified>
</cp:coreProperties>
</file>