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5" r:id="rId1"/>
  </p:sldMasterIdLst>
  <p:notesMasterIdLst>
    <p:notesMasterId r:id="rId15"/>
  </p:notesMasterIdLst>
  <p:handoutMasterIdLst>
    <p:handoutMasterId r:id="rId16"/>
  </p:handoutMasterIdLst>
  <p:sldIdLst>
    <p:sldId id="257" r:id="rId2"/>
    <p:sldId id="259" r:id="rId3"/>
    <p:sldId id="258" r:id="rId4"/>
    <p:sldId id="264" r:id="rId5"/>
    <p:sldId id="263" r:id="rId6"/>
    <p:sldId id="318" r:id="rId7"/>
    <p:sldId id="319" r:id="rId8"/>
    <p:sldId id="317" r:id="rId9"/>
    <p:sldId id="316" r:id="rId10"/>
    <p:sldId id="299" r:id="rId11"/>
    <p:sldId id="309" r:id="rId12"/>
    <p:sldId id="507" r:id="rId13"/>
    <p:sldId id="260"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Ghosh, Avijit" initials="GA" lastIdx="0" clrIdx="1">
    <p:extLst>
      <p:ext uri="{19B8F6BF-5375-455C-9EA6-DF929625EA0E}">
        <p15:presenceInfo xmlns:p15="http://schemas.microsoft.com/office/powerpoint/2012/main" userId="S-1-5-21-2509641344-1052565914-3260824488-503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E6292"/>
    <a:srgbClr val="B2310E"/>
    <a:srgbClr val="FFFFFF"/>
    <a:srgbClr val="FFFFCC"/>
    <a:srgbClr val="4E83BE"/>
    <a:srgbClr val="FF9900"/>
    <a:srgbClr val="2051EC"/>
    <a:srgbClr val="994227"/>
    <a:srgbClr val="C000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18" autoAdjust="0"/>
    <p:restoredTop sz="86420" autoAdjust="0"/>
  </p:normalViewPr>
  <p:slideViewPr>
    <p:cSldViewPr snapToGrid="0" snapToObjects="1">
      <p:cViewPr varScale="1">
        <p:scale>
          <a:sx n="86" d="100"/>
          <a:sy n="86" d="100"/>
        </p:scale>
        <p:origin x="149" y="58"/>
      </p:cViewPr>
      <p:guideLst>
        <p:guide orient="horz" pos="2160"/>
        <p:guide pos="3816"/>
      </p:guideLst>
    </p:cSldViewPr>
  </p:slideViewPr>
  <p:outlineViewPr>
    <p:cViewPr>
      <p:scale>
        <a:sx n="33" d="100"/>
        <a:sy n="33" d="100"/>
      </p:scale>
      <p:origin x="0" y="-33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49" d="100"/>
          <a:sy n="49" d="100"/>
        </p:scale>
        <p:origin x="264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
          <c:y val="8.3333333333333329E-2"/>
          <c:w val="0.53888888888888886"/>
          <c:h val="0.89814814814814814"/>
        </c:manualLayout>
      </c:layout>
      <c:pieChart>
        <c:varyColors val="1"/>
        <c:ser>
          <c:idx val="0"/>
          <c:order val="0"/>
          <c:tx>
            <c:strRef>
              <c:f>Sheet1!$A$2:$A$5</c:f>
              <c:strCache>
                <c:ptCount val="4"/>
                <c:pt idx="0">
                  <c:v>General Operating Fund</c:v>
                </c:pt>
                <c:pt idx="1">
                  <c:v>Hospital Fund</c:v>
                </c:pt>
                <c:pt idx="2">
                  <c:v>Restricted Fund</c:v>
                </c:pt>
                <c:pt idx="3">
                  <c:v>Payments on Behalf</c:v>
                </c:pt>
              </c:strCache>
            </c:strRef>
          </c:tx>
          <c:explosion val="3"/>
          <c:dPt>
            <c:idx val="0"/>
            <c:bubble3D val="0"/>
            <c:spPr>
              <a:solidFill>
                <a:schemeClr val="accent1">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AA9-4C75-8517-6F9622552344}"/>
              </c:ext>
            </c:extLst>
          </c:dPt>
          <c:dPt>
            <c:idx val="1"/>
            <c:bubble3D val="0"/>
            <c:spPr>
              <a:solidFill>
                <a:schemeClr val="accent1">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AA9-4C75-8517-6F9622552344}"/>
              </c:ext>
            </c:extLst>
          </c:dPt>
          <c:dPt>
            <c:idx val="2"/>
            <c:bubble3D val="0"/>
            <c:spPr>
              <a:solidFill>
                <a:schemeClr val="accent1">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AA9-4C75-8517-6F9622552344}"/>
              </c:ext>
            </c:extLst>
          </c:dPt>
          <c:dPt>
            <c:idx val="3"/>
            <c:bubble3D val="0"/>
            <c:spPr>
              <a:solidFill>
                <a:schemeClr val="accent1">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AA9-4C75-8517-6F9622552344}"/>
              </c:ext>
            </c:extLst>
          </c:dPt>
          <c:dLbls>
            <c:dLbl>
              <c:idx val="0"/>
              <c:layout>
                <c:manualLayout>
                  <c:x val="-1.8182987231820585E-2"/>
                  <c:y val="-4.683496304832048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2">
                          <a:lumMod val="1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A9-4C75-8517-6F9622552344}"/>
                </c:ext>
              </c:extLst>
            </c:dLbl>
            <c:dLbl>
              <c:idx val="1"/>
              <c:layout>
                <c:manualLayout>
                  <c:x val="1.9835986071076867E-2"/>
                  <c:y val="-1.3774989131857959E-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bg2">
                          <a:lumMod val="1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133360301944317"/>
                      <c:h val="0.18411650473642696"/>
                    </c:manualLayout>
                  </c15:layout>
                </c:ext>
                <c:ext xmlns:c16="http://schemas.microsoft.com/office/drawing/2014/chart" uri="{C3380CC4-5D6E-409C-BE32-E72D297353CC}">
                  <c16:uniqueId val="{00000003-BAA9-4C75-8517-6F9622552344}"/>
                </c:ext>
              </c:extLst>
            </c:dLbl>
            <c:dLbl>
              <c:idx val="2"/>
              <c:layout>
                <c:manualLayout>
                  <c:x val="-4.4630968659922957E-2"/>
                  <c:y val="-0.13499489349221788"/>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2">
                          <a:lumMod val="10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A9-4C75-8517-6F9622552344}"/>
                </c:ext>
              </c:extLst>
            </c:dLbl>
            <c:dLbl>
              <c:idx val="3"/>
              <c:layout>
                <c:manualLayout>
                  <c:x val="-5.2069463436576785E-2"/>
                  <c:y val="1.6529986958230762E-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bg2">
                          <a:lumMod val="10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174030841574248"/>
                      <c:h val="0.27066486991637823"/>
                    </c:manualLayout>
                  </c15:layout>
                </c:ext>
                <c:ext xmlns:c16="http://schemas.microsoft.com/office/drawing/2014/chart" uri="{C3380CC4-5D6E-409C-BE32-E72D297353CC}">
                  <c16:uniqueId val="{00000007-BAA9-4C75-8517-6F9622552344}"/>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bg2">
                        <a:lumMod val="10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General Operating Fund</c:v>
                </c:pt>
                <c:pt idx="1">
                  <c:v>Hospital Fund</c:v>
                </c:pt>
                <c:pt idx="2">
                  <c:v>Restricted Fund</c:v>
                </c:pt>
                <c:pt idx="3">
                  <c:v>Payments on Behalf</c:v>
                </c:pt>
              </c:strCache>
            </c:strRef>
          </c:cat>
          <c:val>
            <c:numRef>
              <c:f>Sheet1!$H$2:$H$5</c:f>
              <c:numCache>
                <c:formatCode>"$"#,##0.0_);[Red]\("$"#,##0.0\)</c:formatCode>
                <c:ptCount val="4"/>
                <c:pt idx="0">
                  <c:v>2499.0450000000001</c:v>
                </c:pt>
                <c:pt idx="1">
                  <c:v>893.40200000000004</c:v>
                </c:pt>
                <c:pt idx="2">
                  <c:v>2374.7640000000001</c:v>
                </c:pt>
                <c:pt idx="3">
                  <c:v>1416.47</c:v>
                </c:pt>
              </c:numCache>
            </c:numRef>
          </c:val>
          <c:extLst>
            <c:ext xmlns:c16="http://schemas.microsoft.com/office/drawing/2014/chart" uri="{C3380CC4-5D6E-409C-BE32-E72D297353CC}">
              <c16:uniqueId val="{00000008-BAA9-4C75-8517-6F9622552344}"/>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5740740740740899"/>
          <c:y val="0.15152576368830201"/>
          <c:w val="0.71450617283950602"/>
          <c:h val="0.69414243996250102"/>
        </c:manualLayout>
      </c:layout>
      <c:pieChart>
        <c:varyColors val="1"/>
        <c:ser>
          <c:idx val="0"/>
          <c:order val="0"/>
          <c:tx>
            <c:strRef>
              <c:f>Sheet1!$B$1</c:f>
              <c:strCache>
                <c:ptCount val="1"/>
                <c:pt idx="0">
                  <c:v>Column1</c:v>
                </c:pt>
              </c:strCache>
            </c:strRef>
          </c:tx>
          <c:dPt>
            <c:idx val="0"/>
            <c:bubble3D val="0"/>
            <c:spPr>
              <a:solidFill>
                <a:schemeClr val="accent5">
                  <a:tint val="4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ECC-436A-8F92-A42839BA68E5}"/>
              </c:ext>
            </c:extLst>
          </c:dPt>
          <c:dPt>
            <c:idx val="1"/>
            <c:bubble3D val="0"/>
            <c:spPr>
              <a:solidFill>
                <a:schemeClr val="accent5">
                  <a:tint val="62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ECC-436A-8F92-A42839BA68E5}"/>
              </c:ext>
            </c:extLst>
          </c:dPt>
          <c:dPt>
            <c:idx val="2"/>
            <c:bubble3D val="0"/>
            <c:spPr>
              <a:solidFill>
                <a:schemeClr val="accent5">
                  <a:tint val="77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ECC-436A-8F92-A42839BA68E5}"/>
              </c:ext>
            </c:extLst>
          </c:dPt>
          <c:dPt>
            <c:idx val="3"/>
            <c:bubble3D val="0"/>
            <c:spPr>
              <a:solidFill>
                <a:schemeClr val="accent5">
                  <a:tint val="93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EECC-436A-8F92-A42839BA68E5}"/>
              </c:ext>
            </c:extLst>
          </c:dPt>
          <c:dPt>
            <c:idx val="4"/>
            <c:bubble3D val="0"/>
            <c:spPr>
              <a:solidFill>
                <a:schemeClr val="accent5">
                  <a:shade val="92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EECC-436A-8F92-A42839BA68E5}"/>
              </c:ext>
            </c:extLst>
          </c:dPt>
          <c:dPt>
            <c:idx val="5"/>
            <c:bubble3D val="0"/>
            <c:spPr>
              <a:solidFill>
                <a:schemeClr val="accent5">
                  <a:shade val="76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EECC-436A-8F92-A42839BA68E5}"/>
              </c:ext>
            </c:extLst>
          </c:dPt>
          <c:dPt>
            <c:idx val="6"/>
            <c:bubble3D val="0"/>
            <c:spPr>
              <a:solidFill>
                <a:schemeClr val="accent5">
                  <a:shade val="61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D-EECC-436A-8F92-A42839BA68E5}"/>
              </c:ext>
            </c:extLst>
          </c:dPt>
          <c:dPt>
            <c:idx val="7"/>
            <c:bubble3D val="0"/>
            <c:spPr>
              <a:solidFill>
                <a:schemeClr val="accent5">
                  <a:shade val="45000"/>
                </a:schemeClr>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F-EECC-436A-8F92-A42839BA68E5}"/>
              </c:ext>
            </c:extLst>
          </c:dPt>
          <c:dLbls>
            <c:dLbl>
              <c:idx val="4"/>
              <c:layout>
                <c:manualLayout>
                  <c:x val="-7.8305028179657347E-3"/>
                  <c:y val="-3.273559038615356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ECC-436A-8F92-A42839BA68E5}"/>
                </c:ext>
              </c:extLst>
            </c:dLbl>
            <c:dLbl>
              <c:idx val="5"/>
              <c:layout>
                <c:manualLayout>
                  <c:x val="-2.091643941659135E-2"/>
                  <c:y val="-9.626860001933550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lumMod val="10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8.1145340379603775E-2"/>
                      <c:h val="0.12174746323251455"/>
                    </c:manualLayout>
                  </c15:layout>
                </c:ext>
                <c:ext xmlns:c16="http://schemas.microsoft.com/office/drawing/2014/chart" uri="{C3380CC4-5D6E-409C-BE32-E72D297353CC}">
                  <c16:uniqueId val="{0000000B-EECC-436A-8F92-A42839BA68E5}"/>
                </c:ext>
              </c:extLst>
            </c:dLbl>
            <c:dLbl>
              <c:idx val="7"/>
              <c:layout>
                <c:manualLayout>
                  <c:x val="0.10628835654790904"/>
                  <c:y val="0.20616618268525461"/>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2">
                          <a:lumMod val="10000"/>
                        </a:schemeClr>
                      </a:solidFill>
                      <a:latin typeface="+mn-lt"/>
                      <a:ea typeface="+mn-ea"/>
                      <a:cs typeface="+mn-cs"/>
                    </a:defRPr>
                  </a:pPr>
                  <a:endParaRPr lang="en-US"/>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2974617055183937"/>
                      <c:h val="0.16945105854459894"/>
                    </c:manualLayout>
                  </c15:layout>
                </c:ext>
                <c:ext xmlns:c16="http://schemas.microsoft.com/office/drawing/2014/chart" uri="{C3380CC4-5D6E-409C-BE32-E72D297353CC}">
                  <c16:uniqueId val="{0000000F-EECC-436A-8F92-A42839BA68E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lumMod val="10000"/>
                      </a:schemeClr>
                    </a:solidFill>
                    <a:latin typeface="+mn-lt"/>
                    <a:ea typeface="+mn-ea"/>
                    <a:cs typeface="+mn-cs"/>
                  </a:defRPr>
                </a:pPr>
                <a:endParaRPr lang="en-US"/>
              </a:p>
            </c:txPr>
            <c:dLblPos val="inEnd"/>
            <c:showLegendKey val="0"/>
            <c:showVal val="0"/>
            <c:showCatName val="1"/>
            <c:showSerName val="0"/>
            <c:showPercent val="1"/>
            <c:showBubbleSize val="0"/>
            <c:separator>
</c:separator>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State</c:v>
                </c:pt>
                <c:pt idx="1">
                  <c:v>Tuition</c:v>
                </c:pt>
                <c:pt idx="2">
                  <c:v>Inst. Funds</c:v>
                </c:pt>
                <c:pt idx="3">
                  <c:v>Sponsored Programs</c:v>
                </c:pt>
                <c:pt idx="4">
                  <c:v>Gifts/Endow Inc.</c:v>
                </c:pt>
                <c:pt idx="5">
                  <c:v>Other</c:v>
                </c:pt>
                <c:pt idx="6">
                  <c:v>Hospital/MSP</c:v>
                </c:pt>
                <c:pt idx="7">
                  <c:v>Aux./Dept.</c:v>
                </c:pt>
              </c:strCache>
            </c:strRef>
          </c:cat>
          <c:val>
            <c:numRef>
              <c:f>Sheet1!$B$2:$B$9</c:f>
              <c:numCache>
                <c:formatCode>0.00%</c:formatCode>
                <c:ptCount val="8"/>
                <c:pt idx="0">
                  <c:v>0.11060441520173271</c:v>
                </c:pt>
                <c:pt idx="1">
                  <c:v>0.24367879031996578</c:v>
                </c:pt>
                <c:pt idx="2">
                  <c:v>8.5020298372991729E-2</c:v>
                </c:pt>
                <c:pt idx="3">
                  <c:v>0.16917952195610669</c:v>
                </c:pt>
                <c:pt idx="4">
                  <c:v>3.1812604047259586E-2</c:v>
                </c:pt>
                <c:pt idx="5">
                  <c:v>1.1101553246447895E-2</c:v>
                </c:pt>
                <c:pt idx="6">
                  <c:v>0.19507505447607174</c:v>
                </c:pt>
                <c:pt idx="7">
                  <c:v>0.15352776237942398</c:v>
                </c:pt>
              </c:numCache>
            </c:numRef>
          </c:val>
          <c:extLst>
            <c:ext xmlns:c16="http://schemas.microsoft.com/office/drawing/2014/chart" uri="{C3380CC4-5D6E-409C-BE32-E72D297353CC}">
              <c16:uniqueId val="{00000010-EECC-436A-8F92-A42839BA68E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zero"/>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907198204177578"/>
          <c:y val="8.8468772457883732E-2"/>
          <c:w val="0.36605590052868692"/>
          <c:h val="0.82306245508423248"/>
        </c:manualLayout>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1ACA-4B17-94EF-A4296D1EF690}"/>
              </c:ext>
            </c:extLst>
          </c:dPt>
          <c:dPt>
            <c:idx val="1"/>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3-1ACA-4B17-94EF-A4296D1EF690}"/>
              </c:ext>
            </c:extLst>
          </c:dPt>
          <c:dPt>
            <c:idx val="2"/>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5-1ACA-4B17-94EF-A4296D1EF690}"/>
              </c:ext>
            </c:extLst>
          </c:dPt>
          <c:dPt>
            <c:idx val="3"/>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7-1ACA-4B17-94EF-A4296D1EF690}"/>
              </c:ext>
            </c:extLst>
          </c:dPt>
          <c:dPt>
            <c:idx val="4"/>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09-1ACA-4B17-94EF-A4296D1EF690}"/>
              </c:ext>
            </c:extLst>
          </c:dPt>
          <c:dPt>
            <c:idx val="5"/>
            <c:bubble3D val="0"/>
            <c:spPr>
              <a:gradFill>
                <a:gsLst>
                  <a:gs pos="100000">
                    <a:schemeClr val="accent5">
                      <a:lumMod val="60000"/>
                      <a:lumMod val="60000"/>
                      <a:lumOff val="40000"/>
                    </a:schemeClr>
                  </a:gs>
                  <a:gs pos="0">
                    <a:schemeClr val="accent5">
                      <a:lumMod val="60000"/>
                    </a:schemeClr>
                  </a:gs>
                </a:gsLst>
                <a:lin ang="5400000" scaled="0"/>
              </a:gradFill>
              <a:ln w="19050">
                <a:solidFill>
                  <a:schemeClr val="lt1"/>
                </a:solidFill>
              </a:ln>
              <a:effectLst/>
            </c:spPr>
            <c:extLst>
              <c:ext xmlns:c16="http://schemas.microsoft.com/office/drawing/2014/chart" uri="{C3380CC4-5D6E-409C-BE32-E72D297353CC}">
                <c16:uniqueId val="{0000000B-1ACA-4B17-94EF-A4296D1EF690}"/>
              </c:ext>
            </c:extLst>
          </c:dPt>
          <c:dPt>
            <c:idx val="6"/>
            <c:bubble3D val="0"/>
            <c:spPr>
              <a:gradFill>
                <a:gsLst>
                  <a:gs pos="100000">
                    <a:schemeClr val="accent1">
                      <a:lumMod val="80000"/>
                      <a:lumOff val="20000"/>
                      <a:lumMod val="60000"/>
                      <a:lumOff val="40000"/>
                    </a:schemeClr>
                  </a:gs>
                  <a:gs pos="0">
                    <a:schemeClr val="accent1">
                      <a:lumMod val="80000"/>
                      <a:lumOff val="20000"/>
                    </a:schemeClr>
                  </a:gs>
                </a:gsLst>
                <a:lin ang="5400000" scaled="0"/>
              </a:gradFill>
              <a:ln w="19050">
                <a:solidFill>
                  <a:schemeClr val="lt1"/>
                </a:solidFill>
              </a:ln>
              <a:effectLst/>
            </c:spPr>
            <c:extLst>
              <c:ext xmlns:c16="http://schemas.microsoft.com/office/drawing/2014/chart" uri="{C3380CC4-5D6E-409C-BE32-E72D297353CC}">
                <c16:uniqueId val="{0000000D-1ACA-4B17-94EF-A4296D1EF690}"/>
              </c:ext>
            </c:extLst>
          </c:dPt>
          <c:dLbls>
            <c:dLbl>
              <c:idx val="0"/>
              <c:layout>
                <c:manualLayout>
                  <c:x val="3.1221682976827173E-3"/>
                  <c:y val="-2.5191309103387405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CA-4B17-94EF-A4296D1EF690}"/>
                </c:ext>
              </c:extLst>
            </c:dLbl>
            <c:dLbl>
              <c:idx val="1"/>
              <c:layout>
                <c:manualLayout>
                  <c:x val="-4.8063140939680849E-3"/>
                  <c:y val="2.5843208917981368E-3"/>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ACA-4B17-94EF-A4296D1EF690}"/>
                </c:ext>
              </c:extLst>
            </c:dLbl>
            <c:dLbl>
              <c:idx val="2"/>
              <c:layout>
                <c:manualLayout>
                  <c:x val="1.296150254288387E-2"/>
                  <c:y val="-1.886424099504082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CA-4B17-94EF-A4296D1EF690}"/>
                </c:ext>
              </c:extLst>
            </c:dLbl>
            <c:dLbl>
              <c:idx val="3"/>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284593667666992"/>
                      <c:h val="6.456734994852914E-2"/>
                    </c:manualLayout>
                  </c15:layout>
                </c:ext>
                <c:ext xmlns:c16="http://schemas.microsoft.com/office/drawing/2014/chart" uri="{C3380CC4-5D6E-409C-BE32-E72D297353CC}">
                  <c16:uniqueId val="{00000007-1ACA-4B17-94EF-A4296D1EF690}"/>
                </c:ext>
              </c:extLst>
            </c:dLbl>
            <c:dLbl>
              <c:idx val="4"/>
              <c:layout>
                <c:manualLayout>
                  <c:x val="3.0160180691811443E-2"/>
                  <c:y val="7.6203358811607849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6944160448141674"/>
                      <c:h val="0.13071014323580241"/>
                    </c:manualLayout>
                  </c15:layout>
                </c:ext>
                <c:ext xmlns:c16="http://schemas.microsoft.com/office/drawing/2014/chart" uri="{C3380CC4-5D6E-409C-BE32-E72D297353CC}">
                  <c16:uniqueId val="{00000009-1ACA-4B17-94EF-A4296D1EF690}"/>
                </c:ext>
              </c:extLst>
            </c:dLbl>
            <c:dLbl>
              <c:idx val="5"/>
              <c:layout>
                <c:manualLayout>
                  <c:x val="-6.1795810484831439E-2"/>
                  <c:y val="-0.24963547409517256"/>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fld id="{6CEF9532-9CED-425F-8B71-555FFB7AA7B3}" type="CATEGORYNAME">
                      <a:rPr lang="en-US" sz="1600" b="1">
                        <a:solidFill>
                          <a:schemeClr val="tx1"/>
                        </a:solidFill>
                      </a:rPr>
                      <a:pPr>
                        <a:defRPr sz="1600">
                          <a:solidFill>
                            <a:schemeClr val="tx1"/>
                          </a:solidFill>
                        </a:defRPr>
                      </a:pPr>
                      <a:t>[CATEGORY NAME]</a:t>
                    </a:fld>
                    <a:r>
                      <a:rPr lang="en-US" sz="1600" b="1" baseline="0" dirty="0">
                        <a:solidFill>
                          <a:schemeClr val="tx1"/>
                        </a:solidFill>
                      </a:rPr>
                      <a:t>, </a:t>
                    </a:r>
                    <a:fld id="{C5D28CC3-C56F-44D5-8FD1-B9FDBFF43E46}" type="VALUE">
                      <a:rPr lang="en-US" sz="1600" b="1" baseline="0">
                        <a:solidFill>
                          <a:schemeClr val="tx1"/>
                        </a:solidFill>
                      </a:rPr>
                      <a:pPr>
                        <a:defRPr sz="1600">
                          <a:solidFill>
                            <a:schemeClr val="tx1"/>
                          </a:solidFill>
                        </a:defRPr>
                      </a:pPr>
                      <a:t>[VALUE]</a:t>
                    </a:fld>
                    <a:endParaRPr lang="en-US" sz="1600" b="1"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1016139626392121"/>
                      <c:h val="0.20560826917609623"/>
                    </c:manualLayout>
                  </c15:layout>
                  <c15:dlblFieldTable/>
                  <c15:showDataLabelsRange val="0"/>
                </c:ext>
                <c:ext xmlns:c16="http://schemas.microsoft.com/office/drawing/2014/chart" uri="{C3380CC4-5D6E-409C-BE32-E72D297353CC}">
                  <c16:uniqueId val="{0000000B-1ACA-4B17-94EF-A4296D1EF690}"/>
                </c:ext>
              </c:extLst>
            </c:dLbl>
            <c:dLbl>
              <c:idx val="6"/>
              <c:layout>
                <c:manualLayout>
                  <c:x val="-3.0936817118223998E-2"/>
                  <c:y val="1.8804859369261316E-3"/>
                </c:manualLayout>
              </c:layout>
              <c:tx>
                <c:rich>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fld id="{2CF55D1F-11BD-4EFE-982F-AA1DA52B1E5F}" type="CATEGORYNAME">
                      <a:rPr lang="en-US" sz="1600" b="1">
                        <a:solidFill>
                          <a:schemeClr val="tx1"/>
                        </a:solidFill>
                      </a:rPr>
                      <a:pPr>
                        <a:defRPr sz="1600">
                          <a:solidFill>
                            <a:schemeClr val="tx1"/>
                          </a:solidFill>
                        </a:defRPr>
                      </a:pPr>
                      <a:t>[CATEGORY NAME]</a:t>
                    </a:fld>
                    <a:r>
                      <a:rPr lang="en-US" sz="1600" b="1" baseline="0" dirty="0">
                        <a:solidFill>
                          <a:schemeClr val="tx1"/>
                        </a:solidFill>
                      </a:rPr>
                      <a:t>, </a:t>
                    </a:r>
                    <a:fld id="{5A8F78BF-2DB7-49FB-A9E4-9F5E6B71F598}" type="VALUE">
                      <a:rPr lang="en-US" sz="1600" b="1" baseline="0">
                        <a:solidFill>
                          <a:schemeClr val="tx1"/>
                        </a:solidFill>
                      </a:rPr>
                      <a:pPr>
                        <a:defRPr sz="1600">
                          <a:solidFill>
                            <a:schemeClr val="tx1"/>
                          </a:solidFill>
                        </a:defRPr>
                      </a:pPr>
                      <a:t>[VALUE]</a:t>
                    </a:fld>
                    <a:endParaRPr lang="en-US" sz="1600" b="1"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8411137204139877"/>
                      <c:h val="9.7135121262567237E-2"/>
                    </c:manualLayout>
                  </c15:layout>
                  <c15:dlblFieldTable/>
                  <c15:showDataLabelsRange val="0"/>
                </c:ext>
                <c:ext xmlns:c16="http://schemas.microsoft.com/office/drawing/2014/chart" uri="{C3380CC4-5D6E-409C-BE32-E72D297353CC}">
                  <c16:uniqueId val="{0000000D-1ACA-4B17-94EF-A4296D1EF69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Sheet1!$I$19:$I$25</c:f>
              <c:strCache>
                <c:ptCount val="7"/>
                <c:pt idx="0">
                  <c:v>Tuition and Fees</c:v>
                </c:pt>
                <c:pt idx="1">
                  <c:v>Indirect Cost Recovery (ICR)</c:v>
                </c:pt>
                <c:pt idx="2">
                  <c:v>Administrative Allowance</c:v>
                </c:pt>
                <c:pt idx="3">
                  <c:v>State Appropriation </c:v>
                </c:pt>
                <c:pt idx="4">
                  <c:v>Other Operating Funds</c:v>
                </c:pt>
                <c:pt idx="5">
                  <c:v>Restricted Funds</c:v>
                </c:pt>
                <c:pt idx="6">
                  <c:v>Hospital Funds</c:v>
                </c:pt>
              </c:strCache>
            </c:strRef>
          </c:cat>
          <c:val>
            <c:numRef>
              <c:f>Sheet1!$K$19:$K$25</c:f>
              <c:numCache>
                <c:formatCode>"$"#,##0.0_);[Red]\("$"#,##0.0\)</c:formatCode>
                <c:ptCount val="7"/>
                <c:pt idx="0">
                  <c:v>68.108999999999995</c:v>
                </c:pt>
                <c:pt idx="1">
                  <c:v>33.024999999999999</c:v>
                </c:pt>
                <c:pt idx="2">
                  <c:v>13.013999999999999</c:v>
                </c:pt>
                <c:pt idx="3">
                  <c:v>9.2349999999999994</c:v>
                </c:pt>
                <c:pt idx="4">
                  <c:v>11.287000000000001</c:v>
                </c:pt>
                <c:pt idx="5">
                  <c:v>269.47676595744679</c:v>
                </c:pt>
                <c:pt idx="6">
                  <c:v>31.876445515911286</c:v>
                </c:pt>
              </c:numCache>
            </c:numRef>
          </c:val>
          <c:extLst>
            <c:ext xmlns:c16="http://schemas.microsoft.com/office/drawing/2014/chart" uri="{C3380CC4-5D6E-409C-BE32-E72D297353CC}">
              <c16:uniqueId val="{0000000E-1ACA-4B17-94EF-A4296D1EF690}"/>
            </c:ext>
          </c:extLst>
        </c:ser>
        <c:dLbls>
          <c:showLegendKey val="0"/>
          <c:showVal val="1"/>
          <c:showCatName val="1"/>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63455919184493E-2"/>
          <c:y val="7.0741985126457393E-2"/>
          <c:w val="0.86057299961856804"/>
          <c:h val="0.83686046713796902"/>
        </c:manualLayout>
      </c:layout>
      <c:pieChart>
        <c:varyColors val="1"/>
        <c:ser>
          <c:idx val="0"/>
          <c:order val="0"/>
          <c:tx>
            <c:strRef>
              <c:f>Sheet1!$B$1</c:f>
              <c:strCache>
                <c:ptCount val="1"/>
                <c:pt idx="0">
                  <c:v>Column1</c:v>
                </c:pt>
              </c:strCache>
            </c:strRef>
          </c:tx>
          <c:spPr>
            <a:ln>
              <a:solidFill>
                <a:schemeClr val="bg1"/>
              </a:solidFill>
            </a:ln>
          </c:spPr>
          <c:dPt>
            <c:idx val="0"/>
            <c:bubble3D val="0"/>
            <c:spPr>
              <a:solidFill>
                <a:srgbClr val="E84A26"/>
              </a:solidFill>
              <a:ln>
                <a:solidFill>
                  <a:schemeClr val="bg1"/>
                </a:solidFill>
              </a:ln>
            </c:spPr>
            <c:extLst>
              <c:ext xmlns:c16="http://schemas.microsoft.com/office/drawing/2014/chart" uri="{C3380CC4-5D6E-409C-BE32-E72D297353CC}">
                <c16:uniqueId val="{00000001-B338-4D94-9CFB-C88A646F16D2}"/>
              </c:ext>
            </c:extLst>
          </c:dPt>
          <c:dPt>
            <c:idx val="1"/>
            <c:bubble3D val="0"/>
            <c:spPr>
              <a:solidFill>
                <a:srgbClr val="0070C0"/>
              </a:solidFill>
              <a:ln>
                <a:solidFill>
                  <a:schemeClr val="bg1"/>
                </a:solidFill>
              </a:ln>
            </c:spPr>
            <c:extLst>
              <c:ext xmlns:c16="http://schemas.microsoft.com/office/drawing/2014/chart" uri="{C3380CC4-5D6E-409C-BE32-E72D297353CC}">
                <c16:uniqueId val="{00000003-B338-4D94-9CFB-C88A646F16D2}"/>
              </c:ext>
            </c:extLst>
          </c:dPt>
          <c:dPt>
            <c:idx val="2"/>
            <c:bubble3D val="0"/>
            <c:spPr>
              <a:solidFill>
                <a:srgbClr val="C00000"/>
              </a:solidFill>
              <a:ln>
                <a:solidFill>
                  <a:schemeClr val="bg1"/>
                </a:solidFill>
              </a:ln>
            </c:spPr>
            <c:extLst>
              <c:ext xmlns:c16="http://schemas.microsoft.com/office/drawing/2014/chart" uri="{C3380CC4-5D6E-409C-BE32-E72D297353CC}">
                <c16:uniqueId val="{00000005-B338-4D94-9CFB-C88A646F16D2}"/>
              </c:ext>
            </c:extLst>
          </c:dPt>
          <c:dPt>
            <c:idx val="3"/>
            <c:bubble3D val="0"/>
            <c:spPr>
              <a:solidFill>
                <a:schemeClr val="tx2"/>
              </a:solidFill>
              <a:ln>
                <a:solidFill>
                  <a:schemeClr val="bg1"/>
                </a:solidFill>
              </a:ln>
            </c:spPr>
            <c:extLst>
              <c:ext xmlns:c16="http://schemas.microsoft.com/office/drawing/2014/chart" uri="{C3380CC4-5D6E-409C-BE32-E72D297353CC}">
                <c16:uniqueId val="{00000007-B338-4D94-9CFB-C88A646F16D2}"/>
              </c:ext>
            </c:extLst>
          </c:dPt>
          <c:dPt>
            <c:idx val="4"/>
            <c:bubble3D val="0"/>
            <c:spPr>
              <a:solidFill>
                <a:srgbClr val="00CCFF"/>
              </a:solidFill>
              <a:ln>
                <a:solidFill>
                  <a:schemeClr val="bg1"/>
                </a:solidFill>
              </a:ln>
            </c:spPr>
            <c:extLst>
              <c:ext xmlns:c16="http://schemas.microsoft.com/office/drawing/2014/chart" uri="{C3380CC4-5D6E-409C-BE32-E72D297353CC}">
                <c16:uniqueId val="{00000009-B338-4D94-9CFB-C88A646F16D2}"/>
              </c:ext>
            </c:extLst>
          </c:dPt>
          <c:dPt>
            <c:idx val="5"/>
            <c:bubble3D val="0"/>
            <c:spPr>
              <a:solidFill>
                <a:schemeClr val="tx2">
                  <a:lumMod val="60000"/>
                  <a:lumOff val="40000"/>
                </a:schemeClr>
              </a:solidFill>
              <a:ln>
                <a:solidFill>
                  <a:schemeClr val="bg1"/>
                </a:solidFill>
              </a:ln>
            </c:spPr>
            <c:extLst>
              <c:ext xmlns:c16="http://schemas.microsoft.com/office/drawing/2014/chart" uri="{C3380CC4-5D6E-409C-BE32-E72D297353CC}">
                <c16:uniqueId val="{0000000B-B338-4D94-9CFB-C88A646F16D2}"/>
              </c:ext>
            </c:extLst>
          </c:dPt>
          <c:dPt>
            <c:idx val="6"/>
            <c:bubble3D val="0"/>
            <c:spPr>
              <a:solidFill>
                <a:srgbClr val="FF0909"/>
              </a:solidFill>
              <a:ln>
                <a:solidFill>
                  <a:schemeClr val="bg1"/>
                </a:solidFill>
              </a:ln>
            </c:spPr>
            <c:extLst>
              <c:ext xmlns:c16="http://schemas.microsoft.com/office/drawing/2014/chart" uri="{C3380CC4-5D6E-409C-BE32-E72D297353CC}">
                <c16:uniqueId val="{0000000D-B338-4D94-9CFB-C88A646F16D2}"/>
              </c:ext>
            </c:extLst>
          </c:dPt>
          <c:dPt>
            <c:idx val="7"/>
            <c:bubble3D val="0"/>
            <c:spPr>
              <a:solidFill>
                <a:srgbClr val="DE0000"/>
              </a:solidFill>
              <a:ln>
                <a:solidFill>
                  <a:schemeClr val="bg1"/>
                </a:solidFill>
              </a:ln>
            </c:spPr>
            <c:extLst>
              <c:ext xmlns:c16="http://schemas.microsoft.com/office/drawing/2014/chart" uri="{C3380CC4-5D6E-409C-BE32-E72D297353CC}">
                <c16:uniqueId val="{0000000F-B338-4D94-9CFB-C88A646F16D2}"/>
              </c:ext>
            </c:extLst>
          </c:dPt>
          <c:dPt>
            <c:idx val="8"/>
            <c:bubble3D val="0"/>
            <c:spPr>
              <a:solidFill>
                <a:srgbClr val="C00000"/>
              </a:solidFill>
              <a:ln>
                <a:solidFill>
                  <a:schemeClr val="bg1"/>
                </a:solidFill>
              </a:ln>
            </c:spPr>
            <c:extLst>
              <c:ext xmlns:c16="http://schemas.microsoft.com/office/drawing/2014/chart" uri="{C3380CC4-5D6E-409C-BE32-E72D297353CC}">
                <c16:uniqueId val="{00000011-B338-4D94-9CFB-C88A646F16D2}"/>
              </c:ext>
            </c:extLst>
          </c:dPt>
          <c:dPt>
            <c:idx val="9"/>
            <c:bubble3D val="0"/>
            <c:spPr>
              <a:solidFill>
                <a:srgbClr val="AC0000"/>
              </a:solidFill>
              <a:ln>
                <a:solidFill>
                  <a:schemeClr val="bg1"/>
                </a:solidFill>
              </a:ln>
            </c:spPr>
            <c:extLst>
              <c:ext xmlns:c16="http://schemas.microsoft.com/office/drawing/2014/chart" uri="{C3380CC4-5D6E-409C-BE32-E72D297353CC}">
                <c16:uniqueId val="{00000013-B338-4D94-9CFB-C88A646F16D2}"/>
              </c:ext>
            </c:extLst>
          </c:dPt>
          <c:dPt>
            <c:idx val="10"/>
            <c:bubble3D val="0"/>
            <c:spPr>
              <a:solidFill>
                <a:srgbClr val="CC0000"/>
              </a:solidFill>
              <a:ln>
                <a:solidFill>
                  <a:schemeClr val="bg1"/>
                </a:solidFill>
              </a:ln>
            </c:spPr>
            <c:extLst>
              <c:ext xmlns:c16="http://schemas.microsoft.com/office/drawing/2014/chart" uri="{C3380CC4-5D6E-409C-BE32-E72D297353CC}">
                <c16:uniqueId val="{00000015-B338-4D94-9CFB-C88A646F16D2}"/>
              </c:ext>
            </c:extLst>
          </c:dPt>
          <c:dPt>
            <c:idx val="11"/>
            <c:bubble3D val="0"/>
            <c:spPr>
              <a:solidFill>
                <a:srgbClr val="A50021"/>
              </a:solidFill>
              <a:ln>
                <a:solidFill>
                  <a:schemeClr val="bg1"/>
                </a:solidFill>
              </a:ln>
            </c:spPr>
            <c:extLst>
              <c:ext xmlns:c16="http://schemas.microsoft.com/office/drawing/2014/chart" uri="{C3380CC4-5D6E-409C-BE32-E72D297353CC}">
                <c16:uniqueId val="{00000017-B338-4D94-9CFB-C88A646F16D2}"/>
              </c:ext>
            </c:extLst>
          </c:dPt>
          <c:dPt>
            <c:idx val="12"/>
            <c:bubble3D val="0"/>
            <c:spPr>
              <a:solidFill>
                <a:schemeClr val="accent2">
                  <a:lumMod val="60000"/>
                  <a:lumOff val="40000"/>
                </a:schemeClr>
              </a:solidFill>
              <a:ln>
                <a:solidFill>
                  <a:schemeClr val="bg1"/>
                </a:solidFill>
              </a:ln>
            </c:spPr>
            <c:extLst>
              <c:ext xmlns:c16="http://schemas.microsoft.com/office/drawing/2014/chart" uri="{C3380CC4-5D6E-409C-BE32-E72D297353CC}">
                <c16:uniqueId val="{00000019-B338-4D94-9CFB-C88A646F16D2}"/>
              </c:ext>
            </c:extLst>
          </c:dPt>
          <c:dLbls>
            <c:dLbl>
              <c:idx val="0"/>
              <c:layout>
                <c:manualLayout>
                  <c:x val="-0.29777853691751316"/>
                  <c:y val="3.8540686991996559E-2"/>
                </c:manualLayout>
              </c:layout>
              <c:spPr>
                <a:noFill/>
                <a:ln>
                  <a:noFill/>
                </a:ln>
                <a:effectLst/>
              </c:spPr>
              <c:txPr>
                <a:bodyPr wrap="square" lIns="38100" tIns="19050" rIns="38100" bIns="19050" anchor="ctr">
                  <a:spAutoFit/>
                </a:bodyPr>
                <a:lstStyle/>
                <a:p>
                  <a:pPr>
                    <a:defRPr sz="1800" b="1">
                      <a:solidFill>
                        <a:schemeClr val="bg2">
                          <a:lumMod val="10000"/>
                        </a:schemeClr>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38-4D94-9CFB-C88A646F16D2}"/>
                </c:ext>
              </c:extLst>
            </c:dLbl>
            <c:dLbl>
              <c:idx val="1"/>
              <c:layout>
                <c:manualLayout>
                  <c:x val="7.0460197044226791E-2"/>
                  <c:y val="-4.8040314844973765E-2"/>
                </c:manualLayout>
              </c:layout>
              <c:spPr>
                <a:noFill/>
                <a:ln>
                  <a:noFill/>
                </a:ln>
                <a:effectLst/>
              </c:spPr>
              <c:txPr>
                <a:bodyPr wrap="square" lIns="38100" tIns="19050" rIns="38100" bIns="19050" anchor="ctr">
                  <a:spAutoFit/>
                </a:bodyPr>
                <a:lstStyle/>
                <a:p>
                  <a:pPr>
                    <a:defRPr sz="1800" b="1">
                      <a:solidFill>
                        <a:schemeClr val="bg2">
                          <a:lumMod val="10000"/>
                        </a:schemeClr>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38-4D94-9CFB-C88A646F16D2}"/>
                </c:ext>
              </c:extLst>
            </c:dLbl>
            <c:dLbl>
              <c:idx val="2"/>
              <c:layout>
                <c:manualLayout>
                  <c:x val="0.15360267072487777"/>
                  <c:y val="-0.19486207172804229"/>
                </c:manualLayout>
              </c:layout>
              <c:spPr>
                <a:noFill/>
                <a:ln>
                  <a:noFill/>
                </a:ln>
                <a:effectLst/>
              </c:spPr>
              <c:txPr>
                <a:bodyPr wrap="square" lIns="38100" tIns="19050" rIns="38100" bIns="19050" anchor="ctr">
                  <a:spAutoFit/>
                </a:bodyPr>
                <a:lstStyle/>
                <a:p>
                  <a:pPr>
                    <a:defRPr sz="1800" b="1">
                      <a:solidFill>
                        <a:schemeClr val="bg2">
                          <a:lumMod val="10000"/>
                        </a:schemeClr>
                      </a:solidFill>
                      <a:latin typeface="+mn-lt"/>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38-4D94-9CFB-C88A646F16D2}"/>
                </c:ext>
              </c:extLst>
            </c:dLbl>
            <c:dLbl>
              <c:idx val="3"/>
              <c:layout>
                <c:manualLayout>
                  <c:x val="-2.4259790055617802E-2"/>
                  <c:y val="0.16580647399796589"/>
                </c:manualLayout>
              </c:layout>
              <c:spPr>
                <a:noFill/>
                <a:ln>
                  <a:noFill/>
                </a:ln>
                <a:effectLst/>
              </c:spPr>
              <c:txPr>
                <a:bodyPr wrap="square" lIns="38100" tIns="19050" rIns="38100" bIns="19050" anchor="ctr">
                  <a:noAutofit/>
                </a:bodyPr>
                <a:lstStyle/>
                <a:p>
                  <a:pPr>
                    <a:defRPr sz="1600" b="1">
                      <a:solidFill>
                        <a:schemeClr val="bg2">
                          <a:lumMod val="10000"/>
                        </a:schemeClr>
                      </a:solidFill>
                      <a:latin typeface="+mn-lt"/>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5255923930494139"/>
                      <c:h val="0.16084970410095051"/>
                    </c:manualLayout>
                  </c15:layout>
                </c:ext>
                <c:ext xmlns:c16="http://schemas.microsoft.com/office/drawing/2014/chart" uri="{C3380CC4-5D6E-409C-BE32-E72D297353CC}">
                  <c16:uniqueId val="{00000007-B338-4D94-9CFB-C88A646F16D2}"/>
                </c:ext>
              </c:extLst>
            </c:dLbl>
            <c:dLbl>
              <c:idx val="4"/>
              <c:layout>
                <c:manualLayout>
                  <c:x val="0.15090515201524929"/>
                  <c:y val="1.3770491921778849E-2"/>
                </c:manualLayout>
              </c:layout>
              <c:tx>
                <c:rich>
                  <a:bodyPr wrap="square" lIns="38100" tIns="19050" rIns="38100" bIns="19050" anchor="ctr">
                    <a:noAutofit/>
                  </a:bodyPr>
                  <a:lstStyle/>
                  <a:p>
                    <a:pPr>
                      <a:defRPr sz="1600" b="1">
                        <a:solidFill>
                          <a:schemeClr val="bg2">
                            <a:lumMod val="10000"/>
                          </a:schemeClr>
                        </a:solidFill>
                        <a:latin typeface="+mn-lt"/>
                      </a:defRPr>
                    </a:pPr>
                    <a:fld id="{35E9EB81-0924-486E-9023-9A5A5BF6C2C2}" type="CATEGORYNAME">
                      <a:rPr lang="en-US" smtClean="0">
                        <a:solidFill>
                          <a:schemeClr val="bg2">
                            <a:lumMod val="10000"/>
                          </a:schemeClr>
                        </a:solidFill>
                      </a:rPr>
                      <a:pPr>
                        <a:defRPr sz="1600" b="1">
                          <a:solidFill>
                            <a:schemeClr val="bg2">
                              <a:lumMod val="10000"/>
                            </a:schemeClr>
                          </a:solidFill>
                          <a:latin typeface="+mn-lt"/>
                        </a:defRPr>
                      </a:pPr>
                      <a:t>[CATEGORY NAME]</a:t>
                    </a:fld>
                    <a:r>
                      <a:rPr lang="en-US" baseline="0" dirty="0">
                        <a:solidFill>
                          <a:schemeClr val="bg2">
                            <a:lumMod val="10000"/>
                          </a:schemeClr>
                        </a:solidFill>
                      </a:rPr>
                      <a:t>  </a:t>
                    </a:r>
                    <a:fld id="{E9B01074-8C56-4B74-B38F-E402F5502673}" type="VALUE">
                      <a:rPr lang="en-US" baseline="0" dirty="0">
                        <a:solidFill>
                          <a:schemeClr val="bg2">
                            <a:lumMod val="10000"/>
                          </a:schemeClr>
                        </a:solidFill>
                      </a:rPr>
                      <a:pPr>
                        <a:defRPr sz="1600" b="1">
                          <a:solidFill>
                            <a:schemeClr val="bg2">
                              <a:lumMod val="10000"/>
                            </a:schemeClr>
                          </a:solidFill>
                          <a:latin typeface="+mn-lt"/>
                        </a:defRPr>
                      </a:pPr>
                      <a:t>[VALUE]</a:t>
                    </a:fld>
                    <a:endParaRPr lang="en-US" baseline="0" dirty="0">
                      <a:solidFill>
                        <a:schemeClr val="bg2">
                          <a:lumMod val="10000"/>
                        </a:schemeClr>
                      </a:solidFill>
                    </a:endParaRP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manualLayout>
                      <c:w val="0.60222831988809"/>
                      <c:h val="0.12376762943188972"/>
                    </c:manualLayout>
                  </c15:layout>
                  <c15:dlblFieldTable/>
                  <c15:showDataLabelsRange val="0"/>
                </c:ext>
                <c:ext xmlns:c16="http://schemas.microsoft.com/office/drawing/2014/chart" uri="{C3380CC4-5D6E-409C-BE32-E72D297353CC}">
                  <c16:uniqueId val="{00000009-B338-4D94-9CFB-C88A646F16D2}"/>
                </c:ext>
              </c:extLst>
            </c:dLbl>
            <c:dLbl>
              <c:idx val="5"/>
              <c:layout>
                <c:manualLayout>
                  <c:x val="0.28564845777055592"/>
                  <c:y val="-1.3183332814300407E-2"/>
                </c:manualLayout>
              </c:layout>
              <c:spPr>
                <a:noFill/>
                <a:ln>
                  <a:noFill/>
                </a:ln>
                <a:effectLst/>
              </c:spPr>
              <c:txPr>
                <a:bodyPr wrap="square" lIns="38100" tIns="19050" rIns="38100" bIns="19050" anchor="ctr">
                  <a:noAutofit/>
                </a:bodyPr>
                <a:lstStyle/>
                <a:p>
                  <a:pPr>
                    <a:defRPr sz="1600" b="1">
                      <a:solidFill>
                        <a:schemeClr val="bg2">
                          <a:lumMod val="10000"/>
                        </a:schemeClr>
                      </a:solidFill>
                      <a:latin typeface="+mn-lt"/>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5062234795612409"/>
                      <c:h val="0.14330395606905211"/>
                    </c:manualLayout>
                  </c15:layout>
                </c:ext>
                <c:ext xmlns:c16="http://schemas.microsoft.com/office/drawing/2014/chart" uri="{C3380CC4-5D6E-409C-BE32-E72D297353CC}">
                  <c16:uniqueId val="{0000000B-B338-4D94-9CFB-C88A646F16D2}"/>
                </c:ext>
              </c:extLst>
            </c:dLbl>
            <c:spPr>
              <a:noFill/>
              <a:ln>
                <a:noFill/>
              </a:ln>
              <a:effectLst/>
            </c:spPr>
            <c:txPr>
              <a:bodyPr wrap="square" lIns="38100" tIns="19050" rIns="38100" bIns="19050" anchor="ctr">
                <a:spAutoFit/>
              </a:bodyPr>
              <a:lstStyle/>
              <a:p>
                <a:pPr>
                  <a:defRPr sz="1800">
                    <a:solidFill>
                      <a:schemeClr val="bg2">
                        <a:lumMod val="10000"/>
                      </a:schemeClr>
                    </a:solidFill>
                    <a:latin typeface="+mn-lt"/>
                  </a:defRPr>
                </a:pPr>
                <a:endParaRPr lang="en-US"/>
              </a:p>
            </c:txPr>
            <c:dLblPos val="outEnd"/>
            <c:showLegendKey val="0"/>
            <c:showVal val="1"/>
            <c:showCatName val="1"/>
            <c:showSerName val="0"/>
            <c:showPercent val="0"/>
            <c:showBubbleSize val="0"/>
            <c:showLeaderLines val="1"/>
            <c:extLst>
              <c:ext xmlns:c15="http://schemas.microsoft.com/office/drawing/2012/chart" uri="{CE6537A1-D6FC-4f65-9D91-7224C49458BB}"/>
            </c:extLst>
          </c:dLbls>
          <c:cat>
            <c:strRef>
              <c:f>Sheet1!$A$2:$A$6</c:f>
              <c:strCache>
                <c:ptCount val="5"/>
                <c:pt idx="0">
                  <c:v>Urbana-Champaign</c:v>
                </c:pt>
                <c:pt idx="1">
                  <c:v>Springfield</c:v>
                </c:pt>
                <c:pt idx="2">
                  <c:v>Chicago</c:v>
                </c:pt>
                <c:pt idx="3">
                  <c:v>Hospital</c:v>
                </c:pt>
                <c:pt idx="4">
                  <c:v>System Office + System Wide Programs</c:v>
                </c:pt>
              </c:strCache>
            </c:strRef>
          </c:cat>
          <c:val>
            <c:numRef>
              <c:f>Sheet1!$B$2:$B$6</c:f>
              <c:numCache>
                <c:formatCode>0.0%</c:formatCode>
                <c:ptCount val="5"/>
                <c:pt idx="0">
                  <c:v>0.437</c:v>
                </c:pt>
                <c:pt idx="1">
                  <c:v>1.6E-2</c:v>
                </c:pt>
                <c:pt idx="2">
                  <c:v>0.34200000000000003</c:v>
                </c:pt>
                <c:pt idx="3">
                  <c:v>0.155</c:v>
                </c:pt>
                <c:pt idx="4">
                  <c:v>0.05</c:v>
                </c:pt>
              </c:numCache>
            </c:numRef>
          </c:val>
          <c:extLst>
            <c:ext xmlns:c16="http://schemas.microsoft.com/office/drawing/2014/chart" uri="{C3380CC4-5D6E-409C-BE32-E72D297353CC}">
              <c16:uniqueId val="{0000001A-B338-4D94-9CFB-C88A646F16D2}"/>
            </c:ext>
          </c:extLst>
        </c:ser>
        <c:dLbls>
          <c:dLblPos val="outEnd"/>
          <c:showLegendKey val="0"/>
          <c:showVal val="1"/>
          <c:showCatName val="0"/>
          <c:showSerName val="0"/>
          <c:showPercent val="0"/>
          <c:showBubbleSize val="0"/>
          <c:showLeaderLines val="1"/>
        </c:dLbls>
        <c:firstSliceAng val="0"/>
      </c:pieChart>
    </c:plotArea>
    <c:plotVisOnly val="1"/>
    <c:dispBlanksAs val="zero"/>
    <c:showDLblsOverMax val="0"/>
  </c:chart>
  <c:spPr>
    <a:noFill/>
  </c:spPr>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563455919184493E-2"/>
          <c:y val="7.0741985126457393E-2"/>
          <c:w val="0.86057299961856804"/>
          <c:h val="0.83686046713796902"/>
        </c:manualLayout>
      </c:layout>
      <c:pieChart>
        <c:varyColors val="1"/>
        <c:ser>
          <c:idx val="0"/>
          <c:order val="0"/>
          <c:tx>
            <c:strRef>
              <c:f>Sheet1!$B$1</c:f>
              <c:strCache>
                <c:ptCount val="1"/>
                <c:pt idx="0">
                  <c:v>Column1</c:v>
                </c:pt>
              </c:strCache>
            </c:strRef>
          </c:tx>
          <c:spPr>
            <a:ln>
              <a:solidFill>
                <a:schemeClr val="bg1"/>
              </a:solidFill>
            </a:ln>
          </c:spPr>
          <c:dPt>
            <c:idx val="0"/>
            <c:bubble3D val="0"/>
            <c:spPr>
              <a:solidFill>
                <a:srgbClr val="E84A26"/>
              </a:solidFill>
              <a:ln>
                <a:solidFill>
                  <a:schemeClr val="bg1"/>
                </a:solidFill>
              </a:ln>
            </c:spPr>
            <c:extLst>
              <c:ext xmlns:c16="http://schemas.microsoft.com/office/drawing/2014/chart" uri="{C3380CC4-5D6E-409C-BE32-E72D297353CC}">
                <c16:uniqueId val="{00000001-B338-4D94-9CFB-C88A646F16D2}"/>
              </c:ext>
            </c:extLst>
          </c:dPt>
          <c:dPt>
            <c:idx val="1"/>
            <c:bubble3D val="0"/>
            <c:spPr>
              <a:solidFill>
                <a:srgbClr val="0070C0"/>
              </a:solidFill>
              <a:ln>
                <a:solidFill>
                  <a:schemeClr val="bg1"/>
                </a:solidFill>
              </a:ln>
            </c:spPr>
            <c:extLst>
              <c:ext xmlns:c16="http://schemas.microsoft.com/office/drawing/2014/chart" uri="{C3380CC4-5D6E-409C-BE32-E72D297353CC}">
                <c16:uniqueId val="{00000003-B338-4D94-9CFB-C88A646F16D2}"/>
              </c:ext>
            </c:extLst>
          </c:dPt>
          <c:dPt>
            <c:idx val="2"/>
            <c:bubble3D val="0"/>
            <c:spPr>
              <a:solidFill>
                <a:srgbClr val="C00000"/>
              </a:solidFill>
              <a:ln>
                <a:solidFill>
                  <a:schemeClr val="bg1"/>
                </a:solidFill>
              </a:ln>
            </c:spPr>
            <c:extLst>
              <c:ext xmlns:c16="http://schemas.microsoft.com/office/drawing/2014/chart" uri="{C3380CC4-5D6E-409C-BE32-E72D297353CC}">
                <c16:uniqueId val="{00000005-B338-4D94-9CFB-C88A646F16D2}"/>
              </c:ext>
            </c:extLst>
          </c:dPt>
          <c:dPt>
            <c:idx val="3"/>
            <c:bubble3D val="0"/>
            <c:spPr>
              <a:solidFill>
                <a:schemeClr val="tx2"/>
              </a:solidFill>
              <a:ln>
                <a:solidFill>
                  <a:schemeClr val="bg1"/>
                </a:solidFill>
              </a:ln>
            </c:spPr>
            <c:extLst>
              <c:ext xmlns:c16="http://schemas.microsoft.com/office/drawing/2014/chart" uri="{C3380CC4-5D6E-409C-BE32-E72D297353CC}">
                <c16:uniqueId val="{00000007-B338-4D94-9CFB-C88A646F16D2}"/>
              </c:ext>
            </c:extLst>
          </c:dPt>
          <c:dPt>
            <c:idx val="4"/>
            <c:bubble3D val="0"/>
            <c:spPr>
              <a:solidFill>
                <a:srgbClr val="00CCFF"/>
              </a:solidFill>
              <a:ln>
                <a:solidFill>
                  <a:schemeClr val="bg1"/>
                </a:solidFill>
              </a:ln>
            </c:spPr>
            <c:extLst>
              <c:ext xmlns:c16="http://schemas.microsoft.com/office/drawing/2014/chart" uri="{C3380CC4-5D6E-409C-BE32-E72D297353CC}">
                <c16:uniqueId val="{00000009-B338-4D94-9CFB-C88A646F16D2}"/>
              </c:ext>
            </c:extLst>
          </c:dPt>
          <c:dPt>
            <c:idx val="5"/>
            <c:bubble3D val="0"/>
            <c:spPr>
              <a:solidFill>
                <a:schemeClr val="tx2">
                  <a:lumMod val="60000"/>
                  <a:lumOff val="40000"/>
                </a:schemeClr>
              </a:solidFill>
              <a:ln>
                <a:solidFill>
                  <a:schemeClr val="bg1"/>
                </a:solidFill>
              </a:ln>
            </c:spPr>
            <c:extLst>
              <c:ext xmlns:c16="http://schemas.microsoft.com/office/drawing/2014/chart" uri="{C3380CC4-5D6E-409C-BE32-E72D297353CC}">
                <c16:uniqueId val="{0000000B-B338-4D94-9CFB-C88A646F16D2}"/>
              </c:ext>
            </c:extLst>
          </c:dPt>
          <c:dPt>
            <c:idx val="6"/>
            <c:bubble3D val="0"/>
            <c:spPr>
              <a:solidFill>
                <a:srgbClr val="FF0909"/>
              </a:solidFill>
              <a:ln>
                <a:solidFill>
                  <a:schemeClr val="bg1"/>
                </a:solidFill>
              </a:ln>
            </c:spPr>
            <c:extLst>
              <c:ext xmlns:c16="http://schemas.microsoft.com/office/drawing/2014/chart" uri="{C3380CC4-5D6E-409C-BE32-E72D297353CC}">
                <c16:uniqueId val="{0000000D-B338-4D94-9CFB-C88A646F16D2}"/>
              </c:ext>
            </c:extLst>
          </c:dPt>
          <c:dPt>
            <c:idx val="7"/>
            <c:bubble3D val="0"/>
            <c:spPr>
              <a:solidFill>
                <a:srgbClr val="DE0000"/>
              </a:solidFill>
              <a:ln>
                <a:solidFill>
                  <a:schemeClr val="bg1"/>
                </a:solidFill>
              </a:ln>
            </c:spPr>
            <c:extLst>
              <c:ext xmlns:c16="http://schemas.microsoft.com/office/drawing/2014/chart" uri="{C3380CC4-5D6E-409C-BE32-E72D297353CC}">
                <c16:uniqueId val="{0000000F-B338-4D94-9CFB-C88A646F16D2}"/>
              </c:ext>
            </c:extLst>
          </c:dPt>
          <c:dPt>
            <c:idx val="8"/>
            <c:bubble3D val="0"/>
            <c:spPr>
              <a:solidFill>
                <a:srgbClr val="C00000"/>
              </a:solidFill>
              <a:ln>
                <a:solidFill>
                  <a:schemeClr val="bg1"/>
                </a:solidFill>
              </a:ln>
            </c:spPr>
            <c:extLst>
              <c:ext xmlns:c16="http://schemas.microsoft.com/office/drawing/2014/chart" uri="{C3380CC4-5D6E-409C-BE32-E72D297353CC}">
                <c16:uniqueId val="{00000011-B338-4D94-9CFB-C88A646F16D2}"/>
              </c:ext>
            </c:extLst>
          </c:dPt>
          <c:dPt>
            <c:idx val="9"/>
            <c:bubble3D val="0"/>
            <c:spPr>
              <a:solidFill>
                <a:srgbClr val="AC0000"/>
              </a:solidFill>
              <a:ln>
                <a:solidFill>
                  <a:schemeClr val="bg1"/>
                </a:solidFill>
              </a:ln>
            </c:spPr>
            <c:extLst>
              <c:ext xmlns:c16="http://schemas.microsoft.com/office/drawing/2014/chart" uri="{C3380CC4-5D6E-409C-BE32-E72D297353CC}">
                <c16:uniqueId val="{00000013-B338-4D94-9CFB-C88A646F16D2}"/>
              </c:ext>
            </c:extLst>
          </c:dPt>
          <c:dPt>
            <c:idx val="10"/>
            <c:bubble3D val="0"/>
            <c:spPr>
              <a:solidFill>
                <a:srgbClr val="CC0000"/>
              </a:solidFill>
              <a:ln>
                <a:solidFill>
                  <a:schemeClr val="bg1"/>
                </a:solidFill>
              </a:ln>
            </c:spPr>
            <c:extLst>
              <c:ext xmlns:c16="http://schemas.microsoft.com/office/drawing/2014/chart" uri="{C3380CC4-5D6E-409C-BE32-E72D297353CC}">
                <c16:uniqueId val="{00000015-B338-4D94-9CFB-C88A646F16D2}"/>
              </c:ext>
            </c:extLst>
          </c:dPt>
          <c:dPt>
            <c:idx val="11"/>
            <c:bubble3D val="0"/>
            <c:spPr>
              <a:solidFill>
                <a:srgbClr val="A50021"/>
              </a:solidFill>
              <a:ln>
                <a:solidFill>
                  <a:schemeClr val="bg1"/>
                </a:solidFill>
              </a:ln>
            </c:spPr>
            <c:extLst>
              <c:ext xmlns:c16="http://schemas.microsoft.com/office/drawing/2014/chart" uri="{C3380CC4-5D6E-409C-BE32-E72D297353CC}">
                <c16:uniqueId val="{00000017-B338-4D94-9CFB-C88A646F16D2}"/>
              </c:ext>
            </c:extLst>
          </c:dPt>
          <c:dPt>
            <c:idx val="12"/>
            <c:bubble3D val="0"/>
            <c:spPr>
              <a:solidFill>
                <a:schemeClr val="accent2">
                  <a:lumMod val="60000"/>
                  <a:lumOff val="40000"/>
                </a:schemeClr>
              </a:solidFill>
              <a:ln>
                <a:solidFill>
                  <a:schemeClr val="bg1"/>
                </a:solidFill>
              </a:ln>
            </c:spPr>
            <c:extLst>
              <c:ext xmlns:c16="http://schemas.microsoft.com/office/drawing/2014/chart" uri="{C3380CC4-5D6E-409C-BE32-E72D297353CC}">
                <c16:uniqueId val="{00000019-B338-4D94-9CFB-C88A646F16D2}"/>
              </c:ext>
            </c:extLst>
          </c:dPt>
          <c:dLbls>
            <c:dLbl>
              <c:idx val="0"/>
              <c:layout>
                <c:manualLayout>
                  <c:x val="-0.25359851323700117"/>
                  <c:y val="-0.104321260627199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38-4D94-9CFB-C88A646F16D2}"/>
                </c:ext>
              </c:extLst>
            </c:dLbl>
            <c:dLbl>
              <c:idx val="1"/>
              <c:layout>
                <c:manualLayout>
                  <c:x val="-1.9570699839966479E-2"/>
                  <c:y val="1.084903407970269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38-4D94-9CFB-C88A646F16D2}"/>
                </c:ext>
              </c:extLst>
            </c:dLbl>
            <c:dLbl>
              <c:idx val="2"/>
              <c:layout>
                <c:manualLayout>
                  <c:x val="0.14114223642824933"/>
                  <c:y val="0.196005569811555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338-4D94-9CFB-C88A646F16D2}"/>
                </c:ext>
              </c:extLst>
            </c:dLbl>
            <c:spPr>
              <a:noFill/>
              <a:ln>
                <a:noFill/>
              </a:ln>
              <a:effectLst/>
            </c:spPr>
            <c:txPr>
              <a:bodyPr wrap="square" lIns="38100" tIns="19050" rIns="38100" bIns="19050" anchor="ctr">
                <a:spAutoFit/>
              </a:bodyPr>
              <a:lstStyle/>
              <a:p>
                <a:pPr>
                  <a:defRPr sz="2400" b="1">
                    <a:solidFill>
                      <a:schemeClr val="bg2">
                        <a:lumMod val="10000"/>
                      </a:schemeClr>
                    </a:solidFill>
                    <a:effectLst/>
                    <a:latin typeface="+mn-lt"/>
                    <a:ea typeface="Cambria" panose="02040503050406030204" pitchFamily="18" charset="0"/>
                  </a:defRPr>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Urbana-Champaign</c:v>
                </c:pt>
                <c:pt idx="1">
                  <c:v>Springfield</c:v>
                </c:pt>
                <c:pt idx="2">
                  <c:v>Chicago</c:v>
                </c:pt>
              </c:strCache>
            </c:strRef>
          </c:cat>
          <c:val>
            <c:numRef>
              <c:f>Sheet1!$B$2:$B$4</c:f>
              <c:numCache>
                <c:formatCode>0.0%</c:formatCode>
                <c:ptCount val="3"/>
                <c:pt idx="0">
                  <c:v>0.60238005275565398</c:v>
                </c:pt>
                <c:pt idx="1">
                  <c:v>2.184442703474658E-2</c:v>
                </c:pt>
                <c:pt idx="2">
                  <c:v>0.37577552020959948</c:v>
                </c:pt>
              </c:numCache>
            </c:numRef>
          </c:val>
          <c:extLst>
            <c:ext xmlns:c16="http://schemas.microsoft.com/office/drawing/2014/chart" uri="{C3380CC4-5D6E-409C-BE32-E72D297353CC}">
              <c16:uniqueId val="{0000001A-B338-4D94-9CFB-C88A646F16D2}"/>
            </c:ext>
          </c:extLst>
        </c:ser>
        <c:dLbls>
          <c:dLblPos val="outEnd"/>
          <c:showLegendKey val="0"/>
          <c:showVal val="1"/>
          <c:showCatName val="0"/>
          <c:showSerName val="0"/>
          <c:showPercent val="0"/>
          <c:showBubbleSize val="0"/>
          <c:showLeaderLines val="1"/>
        </c:dLbls>
        <c:firstSliceAng val="0"/>
      </c:pieChart>
    </c:plotArea>
    <c:plotVisOnly val="1"/>
    <c:dispBlanksAs val="zero"/>
    <c:showDLblsOverMax val="0"/>
  </c:chart>
  <c:spPr>
    <a:noFill/>
    <a:ln>
      <a:noFill/>
    </a:ln>
  </c:spPr>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98283E-DC89-4DF0-B80E-2FBC982EDE1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6B76C08-3AEC-44B1-BDC5-844376F8ED00}">
      <dgm:prSet/>
      <dgm:spPr/>
      <dgm:t>
        <a:bodyPr/>
        <a:lstStyle/>
        <a:p>
          <a:r>
            <a:rPr lang="en-US" dirty="0"/>
            <a:t>Enhance Academic Excellence and Priorities</a:t>
          </a:r>
        </a:p>
      </dgm:t>
    </dgm:pt>
    <dgm:pt modelId="{BFB6F0D0-889F-4FBB-BB77-804B0F389684}" type="parTrans" cxnId="{8CEFA3B3-F3B7-4874-9765-37F82A9BD17F}">
      <dgm:prSet/>
      <dgm:spPr/>
      <dgm:t>
        <a:bodyPr/>
        <a:lstStyle/>
        <a:p>
          <a:endParaRPr lang="en-US"/>
        </a:p>
      </dgm:t>
    </dgm:pt>
    <dgm:pt modelId="{389EB9A4-949E-43B0-AC28-81ADBEBA2FCA}" type="sibTrans" cxnId="{8CEFA3B3-F3B7-4874-9765-37F82A9BD17F}">
      <dgm:prSet/>
      <dgm:spPr/>
      <dgm:t>
        <a:bodyPr/>
        <a:lstStyle/>
        <a:p>
          <a:endParaRPr lang="en-US"/>
        </a:p>
      </dgm:t>
    </dgm:pt>
    <dgm:pt modelId="{DCCE1E36-D6EF-402F-9D34-CBE6561E7E13}">
      <dgm:prSet/>
      <dgm:spPr/>
      <dgm:t>
        <a:bodyPr/>
        <a:lstStyle/>
        <a:p>
          <a:r>
            <a:rPr lang="en-US" dirty="0"/>
            <a:t>Preserve Affordability for Students</a:t>
          </a:r>
        </a:p>
      </dgm:t>
    </dgm:pt>
    <dgm:pt modelId="{186C6607-0E34-4AD7-91B1-A08247AFD0B5}" type="parTrans" cxnId="{C2D81B05-B4C3-4ED6-B5F1-782AB47B4FF9}">
      <dgm:prSet/>
      <dgm:spPr/>
      <dgm:t>
        <a:bodyPr/>
        <a:lstStyle/>
        <a:p>
          <a:endParaRPr lang="en-US"/>
        </a:p>
      </dgm:t>
    </dgm:pt>
    <dgm:pt modelId="{3B7DC6B8-59E7-4418-8A86-CED18B9943CC}" type="sibTrans" cxnId="{C2D81B05-B4C3-4ED6-B5F1-782AB47B4FF9}">
      <dgm:prSet/>
      <dgm:spPr/>
      <dgm:t>
        <a:bodyPr/>
        <a:lstStyle/>
        <a:p>
          <a:endParaRPr lang="en-US"/>
        </a:p>
      </dgm:t>
    </dgm:pt>
    <dgm:pt modelId="{9703EFC4-6C45-4DFC-B760-EAFEF78092FB}">
      <dgm:prSet/>
      <dgm:spPr/>
      <dgm:t>
        <a:bodyPr/>
        <a:lstStyle/>
        <a:p>
          <a:r>
            <a:rPr lang="en-US" dirty="0"/>
            <a:t>Maintain Health and Safety for Students and Staff</a:t>
          </a:r>
        </a:p>
      </dgm:t>
    </dgm:pt>
    <dgm:pt modelId="{66121F42-7512-4C3C-9868-CEDD9C58E5ED}" type="parTrans" cxnId="{FC984917-6528-4EE5-9911-5A2E3BAE11CB}">
      <dgm:prSet/>
      <dgm:spPr/>
      <dgm:t>
        <a:bodyPr/>
        <a:lstStyle/>
        <a:p>
          <a:endParaRPr lang="en-US"/>
        </a:p>
      </dgm:t>
    </dgm:pt>
    <dgm:pt modelId="{2E1FDD86-3F0B-4CBE-B48F-FC7496E8AE1B}" type="sibTrans" cxnId="{FC984917-6528-4EE5-9911-5A2E3BAE11CB}">
      <dgm:prSet/>
      <dgm:spPr/>
      <dgm:t>
        <a:bodyPr/>
        <a:lstStyle/>
        <a:p>
          <a:endParaRPr lang="en-US"/>
        </a:p>
      </dgm:t>
    </dgm:pt>
    <dgm:pt modelId="{D3463840-8C63-4215-AC3E-90101591D853}">
      <dgm:prSet/>
      <dgm:spPr/>
      <dgm:t>
        <a:bodyPr/>
        <a:lstStyle/>
        <a:p>
          <a:r>
            <a:rPr lang="en-US" dirty="0"/>
            <a:t>Return to In-person/Hybrid Learning</a:t>
          </a:r>
        </a:p>
      </dgm:t>
    </dgm:pt>
    <dgm:pt modelId="{6C19480A-9BC6-405E-9BAA-73E762B92529}" type="parTrans" cxnId="{1E545CFB-570A-42B3-AA49-4FDDC51760A8}">
      <dgm:prSet/>
      <dgm:spPr/>
      <dgm:t>
        <a:bodyPr/>
        <a:lstStyle/>
        <a:p>
          <a:endParaRPr lang="en-US"/>
        </a:p>
      </dgm:t>
    </dgm:pt>
    <dgm:pt modelId="{1FEBDD17-D5C9-4BF7-932F-DE83695CEE54}" type="sibTrans" cxnId="{1E545CFB-570A-42B3-AA49-4FDDC51760A8}">
      <dgm:prSet/>
      <dgm:spPr/>
      <dgm:t>
        <a:bodyPr/>
        <a:lstStyle/>
        <a:p>
          <a:endParaRPr lang="en-US"/>
        </a:p>
      </dgm:t>
    </dgm:pt>
    <dgm:pt modelId="{28C3E3DD-478F-415C-ACAC-F65C69C23F8C}">
      <dgm:prSet/>
      <dgm:spPr/>
      <dgm:t>
        <a:bodyPr/>
        <a:lstStyle/>
        <a:p>
          <a:r>
            <a:rPr lang="en-US" dirty="0"/>
            <a:t>Reopen Auxiliary Operations </a:t>
          </a:r>
        </a:p>
      </dgm:t>
    </dgm:pt>
    <dgm:pt modelId="{1ED9261A-05E5-4BEA-862D-EE3D99E47F04}" type="parTrans" cxnId="{77A77F56-B2B0-427A-B2B1-0A6488616950}">
      <dgm:prSet/>
      <dgm:spPr/>
      <dgm:t>
        <a:bodyPr/>
        <a:lstStyle/>
        <a:p>
          <a:endParaRPr lang="en-US"/>
        </a:p>
      </dgm:t>
    </dgm:pt>
    <dgm:pt modelId="{3ADD705C-B646-4621-B07A-D51FA159936D}" type="sibTrans" cxnId="{77A77F56-B2B0-427A-B2B1-0A6488616950}">
      <dgm:prSet/>
      <dgm:spPr/>
      <dgm:t>
        <a:bodyPr/>
        <a:lstStyle/>
        <a:p>
          <a:endParaRPr lang="en-US"/>
        </a:p>
      </dgm:t>
    </dgm:pt>
    <dgm:pt modelId="{E6F255F8-C5DE-42F7-9A1E-E68D0C127F00}">
      <dgm:prSet/>
      <dgm:spPr/>
      <dgm:t>
        <a:bodyPr/>
        <a:lstStyle/>
        <a:p>
          <a:r>
            <a:rPr lang="en-US" dirty="0"/>
            <a:t>Developed during times of  Considerable Uncertainty Resulting from the Pandemic </a:t>
          </a:r>
        </a:p>
      </dgm:t>
    </dgm:pt>
    <dgm:pt modelId="{9B0E3BF7-E24D-413A-8E93-99573839BC86}" type="parTrans" cxnId="{9C94A743-482F-41A2-948B-ACA42B1DCFF0}">
      <dgm:prSet/>
      <dgm:spPr/>
      <dgm:t>
        <a:bodyPr/>
        <a:lstStyle/>
        <a:p>
          <a:endParaRPr lang="en-US"/>
        </a:p>
      </dgm:t>
    </dgm:pt>
    <dgm:pt modelId="{D737A4DB-9685-4D2A-8FF6-6AD16C17ED53}" type="sibTrans" cxnId="{9C94A743-482F-41A2-948B-ACA42B1DCFF0}">
      <dgm:prSet/>
      <dgm:spPr/>
      <dgm:t>
        <a:bodyPr/>
        <a:lstStyle/>
        <a:p>
          <a:endParaRPr lang="en-US"/>
        </a:p>
      </dgm:t>
    </dgm:pt>
    <dgm:pt modelId="{1FF5041E-C458-46F8-BBB4-A5414AA4EFD8}" type="pres">
      <dgm:prSet presAssocID="{5798283E-DC89-4DF0-B80E-2FBC982EDE1D}" presName="diagram" presStyleCnt="0">
        <dgm:presLayoutVars>
          <dgm:dir/>
          <dgm:resizeHandles val="exact"/>
        </dgm:presLayoutVars>
      </dgm:prSet>
      <dgm:spPr/>
    </dgm:pt>
    <dgm:pt modelId="{91B1296F-0D50-49FD-BCD2-216FE7915410}" type="pres">
      <dgm:prSet presAssocID="{16B76C08-3AEC-44B1-BDC5-844376F8ED00}" presName="node" presStyleLbl="node1" presStyleIdx="0" presStyleCnt="6">
        <dgm:presLayoutVars>
          <dgm:bulletEnabled val="1"/>
        </dgm:presLayoutVars>
      </dgm:prSet>
      <dgm:spPr/>
    </dgm:pt>
    <dgm:pt modelId="{59C42CD8-28C4-4C11-8FC3-6C4A1E3F0F10}" type="pres">
      <dgm:prSet presAssocID="{389EB9A4-949E-43B0-AC28-81ADBEBA2FCA}" presName="sibTrans" presStyleCnt="0"/>
      <dgm:spPr/>
    </dgm:pt>
    <dgm:pt modelId="{323733CA-E5A7-4329-AF6F-1EA3BC957201}" type="pres">
      <dgm:prSet presAssocID="{DCCE1E36-D6EF-402F-9D34-CBE6561E7E13}" presName="node" presStyleLbl="node1" presStyleIdx="1" presStyleCnt="6">
        <dgm:presLayoutVars>
          <dgm:bulletEnabled val="1"/>
        </dgm:presLayoutVars>
      </dgm:prSet>
      <dgm:spPr/>
    </dgm:pt>
    <dgm:pt modelId="{EBC24209-D2B7-461D-BF01-F088EA80BE58}" type="pres">
      <dgm:prSet presAssocID="{3B7DC6B8-59E7-4418-8A86-CED18B9943CC}" presName="sibTrans" presStyleCnt="0"/>
      <dgm:spPr/>
    </dgm:pt>
    <dgm:pt modelId="{EAF47157-2904-45F2-8CC0-19D820AAACAD}" type="pres">
      <dgm:prSet presAssocID="{9703EFC4-6C45-4DFC-B760-EAFEF78092FB}" presName="node" presStyleLbl="node1" presStyleIdx="2" presStyleCnt="6">
        <dgm:presLayoutVars>
          <dgm:bulletEnabled val="1"/>
        </dgm:presLayoutVars>
      </dgm:prSet>
      <dgm:spPr/>
    </dgm:pt>
    <dgm:pt modelId="{926A221A-32C1-40AD-BBDC-F9241A19F724}" type="pres">
      <dgm:prSet presAssocID="{2E1FDD86-3F0B-4CBE-B48F-FC7496E8AE1B}" presName="sibTrans" presStyleCnt="0"/>
      <dgm:spPr/>
    </dgm:pt>
    <dgm:pt modelId="{FCD868AF-D8A6-43E6-B3A8-654975E52DE4}" type="pres">
      <dgm:prSet presAssocID="{D3463840-8C63-4215-AC3E-90101591D853}" presName="node" presStyleLbl="node1" presStyleIdx="3" presStyleCnt="6">
        <dgm:presLayoutVars>
          <dgm:bulletEnabled val="1"/>
        </dgm:presLayoutVars>
      </dgm:prSet>
      <dgm:spPr/>
    </dgm:pt>
    <dgm:pt modelId="{C869C698-4448-4ADE-B79E-786B667E491E}" type="pres">
      <dgm:prSet presAssocID="{1FEBDD17-D5C9-4BF7-932F-DE83695CEE54}" presName="sibTrans" presStyleCnt="0"/>
      <dgm:spPr/>
    </dgm:pt>
    <dgm:pt modelId="{4C9CE136-C376-4601-8DDC-761B89B93107}" type="pres">
      <dgm:prSet presAssocID="{28C3E3DD-478F-415C-ACAC-F65C69C23F8C}" presName="node" presStyleLbl="node1" presStyleIdx="4" presStyleCnt="6">
        <dgm:presLayoutVars>
          <dgm:bulletEnabled val="1"/>
        </dgm:presLayoutVars>
      </dgm:prSet>
      <dgm:spPr/>
    </dgm:pt>
    <dgm:pt modelId="{138B4559-C45E-48BA-B72A-75618FE4B093}" type="pres">
      <dgm:prSet presAssocID="{3ADD705C-B646-4621-B07A-D51FA159936D}" presName="sibTrans" presStyleCnt="0"/>
      <dgm:spPr/>
    </dgm:pt>
    <dgm:pt modelId="{1A25EBAE-0078-4AA9-964A-73F48A265694}" type="pres">
      <dgm:prSet presAssocID="{E6F255F8-C5DE-42F7-9A1E-E68D0C127F00}" presName="node" presStyleLbl="node1" presStyleIdx="5" presStyleCnt="6">
        <dgm:presLayoutVars>
          <dgm:bulletEnabled val="1"/>
        </dgm:presLayoutVars>
      </dgm:prSet>
      <dgm:spPr/>
    </dgm:pt>
  </dgm:ptLst>
  <dgm:cxnLst>
    <dgm:cxn modelId="{C2D81B05-B4C3-4ED6-B5F1-782AB47B4FF9}" srcId="{5798283E-DC89-4DF0-B80E-2FBC982EDE1D}" destId="{DCCE1E36-D6EF-402F-9D34-CBE6561E7E13}" srcOrd="1" destOrd="0" parTransId="{186C6607-0E34-4AD7-91B1-A08247AFD0B5}" sibTransId="{3B7DC6B8-59E7-4418-8A86-CED18B9943CC}"/>
    <dgm:cxn modelId="{FC984917-6528-4EE5-9911-5A2E3BAE11CB}" srcId="{5798283E-DC89-4DF0-B80E-2FBC982EDE1D}" destId="{9703EFC4-6C45-4DFC-B760-EAFEF78092FB}" srcOrd="2" destOrd="0" parTransId="{66121F42-7512-4C3C-9868-CEDD9C58E5ED}" sibTransId="{2E1FDD86-3F0B-4CBE-B48F-FC7496E8AE1B}"/>
    <dgm:cxn modelId="{D8B60E1E-A593-4AF6-90F3-39075862BC94}" type="presOf" srcId="{E6F255F8-C5DE-42F7-9A1E-E68D0C127F00}" destId="{1A25EBAE-0078-4AA9-964A-73F48A265694}" srcOrd="0" destOrd="0" presId="urn:microsoft.com/office/officeart/2005/8/layout/default"/>
    <dgm:cxn modelId="{A4C1355F-F253-4EBA-920E-FFB1F253BDBF}" type="presOf" srcId="{9703EFC4-6C45-4DFC-B760-EAFEF78092FB}" destId="{EAF47157-2904-45F2-8CC0-19D820AAACAD}" srcOrd="0" destOrd="0" presId="urn:microsoft.com/office/officeart/2005/8/layout/default"/>
    <dgm:cxn modelId="{C0763A43-B574-4424-91B0-39B49BCACC78}" type="presOf" srcId="{28C3E3DD-478F-415C-ACAC-F65C69C23F8C}" destId="{4C9CE136-C376-4601-8DDC-761B89B93107}" srcOrd="0" destOrd="0" presId="urn:microsoft.com/office/officeart/2005/8/layout/default"/>
    <dgm:cxn modelId="{9C94A743-482F-41A2-948B-ACA42B1DCFF0}" srcId="{5798283E-DC89-4DF0-B80E-2FBC982EDE1D}" destId="{E6F255F8-C5DE-42F7-9A1E-E68D0C127F00}" srcOrd="5" destOrd="0" parTransId="{9B0E3BF7-E24D-413A-8E93-99573839BC86}" sibTransId="{D737A4DB-9685-4D2A-8FF6-6AD16C17ED53}"/>
    <dgm:cxn modelId="{77A77F56-B2B0-427A-B2B1-0A6488616950}" srcId="{5798283E-DC89-4DF0-B80E-2FBC982EDE1D}" destId="{28C3E3DD-478F-415C-ACAC-F65C69C23F8C}" srcOrd="4" destOrd="0" parTransId="{1ED9261A-05E5-4BEA-862D-EE3D99E47F04}" sibTransId="{3ADD705C-B646-4621-B07A-D51FA159936D}"/>
    <dgm:cxn modelId="{12795B58-7C5E-4A6D-ACAB-A6FD515D71C1}" type="presOf" srcId="{16B76C08-3AEC-44B1-BDC5-844376F8ED00}" destId="{91B1296F-0D50-49FD-BCD2-216FE7915410}" srcOrd="0" destOrd="0" presId="urn:microsoft.com/office/officeart/2005/8/layout/default"/>
    <dgm:cxn modelId="{61B65B9E-4258-469B-9672-E8BA9C82E4C4}" type="presOf" srcId="{5798283E-DC89-4DF0-B80E-2FBC982EDE1D}" destId="{1FF5041E-C458-46F8-BBB4-A5414AA4EFD8}" srcOrd="0" destOrd="0" presId="urn:microsoft.com/office/officeart/2005/8/layout/default"/>
    <dgm:cxn modelId="{7879A7AF-AF44-4761-9D66-C3C46AA3B69C}" type="presOf" srcId="{D3463840-8C63-4215-AC3E-90101591D853}" destId="{FCD868AF-D8A6-43E6-B3A8-654975E52DE4}" srcOrd="0" destOrd="0" presId="urn:microsoft.com/office/officeart/2005/8/layout/default"/>
    <dgm:cxn modelId="{8CEFA3B3-F3B7-4874-9765-37F82A9BD17F}" srcId="{5798283E-DC89-4DF0-B80E-2FBC982EDE1D}" destId="{16B76C08-3AEC-44B1-BDC5-844376F8ED00}" srcOrd="0" destOrd="0" parTransId="{BFB6F0D0-889F-4FBB-BB77-804B0F389684}" sibTransId="{389EB9A4-949E-43B0-AC28-81ADBEBA2FCA}"/>
    <dgm:cxn modelId="{B8603AF6-1A0F-4448-8FAF-76526F579E54}" type="presOf" srcId="{DCCE1E36-D6EF-402F-9D34-CBE6561E7E13}" destId="{323733CA-E5A7-4329-AF6F-1EA3BC957201}" srcOrd="0" destOrd="0" presId="urn:microsoft.com/office/officeart/2005/8/layout/default"/>
    <dgm:cxn modelId="{1E545CFB-570A-42B3-AA49-4FDDC51760A8}" srcId="{5798283E-DC89-4DF0-B80E-2FBC982EDE1D}" destId="{D3463840-8C63-4215-AC3E-90101591D853}" srcOrd="3" destOrd="0" parTransId="{6C19480A-9BC6-405E-9BAA-73E762B92529}" sibTransId="{1FEBDD17-D5C9-4BF7-932F-DE83695CEE54}"/>
    <dgm:cxn modelId="{2BB9D709-D1AB-4D47-8547-6755B784CCB9}" type="presParOf" srcId="{1FF5041E-C458-46F8-BBB4-A5414AA4EFD8}" destId="{91B1296F-0D50-49FD-BCD2-216FE7915410}" srcOrd="0" destOrd="0" presId="urn:microsoft.com/office/officeart/2005/8/layout/default"/>
    <dgm:cxn modelId="{E2072BCC-5591-47B9-8CA8-54F4CE59CBED}" type="presParOf" srcId="{1FF5041E-C458-46F8-BBB4-A5414AA4EFD8}" destId="{59C42CD8-28C4-4C11-8FC3-6C4A1E3F0F10}" srcOrd="1" destOrd="0" presId="urn:microsoft.com/office/officeart/2005/8/layout/default"/>
    <dgm:cxn modelId="{FDAB45C1-965F-44F9-A0F7-5D728E38FF9E}" type="presParOf" srcId="{1FF5041E-C458-46F8-BBB4-A5414AA4EFD8}" destId="{323733CA-E5A7-4329-AF6F-1EA3BC957201}" srcOrd="2" destOrd="0" presId="urn:microsoft.com/office/officeart/2005/8/layout/default"/>
    <dgm:cxn modelId="{3E237193-B446-4C00-A8AE-C95E8AC5C5A2}" type="presParOf" srcId="{1FF5041E-C458-46F8-BBB4-A5414AA4EFD8}" destId="{EBC24209-D2B7-461D-BF01-F088EA80BE58}" srcOrd="3" destOrd="0" presId="urn:microsoft.com/office/officeart/2005/8/layout/default"/>
    <dgm:cxn modelId="{70EC4ED2-12C3-494F-B730-F9C0A9B626AA}" type="presParOf" srcId="{1FF5041E-C458-46F8-BBB4-A5414AA4EFD8}" destId="{EAF47157-2904-45F2-8CC0-19D820AAACAD}" srcOrd="4" destOrd="0" presId="urn:microsoft.com/office/officeart/2005/8/layout/default"/>
    <dgm:cxn modelId="{6FCF8977-33AF-400F-B8F4-B3E376E36DB8}" type="presParOf" srcId="{1FF5041E-C458-46F8-BBB4-A5414AA4EFD8}" destId="{926A221A-32C1-40AD-BBDC-F9241A19F724}" srcOrd="5" destOrd="0" presId="urn:microsoft.com/office/officeart/2005/8/layout/default"/>
    <dgm:cxn modelId="{CD7357D4-1EE8-413B-B0A7-49B0DD6A009E}" type="presParOf" srcId="{1FF5041E-C458-46F8-BBB4-A5414AA4EFD8}" destId="{FCD868AF-D8A6-43E6-B3A8-654975E52DE4}" srcOrd="6" destOrd="0" presId="urn:microsoft.com/office/officeart/2005/8/layout/default"/>
    <dgm:cxn modelId="{84497308-E874-4083-B5E8-3FA27873B989}" type="presParOf" srcId="{1FF5041E-C458-46F8-BBB4-A5414AA4EFD8}" destId="{C869C698-4448-4ADE-B79E-786B667E491E}" srcOrd="7" destOrd="0" presId="urn:microsoft.com/office/officeart/2005/8/layout/default"/>
    <dgm:cxn modelId="{C56A2142-69C2-44DD-8F5F-B35DA179B58B}" type="presParOf" srcId="{1FF5041E-C458-46F8-BBB4-A5414AA4EFD8}" destId="{4C9CE136-C376-4601-8DDC-761B89B93107}" srcOrd="8" destOrd="0" presId="urn:microsoft.com/office/officeart/2005/8/layout/default"/>
    <dgm:cxn modelId="{7818035D-128B-484C-AD8B-0296A5B38C6E}" type="presParOf" srcId="{1FF5041E-C458-46F8-BBB4-A5414AA4EFD8}" destId="{138B4559-C45E-48BA-B72A-75618FE4B093}" srcOrd="9" destOrd="0" presId="urn:microsoft.com/office/officeart/2005/8/layout/default"/>
    <dgm:cxn modelId="{0B830612-8012-4903-AA9E-E4DCFA328C21}" type="presParOf" srcId="{1FF5041E-C458-46F8-BBB4-A5414AA4EFD8}" destId="{1A25EBAE-0078-4AA9-964A-73F48A265694}"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40FAAC-54BA-427C-9C42-0D2418EC7731}"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39B929B-55C8-4FA1-8815-16FA7641AADF}">
      <dgm:prSet/>
      <dgm:spPr/>
      <dgm:t>
        <a:bodyPr/>
        <a:lstStyle/>
        <a:p>
          <a:pPr>
            <a:lnSpc>
              <a:spcPct val="100000"/>
            </a:lnSpc>
          </a:pPr>
          <a:r>
            <a:rPr lang="en-US" b="1" dirty="0"/>
            <a:t>Consolidation of Budgets Developed by Individual Colleges and Units</a:t>
          </a:r>
          <a:endParaRPr lang="en-US" dirty="0"/>
        </a:p>
      </dgm:t>
    </dgm:pt>
    <dgm:pt modelId="{1DDDC08C-FBF3-4B15-9528-D2D0F86419D5}" type="parTrans" cxnId="{3ABBC784-3A5F-47D1-B49C-C0BB4057DF03}">
      <dgm:prSet/>
      <dgm:spPr/>
      <dgm:t>
        <a:bodyPr/>
        <a:lstStyle/>
        <a:p>
          <a:endParaRPr lang="en-US"/>
        </a:p>
      </dgm:t>
    </dgm:pt>
    <dgm:pt modelId="{34CD1ED4-59E8-4180-903E-4485D66431E5}" type="sibTrans" cxnId="{3ABBC784-3A5F-47D1-B49C-C0BB4057DF03}">
      <dgm:prSet/>
      <dgm:spPr/>
      <dgm:t>
        <a:bodyPr/>
        <a:lstStyle/>
        <a:p>
          <a:endParaRPr lang="en-US"/>
        </a:p>
      </dgm:t>
    </dgm:pt>
    <dgm:pt modelId="{D728A595-1358-45C2-ADCB-6982F985B694}">
      <dgm:prSet/>
      <dgm:spPr/>
      <dgm:t>
        <a:bodyPr/>
        <a:lstStyle/>
        <a:p>
          <a:pPr>
            <a:lnSpc>
              <a:spcPct val="100000"/>
            </a:lnSpc>
          </a:pPr>
          <a:r>
            <a:rPr lang="en-US" b="1" dirty="0"/>
            <a:t>Follows Legislative Audit Guidelines</a:t>
          </a:r>
          <a:endParaRPr lang="en-US" dirty="0"/>
        </a:p>
      </dgm:t>
    </dgm:pt>
    <dgm:pt modelId="{1826E4CF-248E-48E9-8401-B4A585361C30}" type="parTrans" cxnId="{CCA4F8DF-8C79-4EC8-AD1A-C1A21711EBF4}">
      <dgm:prSet/>
      <dgm:spPr/>
      <dgm:t>
        <a:bodyPr/>
        <a:lstStyle/>
        <a:p>
          <a:endParaRPr lang="en-US"/>
        </a:p>
      </dgm:t>
    </dgm:pt>
    <dgm:pt modelId="{15A787CA-A0D8-4F85-989C-CF6304CE4EA7}" type="sibTrans" cxnId="{CCA4F8DF-8C79-4EC8-AD1A-C1A21711EBF4}">
      <dgm:prSet/>
      <dgm:spPr/>
      <dgm:t>
        <a:bodyPr/>
        <a:lstStyle/>
        <a:p>
          <a:endParaRPr lang="en-US"/>
        </a:p>
      </dgm:t>
    </dgm:pt>
    <dgm:pt modelId="{4C4A4BA4-7368-4B4C-BD4E-58B188E7F6B1}">
      <dgm:prSet/>
      <dgm:spPr/>
      <dgm:t>
        <a:bodyPr/>
        <a:lstStyle/>
        <a:p>
          <a:pPr>
            <a:lnSpc>
              <a:spcPct val="100000"/>
            </a:lnSpc>
          </a:pPr>
          <a:r>
            <a:rPr lang="en-US" b="1" dirty="0"/>
            <a:t>Includes Pandemic </a:t>
          </a:r>
        </a:p>
        <a:p>
          <a:pPr>
            <a:lnSpc>
              <a:spcPct val="100000"/>
            </a:lnSpc>
          </a:pPr>
          <a:r>
            <a:rPr lang="en-US" b="1" dirty="0"/>
            <a:t>Related Expenses</a:t>
          </a:r>
          <a:endParaRPr lang="en-US" dirty="0"/>
        </a:p>
      </dgm:t>
    </dgm:pt>
    <dgm:pt modelId="{43AAB0A0-AE46-4CB2-A8AA-2CC31D1BB12B}" type="parTrans" cxnId="{001198F3-AC82-4AD1-9AB1-A3A9C46A3C18}">
      <dgm:prSet/>
      <dgm:spPr/>
      <dgm:t>
        <a:bodyPr/>
        <a:lstStyle/>
        <a:p>
          <a:endParaRPr lang="en-US"/>
        </a:p>
      </dgm:t>
    </dgm:pt>
    <dgm:pt modelId="{4B1C66CD-830C-4717-8242-AE1DF0DBE8D3}" type="sibTrans" cxnId="{001198F3-AC82-4AD1-9AB1-A3A9C46A3C18}">
      <dgm:prSet/>
      <dgm:spPr/>
      <dgm:t>
        <a:bodyPr/>
        <a:lstStyle/>
        <a:p>
          <a:endParaRPr lang="en-US"/>
        </a:p>
      </dgm:t>
    </dgm:pt>
    <dgm:pt modelId="{FA3E0E54-FF48-45F5-B845-4B95A170ABFB}" type="pres">
      <dgm:prSet presAssocID="{8940FAAC-54BA-427C-9C42-0D2418EC7731}" presName="root" presStyleCnt="0">
        <dgm:presLayoutVars>
          <dgm:dir/>
          <dgm:resizeHandles val="exact"/>
        </dgm:presLayoutVars>
      </dgm:prSet>
      <dgm:spPr/>
    </dgm:pt>
    <dgm:pt modelId="{FB71FC00-9401-46F3-9D42-0647526DD58D}" type="pres">
      <dgm:prSet presAssocID="{739B929B-55C8-4FA1-8815-16FA7641AADF}" presName="compNode" presStyleCnt="0"/>
      <dgm:spPr/>
    </dgm:pt>
    <dgm:pt modelId="{84FF972D-6820-4050-9A43-15600BA73EE1}" type="pres">
      <dgm:prSet presAssocID="{739B929B-55C8-4FA1-8815-16FA7641AA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445703E0-FE6C-44EC-AE78-102A06E9EF6E}" type="pres">
      <dgm:prSet presAssocID="{739B929B-55C8-4FA1-8815-16FA7641AADF}" presName="spaceRect" presStyleCnt="0"/>
      <dgm:spPr/>
    </dgm:pt>
    <dgm:pt modelId="{ADF63327-467A-4C6F-8388-36674F74E04C}" type="pres">
      <dgm:prSet presAssocID="{739B929B-55C8-4FA1-8815-16FA7641AADF}" presName="textRect" presStyleLbl="revTx" presStyleIdx="0" presStyleCnt="3" custScaleY="171950">
        <dgm:presLayoutVars>
          <dgm:chMax val="1"/>
          <dgm:chPref val="1"/>
        </dgm:presLayoutVars>
      </dgm:prSet>
      <dgm:spPr/>
    </dgm:pt>
    <dgm:pt modelId="{F164B0AF-3C13-4498-A5FE-5F28D0D0FDD7}" type="pres">
      <dgm:prSet presAssocID="{34CD1ED4-59E8-4180-903E-4485D66431E5}" presName="sibTrans" presStyleCnt="0"/>
      <dgm:spPr/>
    </dgm:pt>
    <dgm:pt modelId="{40FD386C-A3FA-4488-A1A6-BDEAD2239F28}" type="pres">
      <dgm:prSet presAssocID="{D728A595-1358-45C2-ADCB-6982F985B694}" presName="compNode" presStyleCnt="0"/>
      <dgm:spPr/>
    </dgm:pt>
    <dgm:pt modelId="{D9805D17-0830-4E35-AFFE-19AC9534192F}" type="pres">
      <dgm:prSet presAssocID="{D728A595-1358-45C2-ADCB-6982F985B6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 List"/>
        </a:ext>
      </dgm:extLst>
    </dgm:pt>
    <dgm:pt modelId="{E1649155-2CEA-4FB9-8EE5-AB608A5D545C}" type="pres">
      <dgm:prSet presAssocID="{D728A595-1358-45C2-ADCB-6982F985B694}" presName="spaceRect" presStyleCnt="0"/>
      <dgm:spPr/>
    </dgm:pt>
    <dgm:pt modelId="{3B96909D-997A-42B6-885D-235AC1139468}" type="pres">
      <dgm:prSet presAssocID="{D728A595-1358-45C2-ADCB-6982F985B694}" presName="textRect" presStyleLbl="revTx" presStyleIdx="1" presStyleCnt="3" custScaleY="165904">
        <dgm:presLayoutVars>
          <dgm:chMax val="1"/>
          <dgm:chPref val="1"/>
        </dgm:presLayoutVars>
      </dgm:prSet>
      <dgm:spPr/>
    </dgm:pt>
    <dgm:pt modelId="{B62981F9-9126-4780-8D44-3069C60EA73C}" type="pres">
      <dgm:prSet presAssocID="{15A787CA-A0D8-4F85-989C-CF6304CE4EA7}" presName="sibTrans" presStyleCnt="0"/>
      <dgm:spPr/>
    </dgm:pt>
    <dgm:pt modelId="{34E59098-3E61-42A9-B4EB-D6059A054D47}" type="pres">
      <dgm:prSet presAssocID="{4C4A4BA4-7368-4B4C-BD4E-58B188E7F6B1}" presName="compNode" presStyleCnt="0"/>
      <dgm:spPr/>
    </dgm:pt>
    <dgm:pt modelId="{D6329BDE-A4FA-4EA1-8319-A53C02A5E0D0}" type="pres">
      <dgm:prSet presAssocID="{4C4A4BA4-7368-4B4C-BD4E-58B188E7F6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8BEDF5B6-C4C9-43B9-9C47-02809E779583}" type="pres">
      <dgm:prSet presAssocID="{4C4A4BA4-7368-4B4C-BD4E-58B188E7F6B1}" presName="spaceRect" presStyleCnt="0"/>
      <dgm:spPr/>
    </dgm:pt>
    <dgm:pt modelId="{22E8DAA3-AA0A-47E5-812C-A3B3F649D8BE}" type="pres">
      <dgm:prSet presAssocID="{4C4A4BA4-7368-4B4C-BD4E-58B188E7F6B1}" presName="textRect" presStyleLbl="revTx" presStyleIdx="2" presStyleCnt="3" custScaleY="167950">
        <dgm:presLayoutVars>
          <dgm:chMax val="1"/>
          <dgm:chPref val="1"/>
        </dgm:presLayoutVars>
      </dgm:prSet>
      <dgm:spPr/>
    </dgm:pt>
  </dgm:ptLst>
  <dgm:cxnLst>
    <dgm:cxn modelId="{6566BC2C-9D13-4D60-934D-A14AA96F2F35}" type="presOf" srcId="{4C4A4BA4-7368-4B4C-BD4E-58B188E7F6B1}" destId="{22E8DAA3-AA0A-47E5-812C-A3B3F649D8BE}" srcOrd="0" destOrd="0" presId="urn:microsoft.com/office/officeart/2018/2/layout/IconLabelList"/>
    <dgm:cxn modelId="{43E65A42-4502-46CF-9576-B2EF7940373E}" type="presOf" srcId="{D728A595-1358-45C2-ADCB-6982F985B694}" destId="{3B96909D-997A-42B6-885D-235AC1139468}" srcOrd="0" destOrd="0" presId="urn:microsoft.com/office/officeart/2018/2/layout/IconLabelList"/>
    <dgm:cxn modelId="{3ABBC784-3A5F-47D1-B49C-C0BB4057DF03}" srcId="{8940FAAC-54BA-427C-9C42-0D2418EC7731}" destId="{739B929B-55C8-4FA1-8815-16FA7641AADF}" srcOrd="0" destOrd="0" parTransId="{1DDDC08C-FBF3-4B15-9528-D2D0F86419D5}" sibTransId="{34CD1ED4-59E8-4180-903E-4485D66431E5}"/>
    <dgm:cxn modelId="{A8ADD6BE-989A-48F6-8CCE-3A5F8B54EB31}" type="presOf" srcId="{739B929B-55C8-4FA1-8815-16FA7641AADF}" destId="{ADF63327-467A-4C6F-8388-36674F74E04C}" srcOrd="0" destOrd="0" presId="urn:microsoft.com/office/officeart/2018/2/layout/IconLabelList"/>
    <dgm:cxn modelId="{CCA4F8DF-8C79-4EC8-AD1A-C1A21711EBF4}" srcId="{8940FAAC-54BA-427C-9C42-0D2418EC7731}" destId="{D728A595-1358-45C2-ADCB-6982F985B694}" srcOrd="1" destOrd="0" parTransId="{1826E4CF-248E-48E9-8401-B4A585361C30}" sibTransId="{15A787CA-A0D8-4F85-989C-CF6304CE4EA7}"/>
    <dgm:cxn modelId="{654183E3-1E74-4F1C-BA98-3DE61DA5B7D7}" type="presOf" srcId="{8940FAAC-54BA-427C-9C42-0D2418EC7731}" destId="{FA3E0E54-FF48-45F5-B845-4B95A170ABFB}" srcOrd="0" destOrd="0" presId="urn:microsoft.com/office/officeart/2018/2/layout/IconLabelList"/>
    <dgm:cxn modelId="{001198F3-AC82-4AD1-9AB1-A3A9C46A3C18}" srcId="{8940FAAC-54BA-427C-9C42-0D2418EC7731}" destId="{4C4A4BA4-7368-4B4C-BD4E-58B188E7F6B1}" srcOrd="2" destOrd="0" parTransId="{43AAB0A0-AE46-4CB2-A8AA-2CC31D1BB12B}" sibTransId="{4B1C66CD-830C-4717-8242-AE1DF0DBE8D3}"/>
    <dgm:cxn modelId="{8B465199-4801-4C4D-8616-30F483CC143E}" type="presParOf" srcId="{FA3E0E54-FF48-45F5-B845-4B95A170ABFB}" destId="{FB71FC00-9401-46F3-9D42-0647526DD58D}" srcOrd="0" destOrd="0" presId="urn:microsoft.com/office/officeart/2018/2/layout/IconLabelList"/>
    <dgm:cxn modelId="{2F129BB9-F0AC-4CC9-9A70-EC9B94AA6B53}" type="presParOf" srcId="{FB71FC00-9401-46F3-9D42-0647526DD58D}" destId="{84FF972D-6820-4050-9A43-15600BA73EE1}" srcOrd="0" destOrd="0" presId="urn:microsoft.com/office/officeart/2018/2/layout/IconLabelList"/>
    <dgm:cxn modelId="{ECF4AE01-C634-4525-A094-20C029B98F6B}" type="presParOf" srcId="{FB71FC00-9401-46F3-9D42-0647526DD58D}" destId="{445703E0-FE6C-44EC-AE78-102A06E9EF6E}" srcOrd="1" destOrd="0" presId="urn:microsoft.com/office/officeart/2018/2/layout/IconLabelList"/>
    <dgm:cxn modelId="{13E00BF9-3871-4274-8EAE-EB531903D094}" type="presParOf" srcId="{FB71FC00-9401-46F3-9D42-0647526DD58D}" destId="{ADF63327-467A-4C6F-8388-36674F74E04C}" srcOrd="2" destOrd="0" presId="urn:microsoft.com/office/officeart/2018/2/layout/IconLabelList"/>
    <dgm:cxn modelId="{769C0CC4-8572-428A-B453-CDDD36DB7D3C}" type="presParOf" srcId="{FA3E0E54-FF48-45F5-B845-4B95A170ABFB}" destId="{F164B0AF-3C13-4498-A5FE-5F28D0D0FDD7}" srcOrd="1" destOrd="0" presId="urn:microsoft.com/office/officeart/2018/2/layout/IconLabelList"/>
    <dgm:cxn modelId="{EA2BA142-2357-4B08-BED2-8CD2432AFF8F}" type="presParOf" srcId="{FA3E0E54-FF48-45F5-B845-4B95A170ABFB}" destId="{40FD386C-A3FA-4488-A1A6-BDEAD2239F28}" srcOrd="2" destOrd="0" presId="urn:microsoft.com/office/officeart/2018/2/layout/IconLabelList"/>
    <dgm:cxn modelId="{738AD2B0-2F9B-4F54-8C0D-4394C7544D5E}" type="presParOf" srcId="{40FD386C-A3FA-4488-A1A6-BDEAD2239F28}" destId="{D9805D17-0830-4E35-AFFE-19AC9534192F}" srcOrd="0" destOrd="0" presId="urn:microsoft.com/office/officeart/2018/2/layout/IconLabelList"/>
    <dgm:cxn modelId="{01FF2B6D-2A6B-4A26-90AE-77D709EFB46C}" type="presParOf" srcId="{40FD386C-A3FA-4488-A1A6-BDEAD2239F28}" destId="{E1649155-2CEA-4FB9-8EE5-AB608A5D545C}" srcOrd="1" destOrd="0" presId="urn:microsoft.com/office/officeart/2018/2/layout/IconLabelList"/>
    <dgm:cxn modelId="{AD60AE07-5799-49DE-8291-905A02286E98}" type="presParOf" srcId="{40FD386C-A3FA-4488-A1A6-BDEAD2239F28}" destId="{3B96909D-997A-42B6-885D-235AC1139468}" srcOrd="2" destOrd="0" presId="urn:microsoft.com/office/officeart/2018/2/layout/IconLabelList"/>
    <dgm:cxn modelId="{AA77F44C-6247-4891-962B-04C75D85C0C9}" type="presParOf" srcId="{FA3E0E54-FF48-45F5-B845-4B95A170ABFB}" destId="{B62981F9-9126-4780-8D44-3069C60EA73C}" srcOrd="3" destOrd="0" presId="urn:microsoft.com/office/officeart/2018/2/layout/IconLabelList"/>
    <dgm:cxn modelId="{491E4631-1DAD-4C5A-96D8-E92AEB84C80E}" type="presParOf" srcId="{FA3E0E54-FF48-45F5-B845-4B95A170ABFB}" destId="{34E59098-3E61-42A9-B4EB-D6059A054D47}" srcOrd="4" destOrd="0" presId="urn:microsoft.com/office/officeart/2018/2/layout/IconLabelList"/>
    <dgm:cxn modelId="{AA884257-B2D9-456B-87DF-4EA13516D61C}" type="presParOf" srcId="{34E59098-3E61-42A9-B4EB-D6059A054D47}" destId="{D6329BDE-A4FA-4EA1-8319-A53C02A5E0D0}" srcOrd="0" destOrd="0" presId="urn:microsoft.com/office/officeart/2018/2/layout/IconLabelList"/>
    <dgm:cxn modelId="{1962383F-1C57-4111-91EE-88ACD6ABB5E2}" type="presParOf" srcId="{34E59098-3E61-42A9-B4EB-D6059A054D47}" destId="{8BEDF5B6-C4C9-43B9-9C47-02809E779583}" srcOrd="1" destOrd="0" presId="urn:microsoft.com/office/officeart/2018/2/layout/IconLabelList"/>
    <dgm:cxn modelId="{099B1E1E-51AC-4BAC-9985-FF8EAC27DDA6}" type="presParOf" srcId="{34E59098-3E61-42A9-B4EB-D6059A054D47}" destId="{22E8DAA3-AA0A-47E5-812C-A3B3F649D8B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D58FF4-BE2B-47EE-B162-A98893402FF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FE9056-9DD2-4E7D-9F68-DEBF22B5A166}">
      <dgm:prSet/>
      <dgm:spPr>
        <a:solidFill>
          <a:schemeClr val="accent1">
            <a:lumMod val="50000"/>
          </a:schemeClr>
        </a:solidFill>
      </dgm:spPr>
      <dgm:t>
        <a:bodyPr/>
        <a:lstStyle/>
        <a:p>
          <a:r>
            <a:rPr lang="en-US" b="1" u="none" dirty="0"/>
            <a:t>Total Budget </a:t>
          </a:r>
          <a:r>
            <a:rPr lang="en-US" b="1" u="sng" dirty="0"/>
            <a:t>Including</a:t>
          </a:r>
          <a:r>
            <a:rPr lang="en-US" b="1" u="none" dirty="0"/>
            <a:t> Payments on Behalf</a:t>
          </a:r>
          <a:endParaRPr lang="en-US" u="none" dirty="0"/>
        </a:p>
      </dgm:t>
    </dgm:pt>
    <dgm:pt modelId="{8BCFD619-29A7-4E3D-937C-0E4288E928E0}" type="parTrans" cxnId="{ED6460BA-C917-40A1-8BB4-0790553BAB7F}">
      <dgm:prSet/>
      <dgm:spPr/>
      <dgm:t>
        <a:bodyPr/>
        <a:lstStyle/>
        <a:p>
          <a:endParaRPr lang="en-US"/>
        </a:p>
      </dgm:t>
    </dgm:pt>
    <dgm:pt modelId="{43D7A09C-94AF-4ADB-88A7-436C8289FF76}" type="sibTrans" cxnId="{ED6460BA-C917-40A1-8BB4-0790553BAB7F}">
      <dgm:prSet/>
      <dgm:spPr/>
      <dgm:t>
        <a:bodyPr/>
        <a:lstStyle/>
        <a:p>
          <a:endParaRPr lang="en-US" dirty="0"/>
        </a:p>
      </dgm:t>
      <dgm:extLst>
        <a:ext uri="{E40237B7-FDA0-4F09-8148-C483321AD2D9}">
          <dgm14:cNvPr xmlns:dgm14="http://schemas.microsoft.com/office/drawing/2010/diagram" id="0" name="" descr="FY2021: For a total budget including payments on behalf $7.18 Billion&#10;FY2022: 446.7 Million, or +6.6% increase from FY2021,&#10;&#10;&#10;"/>
        </a:ext>
      </dgm:extLst>
    </dgm:pt>
    <dgm:pt modelId="{00579DE4-4642-4C6D-9E39-57ADE9EF0D86}">
      <dgm:prSet/>
      <dgm:spPr>
        <a:solidFill>
          <a:schemeClr val="accent1">
            <a:lumMod val="50000"/>
          </a:schemeClr>
        </a:solidFill>
      </dgm:spPr>
      <dgm:t>
        <a:bodyPr/>
        <a:lstStyle/>
        <a:p>
          <a:r>
            <a:rPr lang="en-US" b="1" dirty="0"/>
            <a:t>$7.18 Billion</a:t>
          </a:r>
          <a:endParaRPr lang="en-US" dirty="0"/>
        </a:p>
      </dgm:t>
    </dgm:pt>
    <dgm:pt modelId="{A71CF457-06BA-4BBA-BD74-9513F2AA6F32}" type="parTrans" cxnId="{DC8F969F-63BD-4E83-BDEE-8BCD30D1F622}">
      <dgm:prSet/>
      <dgm:spPr/>
      <dgm:t>
        <a:bodyPr/>
        <a:lstStyle/>
        <a:p>
          <a:endParaRPr lang="en-US"/>
        </a:p>
      </dgm:t>
    </dgm:pt>
    <dgm:pt modelId="{8E55DF04-51CE-41E7-BFC8-7EBDE809230D}" type="sibTrans" cxnId="{DC8F969F-63BD-4E83-BDEE-8BCD30D1F622}">
      <dgm:prSet/>
      <dgm:spPr/>
      <dgm:t>
        <a:bodyPr/>
        <a:lstStyle/>
        <a:p>
          <a:endParaRPr lang="en-US"/>
        </a:p>
      </dgm:t>
    </dgm:pt>
    <dgm:pt modelId="{97E98F5C-5F9F-412E-A4BD-4122FA4BF3B9}">
      <dgm:prSet/>
      <dgm:spPr>
        <a:solidFill>
          <a:schemeClr val="accent1">
            <a:lumMod val="50000"/>
          </a:schemeClr>
        </a:solidFill>
      </dgm:spPr>
      <dgm:t>
        <a:bodyPr/>
        <a:lstStyle/>
        <a:p>
          <a:r>
            <a:rPr lang="en-US" b="1" dirty="0"/>
            <a:t>446.7 Million, or +6.6% increase from FY2021</a:t>
          </a:r>
          <a:endParaRPr lang="en-US" dirty="0"/>
        </a:p>
      </dgm:t>
    </dgm:pt>
    <dgm:pt modelId="{709C6E51-817E-413A-9CD2-C258D9172A61}" type="parTrans" cxnId="{17A41438-B841-451E-BC5D-AB2CF6EDBEB8}">
      <dgm:prSet/>
      <dgm:spPr/>
      <dgm:t>
        <a:bodyPr/>
        <a:lstStyle/>
        <a:p>
          <a:endParaRPr lang="en-US"/>
        </a:p>
      </dgm:t>
    </dgm:pt>
    <dgm:pt modelId="{5073C2DA-7962-48CB-9176-885773FC6C73}" type="sibTrans" cxnId="{17A41438-B841-451E-BC5D-AB2CF6EDBEB8}">
      <dgm:prSet/>
      <dgm:spPr/>
      <dgm:t>
        <a:bodyPr/>
        <a:lstStyle/>
        <a:p>
          <a:endParaRPr lang="en-US"/>
        </a:p>
      </dgm:t>
    </dgm:pt>
    <dgm:pt modelId="{86ED932C-4C39-40B5-AC16-50ABCBBCD61F}" type="pres">
      <dgm:prSet presAssocID="{0FD58FF4-BE2B-47EE-B162-A98893402FF5}" presName="diagram" presStyleCnt="0">
        <dgm:presLayoutVars>
          <dgm:dir/>
          <dgm:resizeHandles val="exact"/>
        </dgm:presLayoutVars>
      </dgm:prSet>
      <dgm:spPr/>
    </dgm:pt>
    <dgm:pt modelId="{EA4BF9BE-F26A-4F5D-8FFA-BE1738C4D2F2}" type="pres">
      <dgm:prSet presAssocID="{BEFE9056-9DD2-4E7D-9F68-DEBF22B5A166}" presName="node" presStyleLbl="node1" presStyleIdx="0" presStyleCnt="2">
        <dgm:presLayoutVars>
          <dgm:bulletEnabled val="1"/>
        </dgm:presLayoutVars>
      </dgm:prSet>
      <dgm:spPr/>
    </dgm:pt>
    <dgm:pt modelId="{188429C8-FAB4-4A1A-95B4-BD80A535ADDE}" type="pres">
      <dgm:prSet presAssocID="{43D7A09C-94AF-4ADB-88A7-436C8289FF76}" presName="sibTrans" presStyleLbl="sibTrans2D1" presStyleIdx="0" presStyleCnt="1"/>
      <dgm:spPr/>
    </dgm:pt>
    <dgm:pt modelId="{89BE57CC-4A0E-44A4-BFD1-7B34327D13FB}" type="pres">
      <dgm:prSet presAssocID="{43D7A09C-94AF-4ADB-88A7-436C8289FF76}" presName="connectorText" presStyleLbl="sibTrans2D1" presStyleIdx="0" presStyleCnt="1"/>
      <dgm:spPr/>
    </dgm:pt>
    <dgm:pt modelId="{94BBFF78-3267-4544-A41A-212CB5F4818A}" type="pres">
      <dgm:prSet presAssocID="{97E98F5C-5F9F-412E-A4BD-4122FA4BF3B9}" presName="node" presStyleLbl="node1" presStyleIdx="1" presStyleCnt="2">
        <dgm:presLayoutVars>
          <dgm:bulletEnabled val="1"/>
        </dgm:presLayoutVars>
      </dgm:prSet>
      <dgm:spPr/>
    </dgm:pt>
  </dgm:ptLst>
  <dgm:cxnLst>
    <dgm:cxn modelId="{2B55E513-538F-438A-8F6E-88838E84F98B}" type="presOf" srcId="{0FD58FF4-BE2B-47EE-B162-A98893402FF5}" destId="{86ED932C-4C39-40B5-AC16-50ABCBBCD61F}" srcOrd="0" destOrd="0" presId="urn:microsoft.com/office/officeart/2005/8/layout/process5"/>
    <dgm:cxn modelId="{1D799C14-3596-4346-A477-D8A102B5F72F}" type="presOf" srcId="{43D7A09C-94AF-4ADB-88A7-436C8289FF76}" destId="{89BE57CC-4A0E-44A4-BFD1-7B34327D13FB}" srcOrd="1" destOrd="0" presId="urn:microsoft.com/office/officeart/2005/8/layout/process5"/>
    <dgm:cxn modelId="{17A41438-B841-451E-BC5D-AB2CF6EDBEB8}" srcId="{0FD58FF4-BE2B-47EE-B162-A98893402FF5}" destId="{97E98F5C-5F9F-412E-A4BD-4122FA4BF3B9}" srcOrd="1" destOrd="0" parTransId="{709C6E51-817E-413A-9CD2-C258D9172A61}" sibTransId="{5073C2DA-7962-48CB-9176-885773FC6C73}"/>
    <dgm:cxn modelId="{C3C75190-869F-46E8-BEF1-249B32DA91AD}" type="presOf" srcId="{43D7A09C-94AF-4ADB-88A7-436C8289FF76}" destId="{188429C8-FAB4-4A1A-95B4-BD80A535ADDE}" srcOrd="0" destOrd="0" presId="urn:microsoft.com/office/officeart/2005/8/layout/process5"/>
    <dgm:cxn modelId="{4C52979B-C801-423B-BE88-CFBF9EE027D4}" type="presOf" srcId="{BEFE9056-9DD2-4E7D-9F68-DEBF22B5A166}" destId="{EA4BF9BE-F26A-4F5D-8FFA-BE1738C4D2F2}" srcOrd="0" destOrd="0" presId="urn:microsoft.com/office/officeart/2005/8/layout/process5"/>
    <dgm:cxn modelId="{DC8F969F-63BD-4E83-BDEE-8BCD30D1F622}" srcId="{BEFE9056-9DD2-4E7D-9F68-DEBF22B5A166}" destId="{00579DE4-4642-4C6D-9E39-57ADE9EF0D86}" srcOrd="0" destOrd="0" parTransId="{A71CF457-06BA-4BBA-BD74-9513F2AA6F32}" sibTransId="{8E55DF04-51CE-41E7-BFC8-7EBDE809230D}"/>
    <dgm:cxn modelId="{ED6460BA-C917-40A1-8BB4-0790553BAB7F}" srcId="{0FD58FF4-BE2B-47EE-B162-A98893402FF5}" destId="{BEFE9056-9DD2-4E7D-9F68-DEBF22B5A166}" srcOrd="0" destOrd="0" parTransId="{8BCFD619-29A7-4E3D-937C-0E4288E928E0}" sibTransId="{43D7A09C-94AF-4ADB-88A7-436C8289FF76}"/>
    <dgm:cxn modelId="{FDA803FB-D10D-4C6D-8E44-946637745658}" type="presOf" srcId="{00579DE4-4642-4C6D-9E39-57ADE9EF0D86}" destId="{EA4BF9BE-F26A-4F5D-8FFA-BE1738C4D2F2}" srcOrd="0" destOrd="1" presId="urn:microsoft.com/office/officeart/2005/8/layout/process5"/>
    <dgm:cxn modelId="{598C0DFC-64D5-4E91-8DA1-F7F7D560DE75}" type="presOf" srcId="{97E98F5C-5F9F-412E-A4BD-4122FA4BF3B9}" destId="{94BBFF78-3267-4544-A41A-212CB5F4818A}" srcOrd="0" destOrd="0" presId="urn:microsoft.com/office/officeart/2005/8/layout/process5"/>
    <dgm:cxn modelId="{2E678F2B-D2F3-4CC2-96B5-08A04BE74ED0}" type="presParOf" srcId="{86ED932C-4C39-40B5-AC16-50ABCBBCD61F}" destId="{EA4BF9BE-F26A-4F5D-8FFA-BE1738C4D2F2}" srcOrd="0" destOrd="0" presId="urn:microsoft.com/office/officeart/2005/8/layout/process5"/>
    <dgm:cxn modelId="{9CBA40E7-EBF6-4B43-8B32-CB4AEAFA3243}" type="presParOf" srcId="{86ED932C-4C39-40B5-AC16-50ABCBBCD61F}" destId="{188429C8-FAB4-4A1A-95B4-BD80A535ADDE}" srcOrd="1" destOrd="0" presId="urn:microsoft.com/office/officeart/2005/8/layout/process5"/>
    <dgm:cxn modelId="{2E8355AE-9D18-4915-A7CA-3B9E32D301F6}" type="presParOf" srcId="{188429C8-FAB4-4A1A-95B4-BD80A535ADDE}" destId="{89BE57CC-4A0E-44A4-BFD1-7B34327D13FB}" srcOrd="0" destOrd="0" presId="urn:microsoft.com/office/officeart/2005/8/layout/process5"/>
    <dgm:cxn modelId="{3ABF697D-820E-44CD-BF89-7BCFF67501A6}" type="presParOf" srcId="{86ED932C-4C39-40B5-AC16-50ABCBBCD61F}" destId="{94BBFF78-3267-4544-A41A-212CB5F4818A}" srcOrd="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D58FF4-BE2B-47EE-B162-A98893402FF5}"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BEFE9056-9DD2-4E7D-9F68-DEBF22B5A166}">
      <dgm:prSet/>
      <dgm:spPr>
        <a:solidFill>
          <a:schemeClr val="accent1">
            <a:lumMod val="50000"/>
          </a:schemeClr>
        </a:solidFill>
      </dgm:spPr>
      <dgm:t>
        <a:bodyPr/>
        <a:lstStyle/>
        <a:p>
          <a:r>
            <a:rPr lang="en-US" b="1" u="none" dirty="0"/>
            <a:t>Total Budget </a:t>
          </a:r>
          <a:r>
            <a:rPr lang="en-US" b="1" u="sng" dirty="0"/>
            <a:t>Excluding</a:t>
          </a:r>
          <a:r>
            <a:rPr lang="en-US" b="1" u="none" dirty="0"/>
            <a:t> Payments on Behalf</a:t>
          </a:r>
          <a:endParaRPr lang="en-US" u="none" dirty="0"/>
        </a:p>
      </dgm:t>
    </dgm:pt>
    <dgm:pt modelId="{8BCFD619-29A7-4E3D-937C-0E4288E928E0}" type="parTrans" cxnId="{ED6460BA-C917-40A1-8BB4-0790553BAB7F}">
      <dgm:prSet/>
      <dgm:spPr/>
      <dgm:t>
        <a:bodyPr/>
        <a:lstStyle/>
        <a:p>
          <a:endParaRPr lang="en-US"/>
        </a:p>
      </dgm:t>
    </dgm:pt>
    <dgm:pt modelId="{43D7A09C-94AF-4ADB-88A7-436C8289FF76}" type="sibTrans" cxnId="{ED6460BA-C917-40A1-8BB4-0790553BAB7F}">
      <dgm:prSet/>
      <dgm:spPr/>
      <dgm:t>
        <a:bodyPr/>
        <a:lstStyle/>
        <a:p>
          <a:endParaRPr lang="en-US" dirty="0"/>
        </a:p>
      </dgm:t>
    </dgm:pt>
    <dgm:pt modelId="{00579DE4-4642-4C6D-9E39-57ADE9EF0D86}">
      <dgm:prSet/>
      <dgm:spPr>
        <a:solidFill>
          <a:schemeClr val="accent1">
            <a:lumMod val="50000"/>
          </a:schemeClr>
        </a:solidFill>
      </dgm:spPr>
      <dgm:t>
        <a:bodyPr/>
        <a:lstStyle/>
        <a:p>
          <a:r>
            <a:rPr lang="en-US" b="1" dirty="0"/>
            <a:t>$5.77 Billion</a:t>
          </a:r>
          <a:endParaRPr lang="en-US" dirty="0"/>
        </a:p>
      </dgm:t>
    </dgm:pt>
    <dgm:pt modelId="{A71CF457-06BA-4BBA-BD74-9513F2AA6F32}" type="parTrans" cxnId="{DC8F969F-63BD-4E83-BDEE-8BCD30D1F622}">
      <dgm:prSet/>
      <dgm:spPr/>
      <dgm:t>
        <a:bodyPr/>
        <a:lstStyle/>
        <a:p>
          <a:endParaRPr lang="en-US"/>
        </a:p>
      </dgm:t>
    </dgm:pt>
    <dgm:pt modelId="{8E55DF04-51CE-41E7-BFC8-7EBDE809230D}" type="sibTrans" cxnId="{DC8F969F-63BD-4E83-BDEE-8BCD30D1F622}">
      <dgm:prSet/>
      <dgm:spPr/>
      <dgm:t>
        <a:bodyPr/>
        <a:lstStyle/>
        <a:p>
          <a:endParaRPr lang="en-US"/>
        </a:p>
      </dgm:t>
    </dgm:pt>
    <dgm:pt modelId="{97E98F5C-5F9F-412E-A4BD-4122FA4BF3B9}">
      <dgm:prSet/>
      <dgm:spPr>
        <a:solidFill>
          <a:schemeClr val="accent1">
            <a:lumMod val="50000"/>
          </a:schemeClr>
        </a:solidFill>
      </dgm:spPr>
      <dgm:t>
        <a:bodyPr/>
        <a:lstStyle/>
        <a:p>
          <a:r>
            <a:rPr lang="en-US" b="1" dirty="0"/>
            <a:t>436.2 Million, or +8.2% increase from FY2021</a:t>
          </a:r>
          <a:endParaRPr lang="en-US" dirty="0"/>
        </a:p>
      </dgm:t>
    </dgm:pt>
    <dgm:pt modelId="{709C6E51-817E-413A-9CD2-C258D9172A61}" type="parTrans" cxnId="{17A41438-B841-451E-BC5D-AB2CF6EDBEB8}">
      <dgm:prSet/>
      <dgm:spPr/>
      <dgm:t>
        <a:bodyPr/>
        <a:lstStyle/>
        <a:p>
          <a:endParaRPr lang="en-US"/>
        </a:p>
      </dgm:t>
    </dgm:pt>
    <dgm:pt modelId="{5073C2DA-7962-48CB-9176-885773FC6C73}" type="sibTrans" cxnId="{17A41438-B841-451E-BC5D-AB2CF6EDBEB8}">
      <dgm:prSet/>
      <dgm:spPr/>
      <dgm:t>
        <a:bodyPr/>
        <a:lstStyle/>
        <a:p>
          <a:endParaRPr lang="en-US"/>
        </a:p>
      </dgm:t>
    </dgm:pt>
    <dgm:pt modelId="{86ED932C-4C39-40B5-AC16-50ABCBBCD61F}" type="pres">
      <dgm:prSet presAssocID="{0FD58FF4-BE2B-47EE-B162-A98893402FF5}" presName="diagram" presStyleCnt="0">
        <dgm:presLayoutVars>
          <dgm:dir/>
          <dgm:resizeHandles val="exact"/>
        </dgm:presLayoutVars>
      </dgm:prSet>
      <dgm:spPr/>
    </dgm:pt>
    <dgm:pt modelId="{EA4BF9BE-F26A-4F5D-8FFA-BE1738C4D2F2}" type="pres">
      <dgm:prSet presAssocID="{BEFE9056-9DD2-4E7D-9F68-DEBF22B5A166}" presName="node" presStyleLbl="node1" presStyleIdx="0" presStyleCnt="2">
        <dgm:presLayoutVars>
          <dgm:bulletEnabled val="1"/>
        </dgm:presLayoutVars>
      </dgm:prSet>
      <dgm:spPr/>
    </dgm:pt>
    <dgm:pt modelId="{188429C8-FAB4-4A1A-95B4-BD80A535ADDE}" type="pres">
      <dgm:prSet presAssocID="{43D7A09C-94AF-4ADB-88A7-436C8289FF76}" presName="sibTrans" presStyleLbl="sibTrans2D1" presStyleIdx="0" presStyleCnt="1"/>
      <dgm:spPr/>
    </dgm:pt>
    <dgm:pt modelId="{89BE57CC-4A0E-44A4-BFD1-7B34327D13FB}" type="pres">
      <dgm:prSet presAssocID="{43D7A09C-94AF-4ADB-88A7-436C8289FF76}" presName="connectorText" presStyleLbl="sibTrans2D1" presStyleIdx="0" presStyleCnt="1"/>
      <dgm:spPr/>
    </dgm:pt>
    <dgm:pt modelId="{94BBFF78-3267-4544-A41A-212CB5F4818A}" type="pres">
      <dgm:prSet presAssocID="{97E98F5C-5F9F-412E-A4BD-4122FA4BF3B9}" presName="node" presStyleLbl="node1" presStyleIdx="1" presStyleCnt="2">
        <dgm:presLayoutVars>
          <dgm:bulletEnabled val="1"/>
        </dgm:presLayoutVars>
      </dgm:prSet>
      <dgm:spPr/>
    </dgm:pt>
  </dgm:ptLst>
  <dgm:cxnLst>
    <dgm:cxn modelId="{2B55E513-538F-438A-8F6E-88838E84F98B}" type="presOf" srcId="{0FD58FF4-BE2B-47EE-B162-A98893402FF5}" destId="{86ED932C-4C39-40B5-AC16-50ABCBBCD61F}" srcOrd="0" destOrd="0" presId="urn:microsoft.com/office/officeart/2005/8/layout/process5"/>
    <dgm:cxn modelId="{1D799C14-3596-4346-A477-D8A102B5F72F}" type="presOf" srcId="{43D7A09C-94AF-4ADB-88A7-436C8289FF76}" destId="{89BE57CC-4A0E-44A4-BFD1-7B34327D13FB}" srcOrd="1" destOrd="0" presId="urn:microsoft.com/office/officeart/2005/8/layout/process5"/>
    <dgm:cxn modelId="{17A41438-B841-451E-BC5D-AB2CF6EDBEB8}" srcId="{0FD58FF4-BE2B-47EE-B162-A98893402FF5}" destId="{97E98F5C-5F9F-412E-A4BD-4122FA4BF3B9}" srcOrd="1" destOrd="0" parTransId="{709C6E51-817E-413A-9CD2-C258D9172A61}" sibTransId="{5073C2DA-7962-48CB-9176-885773FC6C73}"/>
    <dgm:cxn modelId="{C3C75190-869F-46E8-BEF1-249B32DA91AD}" type="presOf" srcId="{43D7A09C-94AF-4ADB-88A7-436C8289FF76}" destId="{188429C8-FAB4-4A1A-95B4-BD80A535ADDE}" srcOrd="0" destOrd="0" presId="urn:microsoft.com/office/officeart/2005/8/layout/process5"/>
    <dgm:cxn modelId="{4C52979B-C801-423B-BE88-CFBF9EE027D4}" type="presOf" srcId="{BEFE9056-9DD2-4E7D-9F68-DEBF22B5A166}" destId="{EA4BF9BE-F26A-4F5D-8FFA-BE1738C4D2F2}" srcOrd="0" destOrd="0" presId="urn:microsoft.com/office/officeart/2005/8/layout/process5"/>
    <dgm:cxn modelId="{DC8F969F-63BD-4E83-BDEE-8BCD30D1F622}" srcId="{BEFE9056-9DD2-4E7D-9F68-DEBF22B5A166}" destId="{00579DE4-4642-4C6D-9E39-57ADE9EF0D86}" srcOrd="0" destOrd="0" parTransId="{A71CF457-06BA-4BBA-BD74-9513F2AA6F32}" sibTransId="{8E55DF04-51CE-41E7-BFC8-7EBDE809230D}"/>
    <dgm:cxn modelId="{ED6460BA-C917-40A1-8BB4-0790553BAB7F}" srcId="{0FD58FF4-BE2B-47EE-B162-A98893402FF5}" destId="{BEFE9056-9DD2-4E7D-9F68-DEBF22B5A166}" srcOrd="0" destOrd="0" parTransId="{8BCFD619-29A7-4E3D-937C-0E4288E928E0}" sibTransId="{43D7A09C-94AF-4ADB-88A7-436C8289FF76}"/>
    <dgm:cxn modelId="{FDA803FB-D10D-4C6D-8E44-946637745658}" type="presOf" srcId="{00579DE4-4642-4C6D-9E39-57ADE9EF0D86}" destId="{EA4BF9BE-F26A-4F5D-8FFA-BE1738C4D2F2}" srcOrd="0" destOrd="1" presId="urn:microsoft.com/office/officeart/2005/8/layout/process5"/>
    <dgm:cxn modelId="{598C0DFC-64D5-4E91-8DA1-F7F7D560DE75}" type="presOf" srcId="{97E98F5C-5F9F-412E-A4BD-4122FA4BF3B9}" destId="{94BBFF78-3267-4544-A41A-212CB5F4818A}" srcOrd="0" destOrd="0" presId="urn:microsoft.com/office/officeart/2005/8/layout/process5"/>
    <dgm:cxn modelId="{2E678F2B-D2F3-4CC2-96B5-08A04BE74ED0}" type="presParOf" srcId="{86ED932C-4C39-40B5-AC16-50ABCBBCD61F}" destId="{EA4BF9BE-F26A-4F5D-8FFA-BE1738C4D2F2}" srcOrd="0" destOrd="0" presId="urn:microsoft.com/office/officeart/2005/8/layout/process5"/>
    <dgm:cxn modelId="{9CBA40E7-EBF6-4B43-8B32-CB4AEAFA3243}" type="presParOf" srcId="{86ED932C-4C39-40B5-AC16-50ABCBBCD61F}" destId="{188429C8-FAB4-4A1A-95B4-BD80A535ADDE}" srcOrd="1" destOrd="0" presId="urn:microsoft.com/office/officeart/2005/8/layout/process5"/>
    <dgm:cxn modelId="{2E8355AE-9D18-4915-A7CA-3B9E32D301F6}" type="presParOf" srcId="{188429C8-FAB4-4A1A-95B4-BD80A535ADDE}" destId="{89BE57CC-4A0E-44A4-BFD1-7B34327D13FB}" srcOrd="0" destOrd="0" presId="urn:microsoft.com/office/officeart/2005/8/layout/process5"/>
    <dgm:cxn modelId="{3ABF697D-820E-44CD-BF89-7BCFF67501A6}" type="presParOf" srcId="{86ED932C-4C39-40B5-AC16-50ABCBBCD61F}" destId="{94BBFF78-3267-4544-A41A-212CB5F4818A}" srcOrd="2"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B1296F-0D50-49FD-BCD2-216FE7915410}">
      <dsp:nvSpPr>
        <dsp:cNvPr id="0" name=""/>
        <dsp:cNvSpPr/>
      </dsp:nvSpPr>
      <dsp:spPr>
        <a:xfrm>
          <a:off x="543" y="16114"/>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Enhance Academic Excellence and Priorities</a:t>
          </a:r>
        </a:p>
      </dsp:txBody>
      <dsp:txXfrm>
        <a:off x="543" y="16114"/>
        <a:ext cx="2119754" cy="1271852"/>
      </dsp:txXfrm>
    </dsp:sp>
    <dsp:sp modelId="{323733CA-E5A7-4329-AF6F-1EA3BC957201}">
      <dsp:nvSpPr>
        <dsp:cNvPr id="0" name=""/>
        <dsp:cNvSpPr/>
      </dsp:nvSpPr>
      <dsp:spPr>
        <a:xfrm>
          <a:off x="2332273" y="16114"/>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Preserve Affordability for Students</a:t>
          </a:r>
        </a:p>
      </dsp:txBody>
      <dsp:txXfrm>
        <a:off x="2332273" y="16114"/>
        <a:ext cx="2119754" cy="1271852"/>
      </dsp:txXfrm>
    </dsp:sp>
    <dsp:sp modelId="{EAF47157-2904-45F2-8CC0-19D820AAACAD}">
      <dsp:nvSpPr>
        <dsp:cNvPr id="0" name=""/>
        <dsp:cNvSpPr/>
      </dsp:nvSpPr>
      <dsp:spPr>
        <a:xfrm>
          <a:off x="543" y="1499942"/>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Maintain Health and Safety for Students and Staff</a:t>
          </a:r>
        </a:p>
      </dsp:txBody>
      <dsp:txXfrm>
        <a:off x="543" y="1499942"/>
        <a:ext cx="2119754" cy="1271852"/>
      </dsp:txXfrm>
    </dsp:sp>
    <dsp:sp modelId="{FCD868AF-D8A6-43E6-B3A8-654975E52DE4}">
      <dsp:nvSpPr>
        <dsp:cNvPr id="0" name=""/>
        <dsp:cNvSpPr/>
      </dsp:nvSpPr>
      <dsp:spPr>
        <a:xfrm>
          <a:off x="2332273" y="1499942"/>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Return to In-person/Hybrid Learning</a:t>
          </a:r>
        </a:p>
      </dsp:txBody>
      <dsp:txXfrm>
        <a:off x="2332273" y="1499942"/>
        <a:ext cx="2119754" cy="1271852"/>
      </dsp:txXfrm>
    </dsp:sp>
    <dsp:sp modelId="{4C9CE136-C376-4601-8DDC-761B89B93107}">
      <dsp:nvSpPr>
        <dsp:cNvPr id="0" name=""/>
        <dsp:cNvSpPr/>
      </dsp:nvSpPr>
      <dsp:spPr>
        <a:xfrm>
          <a:off x="543" y="2983770"/>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Reopen Auxiliary Operations </a:t>
          </a:r>
        </a:p>
      </dsp:txBody>
      <dsp:txXfrm>
        <a:off x="543" y="2983770"/>
        <a:ext cx="2119754" cy="1271852"/>
      </dsp:txXfrm>
    </dsp:sp>
    <dsp:sp modelId="{1A25EBAE-0078-4AA9-964A-73F48A265694}">
      <dsp:nvSpPr>
        <dsp:cNvPr id="0" name=""/>
        <dsp:cNvSpPr/>
      </dsp:nvSpPr>
      <dsp:spPr>
        <a:xfrm>
          <a:off x="2332273" y="2983770"/>
          <a:ext cx="2119754" cy="127185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Developed during times of  Considerable Uncertainty Resulting from the Pandemic </a:t>
          </a:r>
        </a:p>
      </dsp:txBody>
      <dsp:txXfrm>
        <a:off x="2332273" y="2983770"/>
        <a:ext cx="2119754" cy="1271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F972D-6820-4050-9A43-15600BA73EE1}">
      <dsp:nvSpPr>
        <dsp:cNvPr id="0" name=""/>
        <dsp:cNvSpPr/>
      </dsp:nvSpPr>
      <dsp:spPr>
        <a:xfrm>
          <a:off x="947201" y="437652"/>
          <a:ext cx="1451800" cy="1451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F63327-467A-4C6F-8388-36674F74E04C}">
      <dsp:nvSpPr>
        <dsp:cNvPr id="0" name=""/>
        <dsp:cNvSpPr/>
      </dsp:nvSpPr>
      <dsp:spPr>
        <a:xfrm>
          <a:off x="59990" y="2013712"/>
          <a:ext cx="3226223" cy="1238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dirty="0"/>
            <a:t>Consolidation of Budgets Developed by Individual Colleges and Units</a:t>
          </a:r>
          <a:endParaRPr lang="en-US" sz="1900" kern="1200" dirty="0"/>
        </a:p>
      </dsp:txBody>
      <dsp:txXfrm>
        <a:off x="59990" y="2013712"/>
        <a:ext cx="3226223" cy="1238039"/>
      </dsp:txXfrm>
    </dsp:sp>
    <dsp:sp modelId="{D9805D17-0830-4E35-AFFE-19AC9534192F}">
      <dsp:nvSpPr>
        <dsp:cNvPr id="0" name=""/>
        <dsp:cNvSpPr/>
      </dsp:nvSpPr>
      <dsp:spPr>
        <a:xfrm>
          <a:off x="4738014" y="448534"/>
          <a:ext cx="1451800" cy="1451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96909D-997A-42B6-885D-235AC1139468}">
      <dsp:nvSpPr>
        <dsp:cNvPr id="0" name=""/>
        <dsp:cNvSpPr/>
      </dsp:nvSpPr>
      <dsp:spPr>
        <a:xfrm>
          <a:off x="3850802" y="2046361"/>
          <a:ext cx="3226223" cy="11945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dirty="0"/>
            <a:t>Follows Legislative Audit Guidelines</a:t>
          </a:r>
          <a:endParaRPr lang="en-US" sz="1900" kern="1200" dirty="0"/>
        </a:p>
      </dsp:txBody>
      <dsp:txXfrm>
        <a:off x="3850802" y="2046361"/>
        <a:ext cx="3226223" cy="1194508"/>
      </dsp:txXfrm>
    </dsp:sp>
    <dsp:sp modelId="{D6329BDE-A4FA-4EA1-8319-A53C02A5E0D0}">
      <dsp:nvSpPr>
        <dsp:cNvPr id="0" name=""/>
        <dsp:cNvSpPr/>
      </dsp:nvSpPr>
      <dsp:spPr>
        <a:xfrm>
          <a:off x="8528826" y="444852"/>
          <a:ext cx="1451800" cy="1451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E8DAA3-AA0A-47E5-812C-A3B3F649D8BE}">
      <dsp:nvSpPr>
        <dsp:cNvPr id="0" name=""/>
        <dsp:cNvSpPr/>
      </dsp:nvSpPr>
      <dsp:spPr>
        <a:xfrm>
          <a:off x="7641615" y="2035312"/>
          <a:ext cx="3226223" cy="1209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b="1" kern="1200" dirty="0"/>
            <a:t>Includes Pandemic </a:t>
          </a:r>
        </a:p>
        <a:p>
          <a:pPr marL="0" lvl="0" indent="0" algn="ctr" defTabSz="844550">
            <a:lnSpc>
              <a:spcPct val="100000"/>
            </a:lnSpc>
            <a:spcBef>
              <a:spcPct val="0"/>
            </a:spcBef>
            <a:spcAft>
              <a:spcPct val="35000"/>
            </a:spcAft>
            <a:buNone/>
          </a:pPr>
          <a:r>
            <a:rPr lang="en-US" sz="1900" b="1" kern="1200" dirty="0"/>
            <a:t>Related Expenses</a:t>
          </a:r>
          <a:endParaRPr lang="en-US" sz="1900" kern="1200" dirty="0"/>
        </a:p>
      </dsp:txBody>
      <dsp:txXfrm>
        <a:off x="7641615" y="2035312"/>
        <a:ext cx="3226223" cy="1209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BF9BE-F26A-4F5D-8FFA-BE1738C4D2F2}">
      <dsp:nvSpPr>
        <dsp:cNvPr id="0" name=""/>
        <dsp:cNvSpPr/>
      </dsp:nvSpPr>
      <dsp:spPr>
        <a:xfrm>
          <a:off x="743492" y="429"/>
          <a:ext cx="3230220" cy="1938132"/>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u="none" kern="1200" dirty="0"/>
            <a:t>Total Budget </a:t>
          </a:r>
          <a:r>
            <a:rPr lang="en-US" sz="2700" b="1" u="sng" kern="1200" dirty="0"/>
            <a:t>Including</a:t>
          </a:r>
          <a:r>
            <a:rPr lang="en-US" sz="2700" b="1" u="none" kern="1200" dirty="0"/>
            <a:t> Payments on Behalf</a:t>
          </a:r>
          <a:endParaRPr lang="en-US" sz="2700" u="none" kern="1200" dirty="0"/>
        </a:p>
        <a:p>
          <a:pPr marL="228600" lvl="1" indent="-228600" algn="l" defTabSz="933450">
            <a:lnSpc>
              <a:spcPct val="90000"/>
            </a:lnSpc>
            <a:spcBef>
              <a:spcPct val="0"/>
            </a:spcBef>
            <a:spcAft>
              <a:spcPct val="15000"/>
            </a:spcAft>
            <a:buChar char="•"/>
          </a:pPr>
          <a:r>
            <a:rPr lang="en-US" sz="2100" b="1" kern="1200" dirty="0"/>
            <a:t>$7.18 Billion</a:t>
          </a:r>
          <a:endParaRPr lang="en-US" sz="2100" kern="1200" dirty="0"/>
        </a:p>
      </dsp:txBody>
      <dsp:txXfrm>
        <a:off x="800258" y="57195"/>
        <a:ext cx="3116688" cy="1824600"/>
      </dsp:txXfrm>
    </dsp:sp>
    <dsp:sp modelId="{188429C8-FAB4-4A1A-95B4-BD80A535ADDE}">
      <dsp:nvSpPr>
        <dsp:cNvPr id="0" name=""/>
        <dsp:cNvSpPr/>
      </dsp:nvSpPr>
      <dsp:spPr>
        <a:xfrm>
          <a:off x="4257971" y="568948"/>
          <a:ext cx="684806" cy="801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257971" y="729167"/>
        <a:ext cx="479364" cy="480656"/>
      </dsp:txXfrm>
    </dsp:sp>
    <dsp:sp modelId="{94BBFF78-3267-4544-A41A-212CB5F4818A}">
      <dsp:nvSpPr>
        <dsp:cNvPr id="0" name=""/>
        <dsp:cNvSpPr/>
      </dsp:nvSpPr>
      <dsp:spPr>
        <a:xfrm>
          <a:off x="5265800" y="429"/>
          <a:ext cx="3230220" cy="1938132"/>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446.7 Million, or +6.6% increase from FY2021</a:t>
          </a:r>
          <a:endParaRPr lang="en-US" sz="2700" kern="1200" dirty="0"/>
        </a:p>
      </dsp:txBody>
      <dsp:txXfrm>
        <a:off x="5322566" y="57195"/>
        <a:ext cx="3116688" cy="1824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4BF9BE-F26A-4F5D-8FFA-BE1738C4D2F2}">
      <dsp:nvSpPr>
        <dsp:cNvPr id="0" name=""/>
        <dsp:cNvSpPr/>
      </dsp:nvSpPr>
      <dsp:spPr>
        <a:xfrm>
          <a:off x="743492" y="429"/>
          <a:ext cx="3230220" cy="1938132"/>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u="none" kern="1200" dirty="0"/>
            <a:t>Total Budget </a:t>
          </a:r>
          <a:r>
            <a:rPr lang="en-US" sz="2700" b="1" u="sng" kern="1200" dirty="0"/>
            <a:t>Excluding</a:t>
          </a:r>
          <a:r>
            <a:rPr lang="en-US" sz="2700" b="1" u="none" kern="1200" dirty="0"/>
            <a:t> Payments on Behalf</a:t>
          </a:r>
          <a:endParaRPr lang="en-US" sz="2700" u="none" kern="1200" dirty="0"/>
        </a:p>
        <a:p>
          <a:pPr marL="228600" lvl="1" indent="-228600" algn="l" defTabSz="933450">
            <a:lnSpc>
              <a:spcPct val="90000"/>
            </a:lnSpc>
            <a:spcBef>
              <a:spcPct val="0"/>
            </a:spcBef>
            <a:spcAft>
              <a:spcPct val="15000"/>
            </a:spcAft>
            <a:buChar char="•"/>
          </a:pPr>
          <a:r>
            <a:rPr lang="en-US" sz="2100" b="1" kern="1200" dirty="0"/>
            <a:t>$5.77 Billion</a:t>
          </a:r>
          <a:endParaRPr lang="en-US" sz="2100" kern="1200" dirty="0"/>
        </a:p>
      </dsp:txBody>
      <dsp:txXfrm>
        <a:off x="800258" y="57195"/>
        <a:ext cx="3116688" cy="1824600"/>
      </dsp:txXfrm>
    </dsp:sp>
    <dsp:sp modelId="{188429C8-FAB4-4A1A-95B4-BD80A535ADDE}">
      <dsp:nvSpPr>
        <dsp:cNvPr id="0" name=""/>
        <dsp:cNvSpPr/>
      </dsp:nvSpPr>
      <dsp:spPr>
        <a:xfrm>
          <a:off x="4257971" y="568948"/>
          <a:ext cx="684806" cy="8010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4257971" y="729167"/>
        <a:ext cx="479364" cy="480656"/>
      </dsp:txXfrm>
    </dsp:sp>
    <dsp:sp modelId="{94BBFF78-3267-4544-A41A-212CB5F4818A}">
      <dsp:nvSpPr>
        <dsp:cNvPr id="0" name=""/>
        <dsp:cNvSpPr/>
      </dsp:nvSpPr>
      <dsp:spPr>
        <a:xfrm>
          <a:off x="5265800" y="429"/>
          <a:ext cx="3230220" cy="1938132"/>
        </a:xfrm>
        <a:prstGeom prst="roundRect">
          <a:avLst>
            <a:gd name="adj" fmla="val 10000"/>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t>436.2 Million, or +8.2% increase from FY2021</a:t>
          </a:r>
          <a:endParaRPr lang="en-US" sz="2700" kern="1200" dirty="0"/>
        </a:p>
      </dsp:txBody>
      <dsp:txXfrm>
        <a:off x="5322566" y="57195"/>
        <a:ext cx="3116688" cy="18246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2.xml.rels><?xml version="1.0" encoding="UTF-8" standalone="yes"?>
<Relationships xmlns="http://schemas.openxmlformats.org/package/2006/relationships"><Relationship Id="rId1" Type="http://schemas.openxmlformats.org/officeDocument/2006/relationships/image" Target="../media/image21.png"/></Relationships>
</file>

<file path=ppt/drawings/drawing1.xml><?xml version="1.0" encoding="utf-8"?>
<c:userShapes xmlns:c="http://schemas.openxmlformats.org/drawingml/2006/chart">
  <cdr:relSizeAnchor xmlns:cdr="http://schemas.openxmlformats.org/drawingml/2006/chartDrawing">
    <cdr:from>
      <cdr:x>0.67576</cdr:x>
      <cdr:y>0.62502</cdr:y>
    </cdr:from>
    <cdr:to>
      <cdr:x>0.71094</cdr:x>
      <cdr:y>0.66709</cdr:y>
    </cdr:to>
    <cdr:cxnSp macro="">
      <cdr:nvCxnSpPr>
        <cdr:cNvPr id="3" name="Straight Connector 2">
          <a:extLst xmlns:a="http://schemas.openxmlformats.org/drawingml/2006/main">
            <a:ext uri="{FF2B5EF4-FFF2-40B4-BE49-F238E27FC236}">
              <a16:creationId xmlns:a16="http://schemas.microsoft.com/office/drawing/2014/main" id="{796962E4-B5FA-4351-82FE-CD5EEEA2C1E2}"/>
            </a:ext>
          </a:extLst>
        </cdr:cNvPr>
        <cdr:cNvCxnSpPr/>
      </cdr:nvCxnSpPr>
      <cdr:spPr>
        <a:xfrm xmlns:a="http://schemas.openxmlformats.org/drawingml/2006/main">
          <a:off x="8173725" y="3362294"/>
          <a:ext cx="425513" cy="226337"/>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0.68175</cdr:x>
      <cdr:y>0.56107</cdr:y>
    </cdr:from>
    <cdr:to>
      <cdr:x>0.70252</cdr:x>
      <cdr:y>0.58728</cdr:y>
    </cdr:to>
    <cdr:cxnSp macro="">
      <cdr:nvCxnSpPr>
        <cdr:cNvPr id="7" name="Straight Connector 6">
          <a:extLst xmlns:a="http://schemas.openxmlformats.org/drawingml/2006/main">
            <a:ext uri="{FF2B5EF4-FFF2-40B4-BE49-F238E27FC236}">
              <a16:creationId xmlns:a16="http://schemas.microsoft.com/office/drawing/2014/main" id="{F13F0D20-0E78-4203-AE81-5CCEFE2D7C67}"/>
            </a:ext>
          </a:extLst>
        </cdr:cNvPr>
        <cdr:cNvCxnSpPr/>
      </cdr:nvCxnSpPr>
      <cdr:spPr>
        <a:xfrm xmlns:a="http://schemas.openxmlformats.org/drawingml/2006/main" flipH="1" flipV="1">
          <a:off x="8246153" y="3018263"/>
          <a:ext cx="251302" cy="14101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0.59342</cdr:x>
      <cdr:y>0.09825</cdr:y>
    </cdr:from>
    <cdr:to>
      <cdr:x>0.60166</cdr:x>
      <cdr:y>0.15211</cdr:y>
    </cdr:to>
    <cdr:cxnSp macro="">
      <cdr:nvCxnSpPr>
        <cdr:cNvPr id="9" name="Straight Connector 8">
          <a:extLst xmlns:a="http://schemas.openxmlformats.org/drawingml/2006/main">
            <a:ext uri="{FF2B5EF4-FFF2-40B4-BE49-F238E27FC236}">
              <a16:creationId xmlns:a16="http://schemas.microsoft.com/office/drawing/2014/main" id="{CAB93DCB-DB45-4C15-B3D2-A515ACD6C8E6}"/>
            </a:ext>
          </a:extLst>
        </cdr:cNvPr>
        <cdr:cNvCxnSpPr/>
      </cdr:nvCxnSpPr>
      <cdr:spPr>
        <a:xfrm xmlns:a="http://schemas.openxmlformats.org/drawingml/2006/main" flipH="1">
          <a:off x="7177843" y="528559"/>
          <a:ext cx="99588" cy="289711"/>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0.68399</cdr:x>
      <cdr:y>0.47524</cdr:y>
    </cdr:from>
    <cdr:to>
      <cdr:x>0.70196</cdr:x>
      <cdr:y>0.47524</cdr:y>
    </cdr:to>
    <cdr:cxnSp macro="">
      <cdr:nvCxnSpPr>
        <cdr:cNvPr id="11" name="Straight Connector 10">
          <a:extLst xmlns:a="http://schemas.openxmlformats.org/drawingml/2006/main">
            <a:ext uri="{FF2B5EF4-FFF2-40B4-BE49-F238E27FC236}">
              <a16:creationId xmlns:a16="http://schemas.microsoft.com/office/drawing/2014/main" id="{62F47A54-5E6E-445F-95A5-EB525A412224}"/>
            </a:ext>
          </a:extLst>
        </cdr:cNvPr>
        <cdr:cNvCxnSpPr/>
      </cdr:nvCxnSpPr>
      <cdr:spPr>
        <a:xfrm xmlns:a="http://schemas.openxmlformats.org/drawingml/2006/main" flipH="1">
          <a:off x="8273313" y="2556536"/>
          <a:ext cx="217283" cy="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0.0624</cdr:x>
      <cdr:y>0.09199</cdr:y>
    </cdr:from>
    <cdr:to>
      <cdr:x>0.20996</cdr:x>
      <cdr:y>0.20733</cdr:y>
    </cdr:to>
    <cdr:pic>
      <cdr:nvPicPr>
        <cdr:cNvPr id="3" name="Picture 2" descr="Chart&#10;&#10;Description automatically generated">
          <a:extLst xmlns:a="http://schemas.openxmlformats.org/drawingml/2006/main">
            <a:ext uri="{FF2B5EF4-FFF2-40B4-BE49-F238E27FC236}">
              <a16:creationId xmlns:a16="http://schemas.microsoft.com/office/drawing/2014/main" id="{1F10DE34-8A23-4B21-BA1C-EB03D27955F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397839" y="509051"/>
          <a:ext cx="940649" cy="638250"/>
        </a:xfrm>
        <a:prstGeom xmlns:a="http://schemas.openxmlformats.org/drawingml/2006/main" prst="rect">
          <a:avLst/>
        </a:prstGeom>
      </cdr:spPr>
    </cdr:pic>
  </cdr:relSizeAnchor>
  <cdr:relSizeAnchor xmlns:cdr="http://schemas.openxmlformats.org/drawingml/2006/chartDrawing">
    <cdr:from>
      <cdr:x>0</cdr:x>
      <cdr:y>0.26486</cdr:y>
    </cdr:from>
    <cdr:to>
      <cdr:x>0.05402</cdr:x>
      <cdr:y>0.69297</cdr:y>
    </cdr:to>
    <cdr:sp macro="" textlink="">
      <cdr:nvSpPr>
        <cdr:cNvPr id="5" name="Left Brace 4">
          <a:extLst xmlns:a="http://schemas.openxmlformats.org/drawingml/2006/main">
            <a:ext uri="{FF2B5EF4-FFF2-40B4-BE49-F238E27FC236}">
              <a16:creationId xmlns:a16="http://schemas.microsoft.com/office/drawing/2014/main" id="{EB0DFDEF-CB01-40F0-AE4E-7EC150DFBA10}"/>
            </a:ext>
          </a:extLst>
        </cdr:cNvPr>
        <cdr:cNvSpPr/>
      </cdr:nvSpPr>
      <cdr:spPr>
        <a:xfrm xmlns:a="http://schemas.openxmlformats.org/drawingml/2006/main">
          <a:off x="0" y="1465664"/>
          <a:ext cx="344384" cy="2369009"/>
        </a:xfrm>
        <a:prstGeom xmlns:a="http://schemas.openxmlformats.org/drawingml/2006/main" prst="leftBrace">
          <a:avLst>
            <a:gd name="adj1" fmla="val 0"/>
            <a:gd name="adj2" fmla="val 50000"/>
          </a:avLst>
        </a:prstGeom>
        <a:ln xmlns:a="http://schemas.openxmlformats.org/drawingml/2006/main">
          <a:solidFill>
            <a:srgbClr val="FF0000"/>
          </a:solidFill>
        </a:ln>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4"/>
            <a:ext cx="3038475" cy="466725"/>
          </a:xfrm>
          <a:prstGeom prst="rect">
            <a:avLst/>
          </a:prstGeom>
        </p:spPr>
        <p:txBody>
          <a:bodyPr vert="horz" lIns="91440" tIns="45720" rIns="91440" bIns="45720" rtlCol="0"/>
          <a:lstStyle>
            <a:lvl1pPr algn="r">
              <a:defRPr sz="1200"/>
            </a:lvl1pPr>
          </a:lstStyle>
          <a:p>
            <a:fld id="{32C0388E-48A4-49BA-8CC9-38580BCDF014}" type="datetimeFigureOut">
              <a:rPr lang="en-US" smtClean="0"/>
              <a:t>11/4/2021</a:t>
            </a:fld>
            <a:endParaRPr lang="en-US" dirty="0"/>
          </a:p>
        </p:txBody>
      </p:sp>
      <p:sp>
        <p:nvSpPr>
          <p:cNvPr id="4" name="Footer Placeholder 3"/>
          <p:cNvSpPr>
            <a:spLocks noGrp="1"/>
          </p:cNvSpPr>
          <p:nvPr>
            <p:ph type="ftr" sz="quarter" idx="2"/>
          </p:nvPr>
        </p:nvSpPr>
        <p:spPr>
          <a:xfrm>
            <a:off x="2" y="8829679"/>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9"/>
            <a:ext cx="3038475" cy="466725"/>
          </a:xfrm>
          <a:prstGeom prst="rect">
            <a:avLst/>
          </a:prstGeom>
        </p:spPr>
        <p:txBody>
          <a:bodyPr vert="horz" lIns="91440" tIns="45720" rIns="91440" bIns="45720" rtlCol="0" anchor="b"/>
          <a:lstStyle>
            <a:lvl1pPr algn="r">
              <a:defRPr sz="1200"/>
            </a:lvl1pPr>
          </a:lstStyle>
          <a:p>
            <a:fld id="{3ACA187E-DB58-4458-B3FC-A9524B6A5E4C}" type="slidenum">
              <a:rPr lang="en-US" smtClean="0"/>
              <a:t>‹#›</a:t>
            </a:fld>
            <a:endParaRPr lang="en-US" dirty="0"/>
          </a:p>
        </p:txBody>
      </p:sp>
    </p:spTree>
    <p:extLst>
      <p:ext uri="{BB962C8B-B14F-4D97-AF65-F5344CB8AC3E}">
        <p14:creationId xmlns:p14="http://schemas.microsoft.com/office/powerpoint/2010/main" val="20204486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3177" tIns="46588" rIns="93177" bIns="46588"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77" tIns="46588" rIns="93177" bIns="46588" rtlCol="0"/>
          <a:lstStyle>
            <a:lvl1pPr algn="r">
              <a:defRPr sz="1200"/>
            </a:lvl1pPr>
          </a:lstStyle>
          <a:p>
            <a:fld id="{D658232B-DE87-004F-8864-C6E7AB0A20D7}" type="datetimeFigureOut">
              <a:rPr lang="en-US" smtClean="0"/>
              <a:t>11/4/2021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8" rIns="93177" bIns="46588"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8" rIns="93177"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1"/>
            <a:ext cx="3037840" cy="466433"/>
          </a:xfrm>
          <a:prstGeom prst="rect">
            <a:avLst/>
          </a:prstGeom>
        </p:spPr>
        <p:txBody>
          <a:bodyPr vert="horz" lIns="93177" tIns="46588" rIns="93177" bIns="4658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71"/>
            <a:ext cx="3037840" cy="466433"/>
          </a:xfrm>
          <a:prstGeom prst="rect">
            <a:avLst/>
          </a:prstGeom>
        </p:spPr>
        <p:txBody>
          <a:bodyPr vert="horz" lIns="93177" tIns="46588" rIns="93177" bIns="46588" rtlCol="0" anchor="b"/>
          <a:lstStyle>
            <a:lvl1pPr algn="r">
              <a:defRPr sz="1200"/>
            </a:lvl1pPr>
          </a:lstStyle>
          <a:p>
            <a:fld id="{E8D42742-FF7F-AA4E-AE2D-B8A00F6F6A3D}" type="slidenum">
              <a:rPr lang="en-US" smtClean="0"/>
              <a:t>‹#›</a:t>
            </a:fld>
            <a:endParaRPr lang="en-US" dirty="0"/>
          </a:p>
        </p:txBody>
      </p:sp>
    </p:spTree>
    <p:extLst>
      <p:ext uri="{BB962C8B-B14F-4D97-AF65-F5344CB8AC3E}">
        <p14:creationId xmlns:p14="http://schemas.microsoft.com/office/powerpoint/2010/main" val="14911523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19" indent="-171419">
              <a:buFont typeface="Arial" charset="0"/>
              <a:buChar char="•"/>
            </a:pPr>
            <a:endParaRPr lang="en-US" dirty="0">
              <a:latin typeface="Bookman Old Style" panose="02050604050505020204" pitchFamily="18" charset="0"/>
            </a:endParaRPr>
          </a:p>
          <a:p>
            <a:r>
              <a:rPr lang="en-US" sz="1400" dirty="0">
                <a:latin typeface="Bookman Old Style" panose="02050604050505020204" pitchFamily="18" charset="0"/>
              </a:rPr>
              <a:t>At</a:t>
            </a:r>
            <a:r>
              <a:rPr lang="en-US" sz="1400" baseline="0" dirty="0">
                <a:latin typeface="Bookman Old Style" panose="02050604050505020204" pitchFamily="18" charset="0"/>
              </a:rPr>
              <a:t> the May board meeting the board approved a provisional university system operating budget for </a:t>
            </a:r>
            <a:r>
              <a:rPr lang="en-US" sz="1400" dirty="0">
                <a:latin typeface="Bookman Old Style" panose="02050604050505020204" pitchFamily="18" charset="0"/>
              </a:rPr>
              <a:t>fiscal</a:t>
            </a:r>
            <a:r>
              <a:rPr lang="en-US" sz="1400" baseline="0" dirty="0">
                <a:latin typeface="Bookman Old Style" panose="02050604050505020204" pitchFamily="18" charset="0"/>
              </a:rPr>
              <a:t> year 2022.  Since then the state approved its fiscal year 2022 budget, including its appropriation to the university.</a:t>
            </a:r>
          </a:p>
          <a:p>
            <a:endParaRPr lang="en-US" sz="1400" dirty="0">
              <a:latin typeface="Bookman Old Style" panose="02050604050505020204" pitchFamily="18" charset="0"/>
            </a:endParaRPr>
          </a:p>
          <a:p>
            <a:r>
              <a:rPr lang="en-US" sz="1400" baseline="0" dirty="0">
                <a:latin typeface="Bookman Old Style" panose="02050604050505020204" pitchFamily="18" charset="0"/>
              </a:rPr>
              <a:t>Today, I seek the board’s approval of the university system’s final operating budget for </a:t>
            </a:r>
            <a:r>
              <a:rPr lang="en-US" sz="1400" dirty="0">
                <a:latin typeface="Bookman Old Style" panose="02050604050505020204" pitchFamily="18" charset="0"/>
              </a:rPr>
              <a:t>fiscal year </a:t>
            </a:r>
            <a:r>
              <a:rPr lang="en-US" sz="1400" baseline="0" dirty="0">
                <a:latin typeface="Bookman Old Style" panose="02050604050505020204" pitchFamily="18" charset="0"/>
              </a:rPr>
              <a:t>2022.   </a:t>
            </a:r>
            <a:r>
              <a:rPr lang="en-US" sz="1400" dirty="0">
                <a:latin typeface="Bookman Old Style" panose="02050604050505020204" pitchFamily="18" charset="0"/>
              </a:rPr>
              <a:t> </a:t>
            </a:r>
          </a:p>
        </p:txBody>
      </p:sp>
    </p:spTree>
    <p:extLst>
      <p:ext uri="{BB962C8B-B14F-4D97-AF65-F5344CB8AC3E}">
        <p14:creationId xmlns:p14="http://schemas.microsoft.com/office/powerpoint/2010/main" val="2978737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31" indent="-172431">
              <a:lnSpc>
                <a:spcPct val="150000"/>
              </a:lnSpc>
              <a:buFont typeface="Arial" panose="020B0604020202020204" pitchFamily="34" charset="0"/>
              <a:buChar char="•"/>
            </a:pPr>
            <a:r>
              <a:rPr lang="en-US" sz="1400" b="1" dirty="0">
                <a:latin typeface="Times New Roman" panose="02020603050405020304" pitchFamily="18" charset="0"/>
                <a:cs typeface="Times New Roman" panose="02020603050405020304" pitchFamily="18" charset="0"/>
              </a:rPr>
              <a:t>This chart shows the distribution of projected revenues across the three universities.  </a:t>
            </a:r>
          </a:p>
        </p:txBody>
      </p:sp>
    </p:spTree>
    <p:extLst>
      <p:ext uri="{BB962C8B-B14F-4D97-AF65-F5344CB8AC3E}">
        <p14:creationId xmlns:p14="http://schemas.microsoft.com/office/powerpoint/2010/main" val="250781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431" indent="-172431">
              <a:lnSpc>
                <a:spcPct val="150000"/>
              </a:lnSpc>
              <a:buFont typeface="Arial" panose="020B0604020202020204" pitchFamily="34" charset="0"/>
              <a:buChar char="•"/>
            </a:pPr>
            <a:r>
              <a:rPr lang="en-US" sz="1400" b="1" dirty="0"/>
              <a:t>This chart shows tuition generated by the three universities</a:t>
            </a:r>
          </a:p>
          <a:p>
            <a:pPr marL="172431" indent="-172431">
              <a:lnSpc>
                <a:spcPct val="150000"/>
              </a:lnSpc>
              <a:buFont typeface="Arial" panose="020B0604020202020204" pitchFamily="34" charset="0"/>
              <a:buChar char="•"/>
            </a:pPr>
            <a:r>
              <a:rPr lang="en-US" sz="1400" b="1" dirty="0"/>
              <a:t>As noted earlier, total tuition and fee revenues expected to grow by 5.1% and reach $1.4 billion.</a:t>
            </a:r>
          </a:p>
        </p:txBody>
      </p:sp>
    </p:spTree>
    <p:extLst>
      <p:ext uri="{BB962C8B-B14F-4D97-AF65-F5344CB8AC3E}">
        <p14:creationId xmlns:p14="http://schemas.microsoft.com/office/powerpoint/2010/main" val="163685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Debt Service transfers and transfers to capital increase are back to pre-pandemic levels.</a:t>
            </a:r>
          </a:p>
          <a:p>
            <a:r>
              <a:rPr lang="en-US" dirty="0"/>
              <a:t>Utilities/Maintenance below pre-pandemic level</a:t>
            </a:r>
          </a:p>
        </p:txBody>
      </p:sp>
    </p:spTree>
    <p:extLst>
      <p:ext uri="{BB962C8B-B14F-4D97-AF65-F5344CB8AC3E}">
        <p14:creationId xmlns:p14="http://schemas.microsoft.com/office/powerpoint/2010/main" val="551464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4585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068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853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069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024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Times New Roman" panose="02020603050405020304" pitchFamily="18" charset="0"/>
                <a:cs typeface="Times New Roman" panose="02020603050405020304" pitchFamily="18" charset="0"/>
              </a:rPr>
              <a:t>The overall operating budget is structured around four categories of funds.</a:t>
            </a:r>
          </a:p>
          <a:p>
            <a:r>
              <a:rPr lang="en-US" b="1" baseline="0" dirty="0">
                <a:latin typeface="Times New Roman" panose="02020603050405020304" pitchFamily="18" charset="0"/>
                <a:cs typeface="Times New Roman" panose="02020603050405020304" pitchFamily="18" charset="0"/>
              </a:rPr>
              <a:t>The largest category is the general operating fund which supports our instructional and core academic activities.  Revenues from tuition payments and state appropriation support the expenses in this category.  This fund is</a:t>
            </a:r>
            <a:r>
              <a:rPr lang="en-US" b="1" dirty="0">
                <a:latin typeface="Times New Roman" panose="02020603050405020304" pitchFamily="18" charset="0"/>
                <a:cs typeface="Times New Roman" panose="02020603050405020304" pitchFamily="18" charset="0"/>
              </a:rPr>
              <a:t> projected to grow by 5.7%.  </a:t>
            </a:r>
          </a:p>
          <a:p>
            <a:endParaRPr lang="en-US" b="1" baseline="0" dirty="0">
              <a:latin typeface="Times New Roman" panose="02020603050405020304" pitchFamily="18" charset="0"/>
              <a:cs typeface="Times New Roman" panose="02020603050405020304" pitchFamily="18" charset="0"/>
            </a:endParaRPr>
          </a:p>
          <a:p>
            <a:r>
              <a:rPr lang="en-US" b="1" baseline="0" dirty="0">
                <a:latin typeface="Times New Roman" panose="02020603050405020304" pitchFamily="18" charset="0"/>
                <a:cs typeface="Times New Roman" panose="02020603050405020304" pitchFamily="18" charset="0"/>
              </a:rPr>
              <a:t>This year the budget continues to separately account for the activities of the hospital in a separate hospital fund.  It is projected to grow by 3.7% over last years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Times New Roman" panose="02020603050405020304" pitchFamily="18" charset="0"/>
                <a:cs typeface="Times New Roman" panose="02020603050405020304" pitchFamily="18" charset="0"/>
              </a:rPr>
              <a:t>The third category, and second largest, is comprised of r</a:t>
            </a:r>
            <a:r>
              <a:rPr lang="en-US" sz="1200" b="1" kern="1200" dirty="0">
                <a:solidFill>
                  <a:schemeClr val="tx1"/>
                </a:solidFill>
                <a:effectLst/>
                <a:latin typeface="Times New Roman" panose="02020603050405020304" pitchFamily="18" charset="0"/>
                <a:cs typeface="Times New Roman" panose="02020603050405020304" pitchFamily="18" charset="0"/>
              </a:rPr>
              <a:t>estricted budgets that are available only for expenses specified by the gifts and contracts generating those funds. Examples of activities included in this category include </a:t>
            </a:r>
            <a:r>
              <a:rPr lang="en-US" sz="1200" b="1" kern="1200" baseline="0" dirty="0">
                <a:solidFill>
                  <a:schemeClr val="tx1"/>
                </a:solidFill>
                <a:effectLst/>
                <a:latin typeface="Times New Roman" panose="02020603050405020304" pitchFamily="18" charset="0"/>
                <a:cs typeface="Times New Roman" panose="02020603050405020304" pitchFamily="18" charset="0"/>
              </a:rPr>
              <a:t>sponsored programs, auxiliary facilities such as dining and residential services and activities supported by gift and endowment income. Those budgets are expected to grow by 12.8% from last years budget – a significant amount related to resuming in-person operations.</a:t>
            </a:r>
            <a:r>
              <a:rPr lang="en-US" sz="1200" b="1" kern="1200" dirty="0">
                <a:solidFill>
                  <a:schemeClr val="tx1"/>
                </a:solidFill>
                <a:effectLst/>
                <a:latin typeface="Times New Roman" panose="02020603050405020304" pitchFamily="18" charset="0"/>
                <a:cs typeface="Times New Roman" panose="02020603050405020304" pitchFamily="18" charset="0"/>
              </a:rPr>
              <a:t> </a:t>
            </a:r>
          </a:p>
          <a:p>
            <a:r>
              <a:rPr lang="en-US" b="1" baseline="0" dirty="0">
                <a:latin typeface="Times New Roman" panose="02020603050405020304" pitchFamily="18" charset="0"/>
                <a:cs typeface="Times New Roman" panose="02020603050405020304" pitchFamily="18" charset="0"/>
              </a:rPr>
              <a:t>   </a:t>
            </a:r>
          </a:p>
          <a:p>
            <a:r>
              <a:rPr lang="en-US" b="1" baseline="0" dirty="0">
                <a:latin typeface="Times New Roman" panose="02020603050405020304" pitchFamily="18" charset="0"/>
                <a:cs typeface="Times New Roman" panose="02020603050405020304" pitchFamily="18" charset="0"/>
              </a:rPr>
              <a:t>The final category represents the estimated value of benefit payments made by the state on behalf of the university.  Total of $1.4 b (+0.7%).</a:t>
            </a:r>
            <a:r>
              <a:rPr lang="en-US" b="1" dirty="0"/>
              <a:t> </a:t>
            </a:r>
          </a:p>
        </p:txBody>
      </p:sp>
    </p:spTree>
    <p:extLst>
      <p:ext uri="{BB962C8B-B14F-4D97-AF65-F5344CB8AC3E}">
        <p14:creationId xmlns:p14="http://schemas.microsoft.com/office/powerpoint/2010/main" val="3729004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major strength of the university’s finances is the diversity of its revenue sources.  This chart shows the distribution of total revenue (excluding POB) by revenue source.</a:t>
            </a:r>
          </a:p>
          <a:p>
            <a:endParaRPr lang="en-US" b="1" dirty="0"/>
          </a:p>
          <a:p>
            <a:r>
              <a:rPr lang="en-US" b="1" dirty="0"/>
              <a:t>As shown here no single source of revenue account for more than 25% of the total budget. </a:t>
            </a:r>
          </a:p>
          <a:p>
            <a:endParaRPr lang="en-US" b="1" dirty="0"/>
          </a:p>
          <a:p>
            <a:r>
              <a:rPr lang="en-US" b="1" dirty="0"/>
              <a:t>Tuition is the largest source accounting for 24% of the total.  The hospital and the physician service plans combined account for 20% of the budget; sponsored programs 17% and state appropriation contributes another 11%.  </a:t>
            </a:r>
          </a:p>
          <a:p>
            <a:endParaRPr lang="en-US" b="1" dirty="0"/>
          </a:p>
          <a:p>
            <a:r>
              <a:rPr lang="en-US" b="1" dirty="0"/>
              <a:t>Note that these percentages do not include payments on behalf.</a:t>
            </a:r>
          </a:p>
        </p:txBody>
      </p:sp>
    </p:spTree>
    <p:extLst>
      <p:ext uri="{BB962C8B-B14F-4D97-AF65-F5344CB8AC3E}">
        <p14:creationId xmlns:p14="http://schemas.microsoft.com/office/powerpoint/2010/main" val="85191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0829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This table shows the sources of revenue from restricted sources.  </a:t>
            </a:r>
          </a:p>
          <a:p>
            <a:endParaRPr lang="en-US" sz="1400" b="1" dirty="0"/>
          </a:p>
          <a:p>
            <a:r>
              <a:rPr lang="en-US" sz="1400" b="1" dirty="0"/>
              <a:t>Sponsored Programs account for 41% and 37% from Auxiliary operations.  As mentioned previously, the growth in auxiliaries is returning to pre-pandemic operations.</a:t>
            </a:r>
          </a:p>
          <a:p>
            <a:endParaRPr lang="en-US" sz="1400" b="1" dirty="0"/>
          </a:p>
          <a:p>
            <a:r>
              <a:rPr lang="en-US" sz="1400" b="1" dirty="0"/>
              <a:t>The growth in other is also related to returning to normal operations and is related to the increase in AFMFA revenues – If you will recall, Urbana did not assess this fee to students with fully online courses most of last year.</a:t>
            </a:r>
          </a:p>
          <a:p>
            <a:endParaRPr lang="en-US" sz="1400" b="1" dirty="0"/>
          </a:p>
          <a:p>
            <a:endParaRPr lang="en-US" sz="1400" b="1" dirty="0"/>
          </a:p>
        </p:txBody>
      </p:sp>
    </p:spTree>
    <p:extLst>
      <p:ext uri="{BB962C8B-B14F-4D97-AF65-F5344CB8AC3E}">
        <p14:creationId xmlns:p14="http://schemas.microsoft.com/office/powerpoint/2010/main" val="1709395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3">
            <a:extLst>
              <a:ext uri="{28A0092B-C50C-407E-A947-70E740481C1C}">
                <a14:useLocalDpi xmlns:a14="http://schemas.microsoft.com/office/drawing/2010/main" val="0"/>
              </a:ext>
            </a:extLst>
          </a:blip>
          <a:srcRect t="30279" r="24152" b="24042"/>
          <a:stretch/>
        </p:blipFill>
        <p:spPr>
          <a:xfrm>
            <a:off x="-1" y="-1"/>
            <a:ext cx="12192001" cy="3716613"/>
          </a:xfrm>
          <a:prstGeom prst="rect">
            <a:avLst/>
          </a:prstGeom>
        </p:spPr>
      </p:pic>
      <p:sp>
        <p:nvSpPr>
          <p:cNvPr id="7" name="Rectangle 6"/>
          <p:cNvSpPr/>
          <p:nvPr/>
        </p:nvSpPr>
        <p:spPr>
          <a:xfrm>
            <a:off x="0" y="3721768"/>
            <a:ext cx="12192000" cy="3136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2" name="Title 1"/>
          <p:cNvSpPr>
            <a:spLocks noGrp="1"/>
          </p:cNvSpPr>
          <p:nvPr>
            <p:ph type="ctrTitle" hasCustomPrompt="1"/>
          </p:nvPr>
        </p:nvSpPr>
        <p:spPr>
          <a:xfrm>
            <a:off x="805405" y="4100212"/>
            <a:ext cx="10548395" cy="727507"/>
          </a:xfrm>
        </p:spPr>
        <p:txBody>
          <a:bodyPr anchor="b">
            <a:normAutofit/>
          </a:bodyPr>
          <a:lstStyle>
            <a:lvl1pPr algn="ctr">
              <a:defRPr sz="4400" b="0" i="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dirty="0"/>
          </a:p>
        </p:txBody>
      </p:sp>
      <p:sp>
        <p:nvSpPr>
          <p:cNvPr id="19" name="Text Placeholder 2"/>
          <p:cNvSpPr>
            <a:spLocks noGrp="1"/>
          </p:cNvSpPr>
          <p:nvPr>
            <p:ph type="body" idx="1"/>
          </p:nvPr>
        </p:nvSpPr>
        <p:spPr>
          <a:xfrm>
            <a:off x="831850" y="4827720"/>
            <a:ext cx="10515600" cy="514302"/>
          </a:xfrm>
        </p:spPr>
        <p:txBody>
          <a:bodyPr/>
          <a:lstStyle>
            <a:lvl1pPr marL="0" indent="0" algn="ctr">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0" name="Text Placeholder 2"/>
          <p:cNvSpPr>
            <a:spLocks noGrp="1"/>
          </p:cNvSpPr>
          <p:nvPr>
            <p:ph type="body" idx="13" hasCustomPrompt="1"/>
          </p:nvPr>
        </p:nvSpPr>
        <p:spPr>
          <a:xfrm>
            <a:off x="821802" y="5585708"/>
            <a:ext cx="10515600" cy="514302"/>
          </a:xfrm>
        </p:spPr>
        <p:txBody>
          <a:bodyPr/>
          <a:lstStyle>
            <a:lvl1pPr marL="0" indent="0" algn="ctr">
              <a:buNone/>
              <a:defRPr sz="24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12" name="Picture 11"/>
          <p:cNvPicPr>
            <a:picLocks noChangeAspect="1"/>
          </p:cNvPicPr>
          <p:nvPr userDrawn="1"/>
        </p:nvPicPr>
        <p:blipFill rotWithShape="1">
          <a:blip r:embed="rId4">
            <a:extLst>
              <a:ext uri="{28A0092B-C50C-407E-A947-70E740481C1C}">
                <a14:useLocalDpi xmlns:a14="http://schemas.microsoft.com/office/drawing/2010/main" val="0"/>
              </a:ext>
            </a:extLst>
          </a:blip>
          <a:srcRect l="16002"/>
          <a:stretch/>
        </p:blipFill>
        <p:spPr>
          <a:xfrm>
            <a:off x="3015047" y="191171"/>
            <a:ext cx="8448879" cy="509194"/>
          </a:xfrm>
          <a:prstGeom prst="rect">
            <a:avLst/>
          </a:prstGeom>
          <a:effectLst>
            <a:outerShdw blurRad="50800" dist="76200" dir="2700000" algn="tl" rotWithShape="0">
              <a:prstClr val="black">
                <a:alpha val="40000"/>
              </a:prstClr>
            </a:outerShdw>
          </a:effectLst>
        </p:spPr>
      </p:pic>
      <p:pic>
        <p:nvPicPr>
          <p:cNvPr id="14" name="Picture 13"/>
          <p:cNvPicPr>
            <a:picLocks noChangeAspect="1"/>
          </p:cNvPicPr>
          <p:nvPr userDrawn="1"/>
        </p:nvPicPr>
        <p:blipFill rotWithShape="1">
          <a:blip r:embed="rId5">
            <a:extLst>
              <a:ext uri="{28A0092B-C50C-407E-A947-70E740481C1C}">
                <a14:useLocalDpi xmlns:a14="http://schemas.microsoft.com/office/drawing/2010/main" val="0"/>
              </a:ext>
            </a:extLst>
          </a:blip>
          <a:srcRect b="32815"/>
          <a:stretch/>
        </p:blipFill>
        <p:spPr>
          <a:xfrm>
            <a:off x="752518" y="212377"/>
            <a:ext cx="1962823" cy="816354"/>
          </a:xfrm>
          <a:prstGeom prst="rect">
            <a:avLst/>
          </a:prstGeom>
          <a:effectLst/>
        </p:spPr>
      </p:pic>
      <p:pic>
        <p:nvPicPr>
          <p:cNvPr id="5" name="Picture 4">
            <a:extLst>
              <a:ext uri="{FF2B5EF4-FFF2-40B4-BE49-F238E27FC236}">
                <a16:creationId xmlns:a16="http://schemas.microsoft.com/office/drawing/2014/main" id="{85B15EE8-F6F8-5046-8C05-78C8C058638C}"/>
              </a:ext>
            </a:extLst>
          </p:cNvPr>
          <p:cNvPicPr>
            <a:picLocks noChangeAspect="1"/>
          </p:cNvPicPr>
          <p:nvPr userDrawn="1"/>
        </p:nvPicPr>
        <p:blipFill>
          <a:blip r:embed="rId6"/>
          <a:stretch>
            <a:fillRect/>
          </a:stretch>
        </p:blipFill>
        <p:spPr>
          <a:xfrm>
            <a:off x="4559230" y="6504279"/>
            <a:ext cx="3040743" cy="217196"/>
          </a:xfrm>
          <a:prstGeom prst="rect">
            <a:avLst/>
          </a:prstGeom>
        </p:spPr>
      </p:pic>
    </p:spTree>
    <p:extLst>
      <p:ext uri="{BB962C8B-B14F-4D97-AF65-F5344CB8AC3E}">
        <p14:creationId xmlns:p14="http://schemas.microsoft.com/office/powerpoint/2010/main" val="74540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B308-2AE0-44FF-B985-C613CF056D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63CB7D-840C-4F50-BE01-7A8C14DF5D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F0C0B6-A0AC-4927-8353-4FADDBE6C26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48AF3A8-F8BF-4DB9-8911-8E05EF1431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742AD7-2365-427B-9D12-FD31DF3E1BEF}"/>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52295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55092-0393-41D7-8F0C-18A8F3DAE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F537E-1D68-4281-A8A9-55811894EC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05073-B820-482A-B03A-15130E0774C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062FA02-5AC3-4394-9872-C6306EFEB5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D9E572-A91D-475B-AB65-4301B5768C13}"/>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276853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8046B-7D76-4E10-B769-A5B2093DC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0D230B-8D4E-40B0-AF27-C24BD98075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214D6-40F9-48A2-8295-114A1175E2A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F6A2D44-55DC-4909-837B-F3D38A3530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599902-5406-4273-AE04-9078892F9C39}"/>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3036996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83632-0BE2-46C0-86D8-75CE6CD41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B05F1F-7911-4B20-9D5C-6EEE1E4AD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5FE80-E5DC-42EB-90E5-4BC01211EC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31F6B8-41A4-434F-A358-6A62B63B411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7EBF853-483A-44A4-854C-8B42CFE72A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8997E-FCCC-48AC-AEF6-74651F75B64D}"/>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4030603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6F49B-722C-41A5-8B08-687FA95166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204474-B00F-4E63-B103-2F0DF1AEB9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FE2C78-8461-45BD-AE40-36322C4FA9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E25FDB-E7EF-4D46-A15D-5D19A09DA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727D27-4542-4D41-9D5A-B7F1FECE0D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32F116-7F29-42D1-9778-3BDFF8F411B8}"/>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EDF2182-F65C-4CFA-A8BB-6551E0660D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EF08EE6-5B97-4B7E-947C-F2123755BAF6}"/>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278123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F2EF6-344D-4430-B292-39A12BEC2B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C880BC-73BA-4786-ACC9-CFD3CCF93F2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D9F6F32-9A5F-474D-A484-975C8128D3D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2598AE4-288D-40D3-A0E8-90E26958201B}"/>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3290777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50B9B1-1A9B-4B81-B141-4C1E52BF6F48}"/>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8D7AA91-321F-4FA0-B892-C911DE22BF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A308C89-87DE-4A9D-A32A-C29628B830C3}"/>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3695392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9F3A-E00B-40D6-AF61-0784125F1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9FE242-E2EF-4D88-AD9F-0665CCA172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072BD3-DEF2-47DA-9290-955D1D786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681B17-01B1-45F9-B6CD-CF70AA8502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6EDB61-BA67-4B27-93F1-8447938441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716020-73C7-40F1-95EA-FA528674AFF0}"/>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170228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07AD3-BCB8-451E-95BB-1B415402C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8E3B95-2C34-490F-8AA6-4A1226D0E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B18F1B5-5317-400F-9AA5-6571D7F080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E11C38-CBF5-4308-AC13-9A848BA6CE7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A7FE31B-7F0D-4BC7-8828-B0EF429D6F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BC90DB-B21F-4E52-8EBE-EF1F4A3EFA77}"/>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1187883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4D23-15E9-4FF4-AE4E-A1E73BDB50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A5C47B-AFDA-4054-987B-012989E70C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3D8F3-8BC8-4372-8E7E-4B63A36983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1B19CE4-FA84-4D1D-965C-B055C91811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D956C2D-F7FD-423F-91B6-D5F668C79133}"/>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10727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5584" y="0"/>
            <a:ext cx="3858005" cy="6858000"/>
          </a:xfrm>
          <a:prstGeom prst="rect">
            <a:avLst/>
          </a:prstGeom>
        </p:spPr>
      </p:pic>
      <p:sp>
        <p:nvSpPr>
          <p:cNvPr id="2" name="Date Placeholder 1"/>
          <p:cNvSpPr>
            <a:spLocks noGrp="1"/>
          </p:cNvSpPr>
          <p:nvPr>
            <p:ph type="dt" sz="half" idx="10"/>
          </p:nvPr>
        </p:nvSpPr>
        <p:spPr/>
        <p:txBody>
          <a:bodyPr/>
          <a:lstStyle>
            <a:lvl1pPr>
              <a:defRPr>
                <a:solidFill>
                  <a:schemeClr val="bg1">
                    <a:lumMod val="6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29866733-B904-C84A-937B-5FAEB6B69CA7}" type="slidenum">
              <a:rPr lang="en-US" smtClean="0"/>
              <a:pPr/>
              <a:t>‹#›</a:t>
            </a:fld>
            <a:endParaRPr lang="en-US" dirty="0"/>
          </a:p>
        </p:txBody>
      </p:sp>
      <p:sp>
        <p:nvSpPr>
          <p:cNvPr id="8" name="Title Placeholder 1"/>
          <p:cNvSpPr>
            <a:spLocks noGrp="1"/>
          </p:cNvSpPr>
          <p:nvPr>
            <p:ph type="title"/>
          </p:nvPr>
        </p:nvSpPr>
        <p:spPr>
          <a:xfrm>
            <a:off x="134474" y="103869"/>
            <a:ext cx="8130989" cy="677612"/>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EC4D59B4-DBBE-394E-9FEB-90A7123C3C57}"/>
              </a:ext>
            </a:extLst>
          </p:cNvPr>
          <p:cNvPicPr>
            <a:picLocks noChangeAspect="1"/>
          </p:cNvPicPr>
          <p:nvPr userDrawn="1"/>
        </p:nvPicPr>
        <p:blipFill>
          <a:blip r:embed="rId3"/>
          <a:stretch>
            <a:fillRect/>
          </a:stretch>
        </p:blipFill>
        <p:spPr>
          <a:xfrm>
            <a:off x="4559230" y="6504279"/>
            <a:ext cx="3040743" cy="217196"/>
          </a:xfrm>
          <a:prstGeom prst="rect">
            <a:avLst/>
          </a:prstGeom>
        </p:spPr>
      </p:pic>
      <p:sp>
        <p:nvSpPr>
          <p:cNvPr id="10" name="Content Placeholder 2"/>
          <p:cNvSpPr>
            <a:spLocks noGrp="1"/>
          </p:cNvSpPr>
          <p:nvPr>
            <p:ph idx="1" hasCustomPrompt="1"/>
          </p:nvPr>
        </p:nvSpPr>
        <p:spPr>
          <a:xfrm>
            <a:off x="403411" y="1169894"/>
            <a:ext cx="7570694" cy="5007069"/>
          </a:xfrm>
        </p:spPr>
        <p:txBody>
          <a:bodyPr/>
          <a:lstStyle>
            <a:lvl1pPr>
              <a:defRPr>
                <a:solidFill>
                  <a:schemeClr val="accent1"/>
                </a:solidFill>
                <a:latin typeface="+mj-lt"/>
                <a:ea typeface="Tahoma" charset="0"/>
                <a:cs typeface="Tahoma" charset="0"/>
              </a:defRPr>
            </a:lvl1pPr>
            <a:lvl2pPr>
              <a:defRPr sz="2000" spc="300">
                <a:solidFill>
                  <a:schemeClr val="accent4"/>
                </a:solidFill>
                <a:latin typeface="+mj-lt"/>
                <a:ea typeface="Tahoma" charset="0"/>
                <a:cs typeface="Tahoma" charset="0"/>
              </a:defRPr>
            </a:lvl2pPr>
            <a:lvl3pPr>
              <a:defRPr sz="1800" b="1">
                <a:solidFill>
                  <a:srgbClr val="002060"/>
                </a:solidFill>
                <a:latin typeface="+mj-lt"/>
                <a:ea typeface="Tahoma" charset="0"/>
                <a:cs typeface="Tahoma" charset="0"/>
              </a:defRPr>
            </a:lvl3pPr>
            <a:lvl4pPr>
              <a:defRPr sz="1600" b="1">
                <a:solidFill>
                  <a:schemeClr val="accent1"/>
                </a:solidFill>
                <a:latin typeface="+mj-lt"/>
                <a:ea typeface="Tahoma" charset="0"/>
                <a:cs typeface="Tahoma" charset="0"/>
              </a:defRPr>
            </a:lvl4pPr>
            <a:lvl5pPr>
              <a:defRPr sz="1600" b="1" spc="300">
                <a:solidFill>
                  <a:schemeClr val="accent6"/>
                </a:solidFill>
                <a:latin typeface="+mj-lt"/>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57709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160CBB-C6FA-4587-9C9C-A0A3230399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4AF0FA-2FC1-4ED0-9925-A338A08A69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FA6DF-9CFA-4409-977F-13B20A847A8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DD4EB15-D546-4A20-ABDC-99D74A5EC7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216017-0DC4-42D4-B2E3-8E1377DEC60C}"/>
              </a:ext>
            </a:extLst>
          </p:cNvPr>
          <p:cNvSpPr>
            <a:spLocks noGrp="1"/>
          </p:cNvSpPr>
          <p:nvPr>
            <p:ph type="sldNum" sz="quarter" idx="12"/>
          </p:nvPr>
        </p:nvSpPr>
        <p:spPr/>
        <p:txBody>
          <a:bodyPr/>
          <a:lstStyle/>
          <a:p>
            <a:fld id="{F6AEC216-797D-4213-9317-6977A86FB321}" type="slidenum">
              <a:rPr lang="en-US" smtClean="0"/>
              <a:t>‹#›</a:t>
            </a:fld>
            <a:endParaRPr lang="en-US" dirty="0"/>
          </a:p>
        </p:txBody>
      </p:sp>
    </p:spTree>
    <p:extLst>
      <p:ext uri="{BB962C8B-B14F-4D97-AF65-F5344CB8AC3E}">
        <p14:creationId xmlns:p14="http://schemas.microsoft.com/office/powerpoint/2010/main" val="2947825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lumMod val="65000"/>
                  </a:schemeClr>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29866733-B904-C84A-937B-5FAEB6B69CA7}" type="slidenum">
              <a:rPr lang="en-US" smtClean="0"/>
              <a:pPr/>
              <a:t>‹#›</a:t>
            </a:fld>
            <a:endParaRPr lang="en-US" dirty="0"/>
          </a:p>
        </p:txBody>
      </p:sp>
      <p:sp>
        <p:nvSpPr>
          <p:cNvPr id="8" name="Title Placeholder 1"/>
          <p:cNvSpPr>
            <a:spLocks noGrp="1"/>
          </p:cNvSpPr>
          <p:nvPr>
            <p:ph type="title"/>
          </p:nvPr>
        </p:nvSpPr>
        <p:spPr>
          <a:xfrm>
            <a:off x="134474" y="103869"/>
            <a:ext cx="8130989" cy="677612"/>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EC4D59B4-DBBE-394E-9FEB-90A7123C3C57}"/>
              </a:ext>
            </a:extLst>
          </p:cNvPr>
          <p:cNvPicPr>
            <a:picLocks noChangeAspect="1"/>
          </p:cNvPicPr>
          <p:nvPr userDrawn="1"/>
        </p:nvPicPr>
        <p:blipFill>
          <a:blip r:embed="rId2"/>
          <a:stretch>
            <a:fillRect/>
          </a:stretch>
        </p:blipFill>
        <p:spPr>
          <a:xfrm>
            <a:off x="4559230" y="6504279"/>
            <a:ext cx="3040743" cy="217196"/>
          </a:xfrm>
          <a:prstGeom prst="rect">
            <a:avLst/>
          </a:prstGeom>
        </p:spPr>
      </p:pic>
      <p:sp>
        <p:nvSpPr>
          <p:cNvPr id="10" name="Content Placeholder 2"/>
          <p:cNvSpPr>
            <a:spLocks noGrp="1"/>
          </p:cNvSpPr>
          <p:nvPr>
            <p:ph idx="1" hasCustomPrompt="1"/>
          </p:nvPr>
        </p:nvSpPr>
        <p:spPr>
          <a:xfrm>
            <a:off x="403411" y="1169894"/>
            <a:ext cx="7570694" cy="5007069"/>
          </a:xfrm>
        </p:spPr>
        <p:txBody>
          <a:bodyPr/>
          <a:lstStyle>
            <a:lvl1pPr>
              <a:defRPr>
                <a:solidFill>
                  <a:schemeClr val="accent1"/>
                </a:solidFill>
                <a:latin typeface="+mj-lt"/>
                <a:ea typeface="Tahoma" charset="0"/>
                <a:cs typeface="Tahoma" charset="0"/>
              </a:defRPr>
            </a:lvl1pPr>
            <a:lvl2pPr>
              <a:defRPr sz="2000" spc="300">
                <a:solidFill>
                  <a:schemeClr val="accent4"/>
                </a:solidFill>
                <a:latin typeface="+mj-lt"/>
                <a:ea typeface="Tahoma" charset="0"/>
                <a:cs typeface="Tahoma" charset="0"/>
              </a:defRPr>
            </a:lvl2pPr>
            <a:lvl3pPr>
              <a:defRPr sz="1800" b="1">
                <a:solidFill>
                  <a:srgbClr val="002060"/>
                </a:solidFill>
                <a:latin typeface="+mj-lt"/>
                <a:ea typeface="Tahoma" charset="0"/>
                <a:cs typeface="Tahoma" charset="0"/>
              </a:defRPr>
            </a:lvl3pPr>
            <a:lvl4pPr>
              <a:defRPr sz="1600" b="1">
                <a:solidFill>
                  <a:schemeClr val="accent1"/>
                </a:solidFill>
                <a:latin typeface="+mj-lt"/>
                <a:ea typeface="Tahoma" charset="0"/>
                <a:cs typeface="Tahoma" charset="0"/>
              </a:defRPr>
            </a:lvl4pPr>
            <a:lvl5pPr>
              <a:defRPr sz="1600" b="1" spc="300">
                <a:solidFill>
                  <a:schemeClr val="accent6"/>
                </a:solidFill>
                <a:latin typeface="+mj-lt"/>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52EE34F3-563B-5F42-A150-909856908526}"/>
              </a:ext>
            </a:extLst>
          </p:cNvPr>
          <p:cNvPicPr>
            <a:picLocks noChangeAspect="1"/>
          </p:cNvPicPr>
          <p:nvPr userDrawn="1"/>
        </p:nvPicPr>
        <p:blipFill>
          <a:blip r:embed="rId3"/>
          <a:stretch>
            <a:fillRect/>
          </a:stretch>
        </p:blipFill>
        <p:spPr>
          <a:xfrm>
            <a:off x="8331200" y="0"/>
            <a:ext cx="3860800" cy="6858000"/>
          </a:xfrm>
          <a:prstGeom prst="rect">
            <a:avLst/>
          </a:prstGeom>
        </p:spPr>
      </p:pic>
    </p:spTree>
    <p:extLst>
      <p:ext uri="{BB962C8B-B14F-4D97-AF65-F5344CB8AC3E}">
        <p14:creationId xmlns:p14="http://schemas.microsoft.com/office/powerpoint/2010/main" val="17377013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srcRect l="19474" t="4862" r="286" b="72148"/>
          <a:stretch/>
        </p:blipFill>
        <p:spPr>
          <a:xfrm>
            <a:off x="0" y="5325035"/>
            <a:ext cx="12200709" cy="1532965"/>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29866733-B904-C84A-937B-5FAEB6B69CA7}" type="slidenum">
              <a:rPr lang="en-US" smtClean="0"/>
              <a:pPr/>
              <a:t>‹#›</a:t>
            </a:fld>
            <a:endParaRPr lang="en-US" dirty="0"/>
          </a:p>
        </p:txBody>
      </p:sp>
      <p:pic>
        <p:nvPicPr>
          <p:cNvPr id="7" name="Picture 6">
            <a:extLst>
              <a:ext uri="{FF2B5EF4-FFF2-40B4-BE49-F238E27FC236}">
                <a16:creationId xmlns:a16="http://schemas.microsoft.com/office/drawing/2014/main" id="{92C2ADD2-0905-104E-A31E-92951632DA19}"/>
              </a:ext>
            </a:extLst>
          </p:cNvPr>
          <p:cNvPicPr>
            <a:picLocks noChangeAspect="1"/>
          </p:cNvPicPr>
          <p:nvPr userDrawn="1"/>
        </p:nvPicPr>
        <p:blipFill>
          <a:blip r:embed="rId3"/>
          <a:stretch>
            <a:fillRect/>
          </a:stretch>
        </p:blipFill>
        <p:spPr>
          <a:xfrm>
            <a:off x="4746166" y="6448197"/>
            <a:ext cx="2540006" cy="181429"/>
          </a:xfrm>
          <a:prstGeom prst="rect">
            <a:avLst/>
          </a:prstGeom>
        </p:spPr>
      </p:pic>
      <p:sp>
        <p:nvSpPr>
          <p:cNvPr id="8" name="Title Placeholder 1"/>
          <p:cNvSpPr>
            <a:spLocks noGrp="1"/>
          </p:cNvSpPr>
          <p:nvPr>
            <p:ph type="title"/>
          </p:nvPr>
        </p:nvSpPr>
        <p:spPr>
          <a:xfrm>
            <a:off x="746453" y="103869"/>
            <a:ext cx="10515600" cy="677612"/>
          </a:xfrm>
          <a:prstGeom prst="rect">
            <a:avLst/>
          </a:prstGeom>
        </p:spPr>
        <p:txBody>
          <a:bodyPr vert="horz" lIns="91440" tIns="45720" rIns="91440" bIns="45720" rtlCol="0" anchor="ctr">
            <a:normAutofit/>
          </a:bodyPr>
          <a:lstStyle/>
          <a:p>
            <a:r>
              <a:rPr lang="en-US" dirty="0"/>
              <a:t>Click to edit Master title style</a:t>
            </a:r>
          </a:p>
        </p:txBody>
      </p:sp>
      <p:sp>
        <p:nvSpPr>
          <p:cNvPr id="9" name="Content Placeholder 2"/>
          <p:cNvSpPr>
            <a:spLocks noGrp="1"/>
          </p:cNvSpPr>
          <p:nvPr>
            <p:ph idx="1" hasCustomPrompt="1"/>
          </p:nvPr>
        </p:nvSpPr>
        <p:spPr>
          <a:xfrm>
            <a:off x="838200" y="1398494"/>
            <a:ext cx="10515600" cy="3926541"/>
          </a:xfrm>
        </p:spPr>
        <p:txBody>
          <a:bodyPr/>
          <a:lstStyle>
            <a:lvl1pPr>
              <a:defRPr>
                <a:solidFill>
                  <a:schemeClr val="accent1"/>
                </a:solidFill>
                <a:latin typeface="+mj-lt"/>
                <a:ea typeface="Tahoma" charset="0"/>
                <a:cs typeface="Tahoma" charset="0"/>
              </a:defRPr>
            </a:lvl1pPr>
            <a:lvl2pPr>
              <a:defRPr sz="2000" spc="300">
                <a:solidFill>
                  <a:schemeClr val="accent4"/>
                </a:solidFill>
                <a:latin typeface="+mj-lt"/>
                <a:ea typeface="Tahoma" charset="0"/>
                <a:cs typeface="Tahoma" charset="0"/>
              </a:defRPr>
            </a:lvl2pPr>
            <a:lvl3pPr>
              <a:defRPr sz="1800" b="1">
                <a:solidFill>
                  <a:srgbClr val="002060"/>
                </a:solidFill>
                <a:latin typeface="+mj-lt"/>
                <a:ea typeface="Tahoma" charset="0"/>
                <a:cs typeface="Tahoma" charset="0"/>
              </a:defRPr>
            </a:lvl3pPr>
            <a:lvl4pPr>
              <a:defRPr sz="1600" b="1">
                <a:solidFill>
                  <a:schemeClr val="accent1"/>
                </a:solidFill>
                <a:latin typeface="+mj-lt"/>
                <a:ea typeface="Tahoma" charset="0"/>
                <a:cs typeface="Tahoma" charset="0"/>
              </a:defRPr>
            </a:lvl4pPr>
            <a:lvl5pPr>
              <a:defRPr sz="1600" b="1" spc="300">
                <a:solidFill>
                  <a:schemeClr val="accent6"/>
                </a:solidFill>
                <a:latin typeface="+mj-lt"/>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57795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4061012" cy="68580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lumMod val="65000"/>
                  </a:schemeClr>
                </a:solidFill>
              </a:defRPr>
            </a:lvl1pPr>
          </a:lstStyle>
          <a:p>
            <a:fld id="{29866733-B904-C84A-937B-5FAEB6B69CA7}" type="slidenum">
              <a:rPr lang="en-US" smtClean="0"/>
              <a:pPr/>
              <a:t>‹#›</a:t>
            </a:fld>
            <a:endParaRPr lang="en-US" dirty="0"/>
          </a:p>
        </p:txBody>
      </p:sp>
      <p:pic>
        <p:nvPicPr>
          <p:cNvPr id="7" name="Picture 6">
            <a:extLst>
              <a:ext uri="{FF2B5EF4-FFF2-40B4-BE49-F238E27FC236}">
                <a16:creationId xmlns:a16="http://schemas.microsoft.com/office/drawing/2014/main" id="{92C2ADD2-0905-104E-A31E-92951632DA19}"/>
              </a:ext>
            </a:extLst>
          </p:cNvPr>
          <p:cNvPicPr>
            <a:picLocks noChangeAspect="1"/>
          </p:cNvPicPr>
          <p:nvPr userDrawn="1"/>
        </p:nvPicPr>
        <p:blipFill>
          <a:blip r:embed="rId3"/>
          <a:stretch>
            <a:fillRect/>
          </a:stretch>
        </p:blipFill>
        <p:spPr>
          <a:xfrm>
            <a:off x="4746166" y="6448197"/>
            <a:ext cx="2540006" cy="181429"/>
          </a:xfrm>
          <a:prstGeom prst="rect">
            <a:avLst/>
          </a:prstGeom>
        </p:spPr>
      </p:pic>
      <p:sp>
        <p:nvSpPr>
          <p:cNvPr id="8" name="Title Placeholder 1"/>
          <p:cNvSpPr>
            <a:spLocks noGrp="1"/>
          </p:cNvSpPr>
          <p:nvPr>
            <p:ph type="title"/>
          </p:nvPr>
        </p:nvSpPr>
        <p:spPr>
          <a:xfrm>
            <a:off x="4061011" y="103869"/>
            <a:ext cx="8130989" cy="677612"/>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a:extLst>
              <a:ext uri="{FF2B5EF4-FFF2-40B4-BE49-F238E27FC236}">
                <a16:creationId xmlns:a16="http://schemas.microsoft.com/office/drawing/2014/main" id="{EC4D59B4-DBBE-394E-9FEB-90A7123C3C57}"/>
              </a:ext>
            </a:extLst>
          </p:cNvPr>
          <p:cNvPicPr>
            <a:picLocks noChangeAspect="1"/>
          </p:cNvPicPr>
          <p:nvPr userDrawn="1"/>
        </p:nvPicPr>
        <p:blipFill>
          <a:blip r:embed="rId4"/>
          <a:stretch>
            <a:fillRect/>
          </a:stretch>
        </p:blipFill>
        <p:spPr>
          <a:xfrm>
            <a:off x="4559230" y="6504279"/>
            <a:ext cx="3040743" cy="217196"/>
          </a:xfrm>
          <a:prstGeom prst="rect">
            <a:avLst/>
          </a:prstGeom>
        </p:spPr>
      </p:pic>
      <p:sp>
        <p:nvSpPr>
          <p:cNvPr id="10" name="Content Placeholder 2"/>
          <p:cNvSpPr>
            <a:spLocks noGrp="1"/>
          </p:cNvSpPr>
          <p:nvPr>
            <p:ph idx="1" hasCustomPrompt="1"/>
          </p:nvPr>
        </p:nvSpPr>
        <p:spPr>
          <a:xfrm>
            <a:off x="4289612" y="1169894"/>
            <a:ext cx="7570694" cy="5007069"/>
          </a:xfrm>
        </p:spPr>
        <p:txBody>
          <a:bodyPr/>
          <a:lstStyle>
            <a:lvl1pPr>
              <a:defRPr>
                <a:solidFill>
                  <a:schemeClr val="accent1"/>
                </a:solidFill>
                <a:latin typeface="+mj-lt"/>
                <a:ea typeface="Tahoma" charset="0"/>
                <a:cs typeface="Tahoma" charset="0"/>
              </a:defRPr>
            </a:lvl1pPr>
            <a:lvl2pPr>
              <a:defRPr sz="2000" spc="300">
                <a:solidFill>
                  <a:schemeClr val="accent4"/>
                </a:solidFill>
                <a:latin typeface="+mj-lt"/>
                <a:ea typeface="Tahoma" charset="0"/>
                <a:cs typeface="Tahoma" charset="0"/>
              </a:defRPr>
            </a:lvl2pPr>
            <a:lvl3pPr>
              <a:defRPr sz="1800" b="1">
                <a:solidFill>
                  <a:srgbClr val="002060"/>
                </a:solidFill>
                <a:latin typeface="+mj-lt"/>
                <a:ea typeface="Tahoma" charset="0"/>
                <a:cs typeface="Tahoma" charset="0"/>
              </a:defRPr>
            </a:lvl3pPr>
            <a:lvl4pPr>
              <a:defRPr sz="1600" b="1">
                <a:solidFill>
                  <a:schemeClr val="accent1"/>
                </a:solidFill>
                <a:latin typeface="+mj-lt"/>
                <a:ea typeface="Tahoma" charset="0"/>
                <a:cs typeface="Tahoma" charset="0"/>
              </a:defRPr>
            </a:lvl4pPr>
            <a:lvl5pPr>
              <a:defRPr sz="1600" b="1" spc="300">
                <a:solidFill>
                  <a:schemeClr val="accent6"/>
                </a:solidFill>
                <a:latin typeface="+mj-lt"/>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79550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4800">
                <a:solidFill>
                  <a:srgbClr val="003366"/>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dirty="0"/>
          </a:p>
        </p:txBody>
      </p:sp>
      <p:pic>
        <p:nvPicPr>
          <p:cNvPr id="7" name="Picture 6">
            <a:extLst>
              <a:ext uri="{FF2B5EF4-FFF2-40B4-BE49-F238E27FC236}">
                <a16:creationId xmlns:a16="http://schemas.microsoft.com/office/drawing/2014/main" id="{0F2C2F03-DA30-9147-B8A5-9DF15E682655}"/>
              </a:ext>
            </a:extLst>
          </p:cNvPr>
          <p:cNvPicPr>
            <a:picLocks noChangeAspect="1"/>
          </p:cNvPicPr>
          <p:nvPr userDrawn="1"/>
        </p:nvPicPr>
        <p:blipFill>
          <a:blip r:embed="rId2"/>
          <a:stretch>
            <a:fillRect/>
          </a:stretch>
        </p:blipFill>
        <p:spPr>
          <a:xfrm>
            <a:off x="4559230" y="6504279"/>
            <a:ext cx="3040743" cy="217196"/>
          </a:xfrm>
          <a:prstGeom prst="rect">
            <a:avLst/>
          </a:prstGeom>
        </p:spPr>
      </p:pic>
    </p:spTree>
    <p:extLst>
      <p:ext uri="{BB962C8B-B14F-4D97-AF65-F5344CB8AC3E}">
        <p14:creationId xmlns:p14="http://schemas.microsoft.com/office/powerpoint/2010/main" val="44705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99223"/>
            <a:ext cx="10515600" cy="442182"/>
          </a:xfrm>
        </p:spPr>
        <p:txBody>
          <a:bodyPr>
            <a:normAutofit/>
          </a:bodyPr>
          <a:lstStyle>
            <a:lvl1pPr algn="ctr">
              <a:defRPr sz="2800" spc="600">
                <a:solidFill>
                  <a:schemeClr val="accent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a:solidFill>
                  <a:schemeClr val="accent1"/>
                </a:solidFill>
                <a:latin typeface="Tahoma" charset="0"/>
                <a:ea typeface="Tahoma" charset="0"/>
                <a:cs typeface="Tahoma" charset="0"/>
              </a:defRPr>
            </a:lvl1pPr>
            <a:lvl2pPr>
              <a:defRPr sz="2000" spc="300">
                <a:solidFill>
                  <a:schemeClr val="accent4"/>
                </a:solidFill>
                <a:latin typeface="Tahoma" charset="0"/>
                <a:ea typeface="Tahoma" charset="0"/>
                <a:cs typeface="Tahoma" charset="0"/>
              </a:defRPr>
            </a:lvl2pPr>
            <a:lvl3pPr>
              <a:defRPr sz="1800" b="1">
                <a:solidFill>
                  <a:srgbClr val="002060"/>
                </a:solidFill>
                <a:latin typeface="Tahoma" charset="0"/>
                <a:ea typeface="Tahoma" charset="0"/>
                <a:cs typeface="Tahoma" charset="0"/>
              </a:defRPr>
            </a:lvl3pPr>
            <a:lvl4pPr>
              <a:defRPr sz="1600" b="1">
                <a:solidFill>
                  <a:schemeClr val="accent1"/>
                </a:solidFill>
                <a:latin typeface="Tahoma" charset="0"/>
                <a:ea typeface="Tahoma" charset="0"/>
                <a:cs typeface="Tahoma" charset="0"/>
              </a:defRPr>
            </a:lvl4pPr>
            <a:lvl5pPr>
              <a:defRPr sz="1600" b="1" spc="300">
                <a:solidFill>
                  <a:schemeClr val="accent6"/>
                </a:solidFill>
                <a:latin typeface="Tahoma" charset="0"/>
                <a:ea typeface="Tahoma" charset="0"/>
                <a:cs typeface="Tahom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dirty="0"/>
          </a:p>
        </p:txBody>
      </p:sp>
      <p:pic>
        <p:nvPicPr>
          <p:cNvPr id="7" name="Picture 6">
            <a:extLst>
              <a:ext uri="{FF2B5EF4-FFF2-40B4-BE49-F238E27FC236}">
                <a16:creationId xmlns:a16="http://schemas.microsoft.com/office/drawing/2014/main" id="{12B63B63-7428-0F49-BC98-BF722B39EA49}"/>
              </a:ext>
            </a:extLst>
          </p:cNvPr>
          <p:cNvPicPr>
            <a:picLocks noChangeAspect="1"/>
          </p:cNvPicPr>
          <p:nvPr userDrawn="1"/>
        </p:nvPicPr>
        <p:blipFill>
          <a:blip r:embed="rId2"/>
          <a:stretch>
            <a:fillRect/>
          </a:stretch>
        </p:blipFill>
        <p:spPr>
          <a:xfrm>
            <a:off x="4559230" y="6504279"/>
            <a:ext cx="3040743" cy="217196"/>
          </a:xfrm>
          <a:prstGeom prst="rect">
            <a:avLst/>
          </a:prstGeom>
        </p:spPr>
      </p:pic>
    </p:spTree>
    <p:extLst>
      <p:ext uri="{BB962C8B-B14F-4D97-AF65-F5344CB8AC3E}">
        <p14:creationId xmlns:p14="http://schemas.microsoft.com/office/powerpoint/2010/main" val="3920898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65201"/>
            <a:ext cx="3574143" cy="4440990"/>
          </a:xfrm>
          <a:effectLst>
            <a:outerShdw blurRad="50800" dist="38100" dir="2700000" algn="tl" rotWithShape="0">
              <a:prstClr val="black">
                <a:alpha val="40000"/>
              </a:prstClr>
            </a:outerShdw>
          </a:effectLst>
        </p:spPr>
        <p:txBody>
          <a:bodyPr anchor="t">
            <a:normAutofit/>
          </a:bodyPr>
          <a:lstStyle>
            <a:lvl1pPr algn="l">
              <a:defRPr sz="440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6" name="Slide Number Placeholder 5"/>
          <p:cNvSpPr>
            <a:spLocks noGrp="1"/>
          </p:cNvSpPr>
          <p:nvPr>
            <p:ph type="sldNum" sz="quarter" idx="12"/>
          </p:nvPr>
        </p:nvSpPr>
        <p:spPr/>
        <p:txBody>
          <a:bodyPr/>
          <a:lstStyle/>
          <a:p>
            <a:fld id="{29866733-B904-C84A-937B-5FAEB6B69CA7}" type="slidenum">
              <a:rPr lang="en-US" smtClean="0"/>
              <a:t>‹#›</a:t>
            </a:fld>
            <a:endParaRPr lang="en-US" dirty="0"/>
          </a:p>
        </p:txBody>
      </p:sp>
      <p:pic>
        <p:nvPicPr>
          <p:cNvPr id="9" name="Picture 8">
            <a:extLst>
              <a:ext uri="{FF2B5EF4-FFF2-40B4-BE49-F238E27FC236}">
                <a16:creationId xmlns:a16="http://schemas.microsoft.com/office/drawing/2014/main" id="{32758792-5368-2340-891A-50866AAF72C7}"/>
              </a:ext>
            </a:extLst>
          </p:cNvPr>
          <p:cNvPicPr>
            <a:picLocks noChangeAspect="1"/>
          </p:cNvPicPr>
          <p:nvPr userDrawn="1"/>
        </p:nvPicPr>
        <p:blipFill>
          <a:blip/>
          <a:stretch>
            <a:fillRect/>
          </a:stretch>
        </p:blipFill>
        <p:spPr>
          <a:xfrm>
            <a:off x="4746166" y="6448197"/>
            <a:ext cx="2540006" cy="181429"/>
          </a:xfrm>
          <a:prstGeom prst="rect">
            <a:avLst/>
          </a:prstGeom>
        </p:spPr>
      </p:pic>
    </p:spTree>
    <p:extLst>
      <p:ext uri="{BB962C8B-B14F-4D97-AF65-F5344CB8AC3E}">
        <p14:creationId xmlns:p14="http://schemas.microsoft.com/office/powerpoint/2010/main" val="2468381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946E1AD-D369-5E4E-9D6C-5AD681535F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80" t="11165" r="24252" b="20025"/>
          <a:stretch/>
        </p:blipFill>
        <p:spPr>
          <a:xfrm>
            <a:off x="-19050" y="-476008"/>
            <a:ext cx="12211051" cy="5680844"/>
          </a:xfrm>
          <a:prstGeom prst="rect">
            <a:avLst/>
          </a:prstGeom>
        </p:spPr>
      </p:pic>
      <p:sp>
        <p:nvSpPr>
          <p:cNvPr id="29" name="Rectangle 28">
            <a:extLst>
              <a:ext uri="{FF2B5EF4-FFF2-40B4-BE49-F238E27FC236}">
                <a16:creationId xmlns:a16="http://schemas.microsoft.com/office/drawing/2014/main" id="{E99C2D77-DE6D-BE4A-9E75-B0EB1B4C5085}"/>
              </a:ext>
            </a:extLst>
          </p:cNvPr>
          <p:cNvSpPr/>
          <p:nvPr userDrawn="1"/>
        </p:nvSpPr>
        <p:spPr>
          <a:xfrm>
            <a:off x="-16398" y="4827180"/>
            <a:ext cx="12208398" cy="2129531"/>
          </a:xfrm>
          <a:prstGeom prst="rect">
            <a:avLst/>
          </a:prstGeom>
          <a:solidFill>
            <a:srgbClr val="0D2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venir Book" charset="0"/>
            </a:endParaRPr>
          </a:p>
        </p:txBody>
      </p:sp>
      <p:sp>
        <p:nvSpPr>
          <p:cNvPr id="30" name="Title 1">
            <a:extLst>
              <a:ext uri="{FF2B5EF4-FFF2-40B4-BE49-F238E27FC236}">
                <a16:creationId xmlns:a16="http://schemas.microsoft.com/office/drawing/2014/main" id="{80024C88-A2F3-8D4A-9772-A9B6474CC391}"/>
              </a:ext>
            </a:extLst>
          </p:cNvPr>
          <p:cNvSpPr>
            <a:spLocks noGrp="1"/>
          </p:cNvSpPr>
          <p:nvPr>
            <p:ph type="ctrTitle" hasCustomPrompt="1"/>
          </p:nvPr>
        </p:nvSpPr>
        <p:spPr>
          <a:xfrm>
            <a:off x="805405" y="4694471"/>
            <a:ext cx="10548395" cy="727507"/>
          </a:xfrm>
        </p:spPr>
        <p:txBody>
          <a:bodyPr anchor="b">
            <a:normAutofit/>
          </a:bodyPr>
          <a:lstStyle>
            <a:lvl1pPr algn="ctr">
              <a:defRPr sz="4400" b="0"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31" name="Date Placeholder 3">
            <a:extLst>
              <a:ext uri="{FF2B5EF4-FFF2-40B4-BE49-F238E27FC236}">
                <a16:creationId xmlns:a16="http://schemas.microsoft.com/office/drawing/2014/main" id="{D82CF77A-97A7-2146-A020-025FB4252880}"/>
              </a:ext>
            </a:extLst>
          </p:cNvPr>
          <p:cNvSpPr>
            <a:spLocks noGrp="1"/>
          </p:cNvSpPr>
          <p:nvPr>
            <p:ph type="dt" sz="half" idx="10"/>
          </p:nvPr>
        </p:nvSpPr>
        <p:spPr>
          <a:xfrm>
            <a:off x="838200" y="6356350"/>
            <a:ext cx="2743200" cy="365125"/>
          </a:xfrm>
        </p:spPr>
        <p:txBody>
          <a:bodyPr/>
          <a:lstStyle/>
          <a:p>
            <a:endParaRPr lang="en-US" dirty="0"/>
          </a:p>
        </p:txBody>
      </p:sp>
      <p:sp>
        <p:nvSpPr>
          <p:cNvPr id="32" name="Slide Number Placeholder 5">
            <a:extLst>
              <a:ext uri="{FF2B5EF4-FFF2-40B4-BE49-F238E27FC236}">
                <a16:creationId xmlns:a16="http://schemas.microsoft.com/office/drawing/2014/main" id="{D68FB7DC-C3FA-1248-BD3B-2A16C8325CF8}"/>
              </a:ext>
            </a:extLst>
          </p:cNvPr>
          <p:cNvSpPr>
            <a:spLocks noGrp="1"/>
          </p:cNvSpPr>
          <p:nvPr>
            <p:ph type="sldNum" sz="quarter" idx="12"/>
          </p:nvPr>
        </p:nvSpPr>
        <p:spPr>
          <a:xfrm>
            <a:off x="8610600" y="6356350"/>
            <a:ext cx="2743200" cy="365125"/>
          </a:xfrm>
        </p:spPr>
        <p:txBody>
          <a:bodyPr/>
          <a:lstStyle/>
          <a:p>
            <a:fld id="{29866733-B904-C84A-937B-5FAEB6B69CA7}" type="slidenum">
              <a:rPr lang="en-US" smtClean="0"/>
              <a:t>‹#›</a:t>
            </a:fld>
            <a:endParaRPr lang="en-US" dirty="0"/>
          </a:p>
        </p:txBody>
      </p:sp>
      <p:pic>
        <p:nvPicPr>
          <p:cNvPr id="33" name="Picture 32">
            <a:extLst>
              <a:ext uri="{FF2B5EF4-FFF2-40B4-BE49-F238E27FC236}">
                <a16:creationId xmlns:a16="http://schemas.microsoft.com/office/drawing/2014/main" id="{10703715-AC61-7D4F-9A92-0592727C27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002"/>
          <a:stretch/>
        </p:blipFill>
        <p:spPr>
          <a:xfrm>
            <a:off x="3067934" y="491623"/>
            <a:ext cx="8448879" cy="509194"/>
          </a:xfrm>
          <a:prstGeom prst="rect">
            <a:avLst/>
          </a:prstGeom>
          <a:effectLst>
            <a:outerShdw blurRad="50800" dist="76200" dir="2700000" algn="tl" rotWithShape="0">
              <a:prstClr val="black">
                <a:alpha val="40000"/>
              </a:prstClr>
            </a:outerShdw>
          </a:effectLst>
        </p:spPr>
      </p:pic>
      <p:sp>
        <p:nvSpPr>
          <p:cNvPr id="34" name="Text Placeholder 2">
            <a:extLst>
              <a:ext uri="{FF2B5EF4-FFF2-40B4-BE49-F238E27FC236}">
                <a16:creationId xmlns:a16="http://schemas.microsoft.com/office/drawing/2014/main" id="{184A3A73-F9FA-6F48-8C87-EB7449D589FF}"/>
              </a:ext>
            </a:extLst>
          </p:cNvPr>
          <p:cNvSpPr>
            <a:spLocks noGrp="1"/>
          </p:cNvSpPr>
          <p:nvPr>
            <p:ph type="body" idx="1" hasCustomPrompt="1"/>
          </p:nvPr>
        </p:nvSpPr>
        <p:spPr>
          <a:xfrm>
            <a:off x="805405" y="5542755"/>
            <a:ext cx="10515600" cy="514302"/>
          </a:xfrm>
        </p:spPr>
        <p:txBody>
          <a:bodyPr/>
          <a:lstStyle>
            <a:lvl1pPr marL="0" indent="0" algn="ctr">
              <a:buNone/>
              <a:defRPr sz="2400" b="1">
                <a:solidFill>
                  <a:schemeClr val="accent3">
                    <a:lumMod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5" name="Text Placeholder 2">
            <a:extLst>
              <a:ext uri="{FF2B5EF4-FFF2-40B4-BE49-F238E27FC236}">
                <a16:creationId xmlns:a16="http://schemas.microsoft.com/office/drawing/2014/main" id="{B5789DBF-A757-524E-8DD2-9AE0AC622573}"/>
              </a:ext>
            </a:extLst>
          </p:cNvPr>
          <p:cNvSpPr>
            <a:spLocks noGrp="1"/>
          </p:cNvSpPr>
          <p:nvPr>
            <p:ph type="body" idx="13" hasCustomPrompt="1"/>
          </p:nvPr>
        </p:nvSpPr>
        <p:spPr>
          <a:xfrm>
            <a:off x="838200" y="6000208"/>
            <a:ext cx="10499202" cy="394768"/>
          </a:xfrm>
        </p:spPr>
        <p:txBody>
          <a:bodyPr>
            <a:normAutofit/>
          </a:bodyPr>
          <a:lstStyle>
            <a:lvl1pPr marL="0" indent="0" algn="ctr">
              <a:buNone/>
              <a:defRPr sz="2000" b="1">
                <a:solidFill>
                  <a:schemeClr val="bg1">
                    <a:lumMod val="50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Date Time Location</a:t>
            </a:r>
          </a:p>
        </p:txBody>
      </p:sp>
      <p:pic>
        <p:nvPicPr>
          <p:cNvPr id="36" name="Picture 35">
            <a:extLst>
              <a:ext uri="{FF2B5EF4-FFF2-40B4-BE49-F238E27FC236}">
                <a16:creationId xmlns:a16="http://schemas.microsoft.com/office/drawing/2014/main" id="{4C092DA7-A77C-9247-A111-39DA6F21A0C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32815"/>
          <a:stretch/>
        </p:blipFill>
        <p:spPr>
          <a:xfrm>
            <a:off x="805405" y="401515"/>
            <a:ext cx="1962823" cy="816354"/>
          </a:xfrm>
          <a:prstGeom prst="rect">
            <a:avLst/>
          </a:prstGeom>
          <a:effectLst/>
        </p:spPr>
      </p:pic>
    </p:spTree>
    <p:extLst>
      <p:ext uri="{BB962C8B-B14F-4D97-AF65-F5344CB8AC3E}">
        <p14:creationId xmlns:p14="http://schemas.microsoft.com/office/powerpoint/2010/main" val="3349600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F8AEA-24BA-4272-B530-E60F790E90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ED6CF3-7348-4170-8D24-7F306D651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1C577-FFC9-43B3-95F0-EBE9F2703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AEEADF3C-A061-49BE-8588-30437AF6DE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A98B81A-DC58-4912-9B2E-E7E7EE1737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EC216-797D-4213-9317-6977A86FB321}" type="slidenum">
              <a:rPr lang="en-US" smtClean="0"/>
              <a:t>‹#›</a:t>
            </a:fld>
            <a:endParaRPr lang="en-US" dirty="0"/>
          </a:p>
        </p:txBody>
      </p:sp>
      <p:pic>
        <p:nvPicPr>
          <p:cNvPr id="7" name="Picture 6">
            <a:extLst>
              <a:ext uri="{FF2B5EF4-FFF2-40B4-BE49-F238E27FC236}">
                <a16:creationId xmlns:a16="http://schemas.microsoft.com/office/drawing/2014/main" id="{ECE849FE-7608-4E8D-97DF-B58EFF3A2FA7}"/>
              </a:ext>
            </a:extLst>
          </p:cNvPr>
          <p:cNvPicPr>
            <a:picLocks noChangeAspect="1"/>
          </p:cNvPicPr>
          <p:nvPr userDrawn="1"/>
        </p:nvPicPr>
        <p:blipFill>
          <a:blip r:embed="rId22"/>
          <a:stretch>
            <a:fillRect/>
          </a:stretch>
        </p:blipFill>
        <p:spPr>
          <a:xfrm>
            <a:off x="4575628" y="6612877"/>
            <a:ext cx="3040743" cy="217196"/>
          </a:xfrm>
          <a:prstGeom prst="rect">
            <a:avLst/>
          </a:prstGeom>
        </p:spPr>
      </p:pic>
    </p:spTree>
    <p:extLst>
      <p:ext uri="{BB962C8B-B14F-4D97-AF65-F5344CB8AC3E}">
        <p14:creationId xmlns:p14="http://schemas.microsoft.com/office/powerpoint/2010/main" val="5591618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19.jpe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FY 2022 Operations Budget Summary</a:t>
            </a:r>
          </a:p>
        </p:txBody>
      </p:sp>
      <p:sp>
        <p:nvSpPr>
          <p:cNvPr id="3" name="Subtitle 2"/>
          <p:cNvSpPr>
            <a:spLocks noGrp="1"/>
          </p:cNvSpPr>
          <p:nvPr>
            <p:ph type="body" idx="1"/>
          </p:nvPr>
        </p:nvSpPr>
        <p:spPr/>
        <p:txBody>
          <a:bodyPr>
            <a:noAutofit/>
          </a:bodyPr>
          <a:lstStyle/>
          <a:p>
            <a:endParaRPr lang="en-US" dirty="0"/>
          </a:p>
          <a:p>
            <a:r>
              <a:rPr lang="en-US" dirty="0">
                <a:solidFill>
                  <a:schemeClr val="tx2"/>
                </a:solidFill>
                <a:latin typeface="Arial" panose="020B0604020202020204" pitchFamily="34" charset="0"/>
                <a:cs typeface="Arial" panose="020B0604020202020204" pitchFamily="34" charset="0"/>
              </a:rPr>
              <a:t>Presentation to the Board of Trustees</a:t>
            </a:r>
            <a:br>
              <a:rPr lang="en-US" dirty="0">
                <a:solidFill>
                  <a:schemeClr val="tx2"/>
                </a:solidFill>
                <a:latin typeface="Arial" panose="020B0604020202020204" pitchFamily="34" charset="0"/>
                <a:cs typeface="Arial" panose="020B0604020202020204" pitchFamily="34" charset="0"/>
              </a:rPr>
            </a:br>
            <a:r>
              <a:rPr lang="en-US" dirty="0">
                <a:solidFill>
                  <a:schemeClr val="tx2"/>
                </a:solidFill>
                <a:latin typeface="Arial" panose="020B0604020202020204" pitchFamily="34" charset="0"/>
                <a:cs typeface="Arial" panose="020B0604020202020204" pitchFamily="34" charset="0"/>
              </a:rPr>
              <a:t>September 2021</a:t>
            </a:r>
          </a:p>
          <a:p>
            <a:endParaRPr lang="en-US" dirty="0"/>
          </a:p>
        </p:txBody>
      </p:sp>
    </p:spTree>
    <p:extLst>
      <p:ext uri="{BB962C8B-B14F-4D97-AF65-F5344CB8AC3E}">
        <p14:creationId xmlns:p14="http://schemas.microsoft.com/office/powerpoint/2010/main" val="1626254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371" y="105200"/>
            <a:ext cx="10515600" cy="539557"/>
          </a:xfrm>
        </p:spPr>
        <p:txBody>
          <a:bodyPr>
            <a:noAutofit/>
          </a:bodyPr>
          <a:lstStyle/>
          <a:p>
            <a:pPr algn="ctr"/>
            <a:r>
              <a:rPr lang="en-US" sz="3600" spc="300" dirty="0">
                <a:latin typeface="Arial Black" panose="020B0A04020102020204" pitchFamily="34" charset="0"/>
              </a:rPr>
              <a:t>FY2022 – Budget By Unit</a:t>
            </a:r>
          </a:p>
        </p:txBody>
      </p:sp>
      <p:sp>
        <p:nvSpPr>
          <p:cNvPr id="9" name="Text Box 4"/>
          <p:cNvSpPr txBox="1">
            <a:spLocks noChangeArrowheads="1"/>
          </p:cNvSpPr>
          <p:nvPr/>
        </p:nvSpPr>
        <p:spPr bwMode="auto">
          <a:xfrm>
            <a:off x="0" y="689097"/>
            <a:ext cx="12192000" cy="461665"/>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(Excluding Payments on Behalf)</a:t>
            </a:r>
          </a:p>
        </p:txBody>
      </p:sp>
      <p:graphicFrame>
        <p:nvGraphicFramePr>
          <p:cNvPr id="10" name="Content Placeholder 3" descr="UIUC at 43.7%,&#10;UIS at 1.6%,&#10;UIC at 34.2%,&#10;Hospital at 15.5%,&#10;Together UIC and hospital totals for Chicago at 49.7%,&#10;System office and system wide programs at 5.0%."/>
          <p:cNvGraphicFramePr>
            <a:graphicFrameLocks/>
          </p:cNvGraphicFramePr>
          <p:nvPr/>
        </p:nvGraphicFramePr>
        <p:xfrm>
          <a:off x="1155700" y="1243347"/>
          <a:ext cx="6375117" cy="55336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6">
            <a:extLst>
              <a:ext uri="{FF2B5EF4-FFF2-40B4-BE49-F238E27FC236}">
                <a16:creationId xmlns:a16="http://schemas.microsoft.com/office/drawing/2014/main" id="{C3A6F46D-638E-4416-AF34-9A521BBF3F5F}"/>
              </a:ext>
            </a:extLst>
          </p:cNvPr>
          <p:cNvGraphicFramePr>
            <a:graphicFrameLocks noGrp="1"/>
          </p:cNvGraphicFramePr>
          <p:nvPr/>
        </p:nvGraphicFramePr>
        <p:xfrm>
          <a:off x="7621556" y="2108725"/>
          <a:ext cx="4171900" cy="3405395"/>
        </p:xfrm>
        <a:graphic>
          <a:graphicData uri="http://schemas.openxmlformats.org/drawingml/2006/table">
            <a:tbl>
              <a:tblPr firstRow="1" bandRow="1">
                <a:tableStyleId>{5C22544A-7EE6-4342-B048-85BDC9FD1C3A}</a:tableStyleId>
              </a:tblPr>
              <a:tblGrid>
                <a:gridCol w="1539699">
                  <a:extLst>
                    <a:ext uri="{9D8B030D-6E8A-4147-A177-3AD203B41FA5}">
                      <a16:colId xmlns:a16="http://schemas.microsoft.com/office/drawing/2014/main" val="1972140679"/>
                    </a:ext>
                  </a:extLst>
                </a:gridCol>
                <a:gridCol w="2632201">
                  <a:extLst>
                    <a:ext uri="{9D8B030D-6E8A-4147-A177-3AD203B41FA5}">
                      <a16:colId xmlns:a16="http://schemas.microsoft.com/office/drawing/2014/main" val="1601061918"/>
                    </a:ext>
                  </a:extLst>
                </a:gridCol>
              </a:tblGrid>
              <a:tr h="653069">
                <a:tc>
                  <a:txBody>
                    <a:bodyPr/>
                    <a:lstStyle/>
                    <a:p>
                      <a:r>
                        <a:rPr lang="en-US" b="1" dirty="0">
                          <a:latin typeface="Arial Black" panose="020B0A04020102020204" pitchFamily="34" charset="0"/>
                          <a:ea typeface="Cambria" panose="02040503050406030204" pitchFamily="18" charset="0"/>
                        </a:rPr>
                        <a:t>Unit</a:t>
                      </a:r>
                    </a:p>
                  </a:txBody>
                  <a:tcPr>
                    <a:solidFill>
                      <a:schemeClr val="accent1">
                        <a:lumMod val="50000"/>
                      </a:schemeClr>
                    </a:solidFill>
                  </a:tcPr>
                </a:tc>
                <a:tc>
                  <a:txBody>
                    <a:bodyPr/>
                    <a:lstStyle/>
                    <a:p>
                      <a:pPr algn="r"/>
                      <a:r>
                        <a:rPr lang="en-US" b="1" dirty="0">
                          <a:latin typeface="Arial Black" panose="020B0A04020102020204" pitchFamily="34" charset="0"/>
                          <a:ea typeface="Cambria" panose="02040503050406030204" pitchFamily="18" charset="0"/>
                        </a:rPr>
                        <a:t>Total Budget</a:t>
                      </a:r>
                    </a:p>
                    <a:p>
                      <a:pPr algn="r"/>
                      <a:r>
                        <a:rPr lang="en-US" b="1" dirty="0">
                          <a:latin typeface="Arial Black" panose="020B0A04020102020204" pitchFamily="34" charset="0"/>
                          <a:ea typeface="Cambria" panose="02040503050406030204" pitchFamily="18" charset="0"/>
                        </a:rPr>
                        <a:t>FY22</a:t>
                      </a:r>
                    </a:p>
                  </a:txBody>
                  <a:tcPr>
                    <a:solidFill>
                      <a:schemeClr val="accent1">
                        <a:lumMod val="50000"/>
                      </a:schemeClr>
                    </a:solidFill>
                  </a:tcPr>
                </a:tc>
                <a:extLst>
                  <a:ext uri="{0D108BD9-81ED-4DB2-BD59-A6C34878D82A}">
                    <a16:rowId xmlns:a16="http://schemas.microsoft.com/office/drawing/2014/main" val="211158013"/>
                  </a:ext>
                </a:extLst>
              </a:tr>
              <a:tr h="458721">
                <a:tc>
                  <a:txBody>
                    <a:bodyPr/>
                    <a:lstStyle/>
                    <a:p>
                      <a:r>
                        <a:rPr lang="en-US" b="1" dirty="0">
                          <a:latin typeface="Arial Black" panose="020B0A04020102020204" pitchFamily="34" charset="0"/>
                          <a:ea typeface="Cambria" panose="02040503050406030204" pitchFamily="18" charset="0"/>
                        </a:rPr>
                        <a:t>UIUC</a:t>
                      </a:r>
                    </a:p>
                  </a:txBody>
                  <a:tcPr/>
                </a:tc>
                <a:tc>
                  <a:txBody>
                    <a:bodyPr/>
                    <a:lstStyle/>
                    <a:p>
                      <a:pPr algn="r"/>
                      <a:r>
                        <a:rPr lang="en-US" b="1" dirty="0">
                          <a:latin typeface="Arial Black" panose="020B0A04020102020204" pitchFamily="34" charset="0"/>
                          <a:ea typeface="Cambria" panose="02040503050406030204" pitchFamily="18" charset="0"/>
                        </a:rPr>
                        <a:t>$2,521.1 M</a:t>
                      </a:r>
                    </a:p>
                  </a:txBody>
                  <a:tcPr/>
                </a:tc>
                <a:extLst>
                  <a:ext uri="{0D108BD9-81ED-4DB2-BD59-A6C34878D82A}">
                    <a16:rowId xmlns:a16="http://schemas.microsoft.com/office/drawing/2014/main" val="104192761"/>
                  </a:ext>
                </a:extLst>
              </a:tr>
              <a:tr h="458721">
                <a:tc>
                  <a:txBody>
                    <a:bodyPr/>
                    <a:lstStyle/>
                    <a:p>
                      <a:r>
                        <a:rPr lang="en-US" b="1" dirty="0">
                          <a:latin typeface="Arial Black" panose="020B0A04020102020204" pitchFamily="34" charset="0"/>
                          <a:ea typeface="Cambria" panose="02040503050406030204" pitchFamily="18" charset="0"/>
                        </a:rPr>
                        <a:t>UIC</a:t>
                      </a:r>
                    </a:p>
                  </a:txBody>
                  <a:tcPr/>
                </a:tc>
                <a:tc>
                  <a:txBody>
                    <a:bodyPr/>
                    <a:lstStyle/>
                    <a:p>
                      <a:pPr algn="r"/>
                      <a:r>
                        <a:rPr lang="en-US" b="1" dirty="0">
                          <a:latin typeface="Arial Black" panose="020B0A04020102020204" pitchFamily="34" charset="0"/>
                          <a:ea typeface="Cambria" panose="02040503050406030204" pitchFamily="18" charset="0"/>
                        </a:rPr>
                        <a:t>$1,975.2 M</a:t>
                      </a:r>
                    </a:p>
                  </a:txBody>
                  <a:tcPr/>
                </a:tc>
                <a:extLst>
                  <a:ext uri="{0D108BD9-81ED-4DB2-BD59-A6C34878D82A}">
                    <a16:rowId xmlns:a16="http://schemas.microsoft.com/office/drawing/2014/main" val="1968226348"/>
                  </a:ext>
                </a:extLst>
              </a:tr>
              <a:tr h="458721">
                <a:tc>
                  <a:txBody>
                    <a:bodyPr/>
                    <a:lstStyle/>
                    <a:p>
                      <a:r>
                        <a:rPr lang="en-US" b="1" dirty="0">
                          <a:latin typeface="Arial Black" panose="020B0A04020102020204" pitchFamily="34" charset="0"/>
                          <a:ea typeface="Cambria" panose="02040503050406030204" pitchFamily="18" charset="0"/>
                        </a:rPr>
                        <a:t>Hospital</a:t>
                      </a:r>
                    </a:p>
                  </a:txBody>
                  <a:tcPr/>
                </a:tc>
                <a:tc>
                  <a:txBody>
                    <a:bodyPr/>
                    <a:lstStyle/>
                    <a:p>
                      <a:pPr algn="r"/>
                      <a:r>
                        <a:rPr lang="en-US" b="1" dirty="0">
                          <a:latin typeface="Arial Black" panose="020B0A04020102020204" pitchFamily="34" charset="0"/>
                          <a:ea typeface="Cambria" panose="02040503050406030204" pitchFamily="18" charset="0"/>
                        </a:rPr>
                        <a:t>$893.4 M</a:t>
                      </a:r>
                    </a:p>
                  </a:txBody>
                  <a:tcPr/>
                </a:tc>
                <a:extLst>
                  <a:ext uri="{0D108BD9-81ED-4DB2-BD59-A6C34878D82A}">
                    <a16:rowId xmlns:a16="http://schemas.microsoft.com/office/drawing/2014/main" val="2366517919"/>
                  </a:ext>
                </a:extLst>
              </a:tr>
              <a:tr h="458721">
                <a:tc>
                  <a:txBody>
                    <a:bodyPr/>
                    <a:lstStyle/>
                    <a:p>
                      <a:r>
                        <a:rPr lang="en-US" b="1" dirty="0">
                          <a:latin typeface="Arial Black" panose="020B0A04020102020204" pitchFamily="34" charset="0"/>
                          <a:ea typeface="Cambria" panose="02040503050406030204" pitchFamily="18" charset="0"/>
                        </a:rPr>
                        <a:t>UIS</a:t>
                      </a:r>
                    </a:p>
                  </a:txBody>
                  <a:tcPr/>
                </a:tc>
                <a:tc>
                  <a:txBody>
                    <a:bodyPr/>
                    <a:lstStyle/>
                    <a:p>
                      <a:pPr algn="r"/>
                      <a:r>
                        <a:rPr lang="en-US" b="1" dirty="0">
                          <a:latin typeface="Arial Black" panose="020B0A04020102020204" pitchFamily="34" charset="0"/>
                          <a:ea typeface="Cambria" panose="02040503050406030204" pitchFamily="18" charset="0"/>
                        </a:rPr>
                        <a:t>$90.5 M</a:t>
                      </a:r>
                    </a:p>
                  </a:txBody>
                  <a:tcPr/>
                </a:tc>
                <a:extLst>
                  <a:ext uri="{0D108BD9-81ED-4DB2-BD59-A6C34878D82A}">
                    <a16:rowId xmlns:a16="http://schemas.microsoft.com/office/drawing/2014/main" val="3150001431"/>
                  </a:ext>
                </a:extLst>
              </a:tr>
              <a:tr h="458721">
                <a:tc>
                  <a:txBody>
                    <a:bodyPr/>
                    <a:lstStyle/>
                    <a:p>
                      <a:r>
                        <a:rPr lang="en-US" b="1" dirty="0">
                          <a:latin typeface="Arial Black" panose="020B0A04020102020204" pitchFamily="34" charset="0"/>
                          <a:ea typeface="Cambria" panose="02040503050406030204" pitchFamily="18" charset="0"/>
                        </a:rPr>
                        <a:t>USO</a:t>
                      </a:r>
                      <a:endParaRPr lang="en-US" b="1" baseline="30000" dirty="0">
                        <a:latin typeface="Arial Black" panose="020B0A04020102020204" pitchFamily="34" charset="0"/>
                        <a:ea typeface="Cambria" panose="02040503050406030204" pitchFamily="18" charset="0"/>
                      </a:endParaRPr>
                    </a:p>
                  </a:txBody>
                  <a:tcPr/>
                </a:tc>
                <a:tc>
                  <a:txBody>
                    <a:bodyPr/>
                    <a:lstStyle/>
                    <a:p>
                      <a:pPr algn="r"/>
                      <a:r>
                        <a:rPr lang="en-US" b="1" dirty="0">
                          <a:latin typeface="Arial Black" panose="020B0A04020102020204" pitchFamily="34" charset="0"/>
                          <a:ea typeface="Cambria" panose="02040503050406030204" pitchFamily="18" charset="0"/>
                        </a:rPr>
                        <a:t>$287.0 M</a:t>
                      </a:r>
                    </a:p>
                  </a:txBody>
                  <a:tcPr/>
                </a:tc>
                <a:extLst>
                  <a:ext uri="{0D108BD9-81ED-4DB2-BD59-A6C34878D82A}">
                    <a16:rowId xmlns:a16="http://schemas.microsoft.com/office/drawing/2014/main" val="915333030"/>
                  </a:ext>
                </a:extLst>
              </a:tr>
              <a:tr h="458721">
                <a:tc>
                  <a:txBody>
                    <a:bodyPr/>
                    <a:lstStyle/>
                    <a:p>
                      <a:r>
                        <a:rPr lang="en-US" b="1" dirty="0">
                          <a:latin typeface="Arial Black" panose="020B0A04020102020204" pitchFamily="34" charset="0"/>
                          <a:ea typeface="Cambria" panose="02040503050406030204" pitchFamily="18" charset="0"/>
                        </a:rPr>
                        <a:t>TOTAL</a:t>
                      </a:r>
                    </a:p>
                  </a:txBody>
                  <a:tcPr/>
                </a:tc>
                <a:tc>
                  <a:txBody>
                    <a:bodyPr/>
                    <a:lstStyle/>
                    <a:p>
                      <a:pPr algn="r"/>
                      <a:r>
                        <a:rPr lang="en-US" b="1" dirty="0">
                          <a:latin typeface="Arial Black" panose="020B0A04020102020204" pitchFamily="34" charset="0"/>
                          <a:ea typeface="Cambria" panose="02040503050406030204" pitchFamily="18" charset="0"/>
                        </a:rPr>
                        <a:t>$5,767.2 M</a:t>
                      </a:r>
                    </a:p>
                  </a:txBody>
                  <a:tcPr/>
                </a:tc>
                <a:extLst>
                  <a:ext uri="{0D108BD9-81ED-4DB2-BD59-A6C34878D82A}">
                    <a16:rowId xmlns:a16="http://schemas.microsoft.com/office/drawing/2014/main" val="2279543964"/>
                  </a:ext>
                </a:extLst>
              </a:tr>
            </a:tbl>
          </a:graphicData>
        </a:graphic>
      </p:graphicFrame>
      <p:sp>
        <p:nvSpPr>
          <p:cNvPr id="14" name="TextBox 13">
            <a:extLst>
              <a:ext uri="{FF2B5EF4-FFF2-40B4-BE49-F238E27FC236}">
                <a16:creationId xmlns:a16="http://schemas.microsoft.com/office/drawing/2014/main" id="{5852CEC9-36F1-438C-9FEB-C753777EF377}"/>
              </a:ext>
            </a:extLst>
          </p:cNvPr>
          <p:cNvSpPr txBox="1"/>
          <p:nvPr/>
        </p:nvSpPr>
        <p:spPr>
          <a:xfrm>
            <a:off x="48567" y="3453456"/>
            <a:ext cx="924869"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Total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Chicago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49.7%</a:t>
            </a:r>
          </a:p>
        </p:txBody>
      </p:sp>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5694" y="4176198"/>
            <a:ext cx="593558" cy="565364"/>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940" y="3852054"/>
            <a:ext cx="481988" cy="648288"/>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5229" y="5932914"/>
            <a:ext cx="556699" cy="659423"/>
          </a:xfrm>
          <a:prstGeom prst="rect">
            <a:avLst/>
          </a:prstGeom>
        </p:spPr>
      </p:pic>
      <p:cxnSp>
        <p:nvCxnSpPr>
          <p:cNvPr id="18" name="Straight Connector 17">
            <a:extLst>
              <a:ext uri="{C183D7F6-B498-43B3-948B-1728B52AA6E4}">
                <adec:decorative xmlns:adec="http://schemas.microsoft.com/office/drawing/2017/decorative" val="1"/>
              </a:ext>
            </a:extLst>
          </p:cNvPr>
          <p:cNvCxnSpPr>
            <a:cxnSpLocks/>
          </p:cNvCxnSpPr>
          <p:nvPr/>
        </p:nvCxnSpPr>
        <p:spPr>
          <a:xfrm>
            <a:off x="5109940" y="5840329"/>
            <a:ext cx="494481" cy="211555"/>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68718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371" y="105200"/>
            <a:ext cx="10515600" cy="539557"/>
          </a:xfrm>
        </p:spPr>
        <p:txBody>
          <a:bodyPr>
            <a:noAutofit/>
          </a:bodyPr>
          <a:lstStyle/>
          <a:p>
            <a:pPr algn="ctr"/>
            <a:r>
              <a:rPr lang="en-US" sz="3600" spc="300" dirty="0">
                <a:latin typeface="Arial Black" panose="020B0A04020102020204" pitchFamily="34" charset="0"/>
              </a:rPr>
              <a:t>FY2022 – Tuition By University</a:t>
            </a:r>
          </a:p>
        </p:txBody>
      </p:sp>
      <p:sp>
        <p:nvSpPr>
          <p:cNvPr id="9" name="Text Box 4"/>
          <p:cNvSpPr txBox="1">
            <a:spLocks noChangeArrowheads="1"/>
          </p:cNvSpPr>
          <p:nvPr/>
        </p:nvSpPr>
        <p:spPr bwMode="auto">
          <a:xfrm>
            <a:off x="-452761" y="849130"/>
            <a:ext cx="12192000" cy="830997"/>
          </a:xfrm>
          <a:prstGeom prst="rect">
            <a:avLst/>
          </a:prstGeom>
          <a:noFill/>
          <a:ln w="9525">
            <a:noFill/>
            <a:miter lim="800000"/>
            <a:headEnd/>
            <a:tailEnd/>
          </a:ln>
          <a:effectLst/>
        </p:spPr>
        <p:txBody>
          <a:bodyPr wrap="square">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TOTAL $1.41 Billion</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graphicFrame>
        <p:nvGraphicFramePr>
          <p:cNvPr id="10" name="Content Placeholder 3" descr="UIUC at 60.2%,&#10;UIC at 37.6% and&#10;UIS at 2.2%."/>
          <p:cNvGraphicFramePr>
            <a:graphicFrameLocks/>
          </p:cNvGraphicFramePr>
          <p:nvPr/>
        </p:nvGraphicFramePr>
        <p:xfrm>
          <a:off x="2015613" y="1357766"/>
          <a:ext cx="7340807" cy="5111859"/>
        </p:xfrm>
        <a:graphic>
          <a:graphicData uri="http://schemas.openxmlformats.org/drawingml/2006/chart">
            <c:chart xmlns:c="http://schemas.openxmlformats.org/drawingml/2006/chart" xmlns:r="http://schemas.openxmlformats.org/officeDocument/2006/relationships" r:id="rId3"/>
          </a:graphicData>
        </a:graphic>
      </p:graphicFrame>
      <p:pic>
        <p:nvPicPr>
          <p:cNvPr id="11" name="Picture 10">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3259" y="3045470"/>
            <a:ext cx="593558" cy="565364"/>
          </a:xfrm>
          <a:prstGeom prst="rect">
            <a:avLst/>
          </a:prstGeom>
        </p:spPr>
      </p:pic>
      <p:pic>
        <p:nvPicPr>
          <p:cNvPr id="16" name="Picture 15">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1948" y="3184297"/>
            <a:ext cx="481988" cy="648288"/>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7650" y="5830693"/>
            <a:ext cx="556699" cy="659423"/>
          </a:xfrm>
          <a:prstGeom prst="rect">
            <a:avLst/>
          </a:prstGeom>
        </p:spPr>
      </p:pic>
    </p:spTree>
    <p:extLst>
      <p:ext uri="{BB962C8B-B14F-4D97-AF65-F5344CB8AC3E}">
        <p14:creationId xmlns:p14="http://schemas.microsoft.com/office/powerpoint/2010/main" val="1943329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325563"/>
          </a:xfrm>
        </p:spPr>
        <p:txBody>
          <a:bodyPr>
            <a:normAutofit/>
          </a:bodyPr>
          <a:lstStyle/>
          <a:p>
            <a:pPr algn="ctr"/>
            <a:r>
              <a:rPr lang="en-US" sz="3600" dirty="0">
                <a:latin typeface="Arial Black" panose="020B0A04020102020204" pitchFamily="34" charset="0"/>
              </a:rPr>
              <a:t>Budget By Expense Category</a:t>
            </a:r>
            <a:br>
              <a:rPr lang="en-US" sz="3600" dirty="0">
                <a:latin typeface="Arial Black" panose="020B0A04020102020204" pitchFamily="34" charset="0"/>
              </a:rPr>
            </a:br>
            <a:r>
              <a:rPr lang="en-US" sz="2800" dirty="0">
                <a:latin typeface="Arial Black" panose="020B0A04020102020204" pitchFamily="34" charset="0"/>
              </a:rPr>
              <a:t>Total $5,767.2 M</a:t>
            </a:r>
            <a:endParaRPr lang="en-US" sz="3600" dirty="0">
              <a:latin typeface="Arial Black" panose="020B0A04020102020204" pitchFamily="34" charset="0"/>
            </a:endParaRPr>
          </a:p>
        </p:txBody>
      </p:sp>
      <p:graphicFrame>
        <p:nvGraphicFramePr>
          <p:cNvPr id="4" name="Table 3"/>
          <p:cNvGraphicFramePr>
            <a:graphicFrameLocks noGrp="1"/>
          </p:cNvGraphicFramePr>
          <p:nvPr/>
        </p:nvGraphicFramePr>
        <p:xfrm>
          <a:off x="1866962" y="1315486"/>
          <a:ext cx="7769362" cy="5010432"/>
        </p:xfrm>
        <a:graphic>
          <a:graphicData uri="http://schemas.openxmlformats.org/drawingml/2006/table">
            <a:tbl>
              <a:tblPr firstRow="1" bandRow="1">
                <a:tableStyleId>{5C22544A-7EE6-4342-B048-85BDC9FD1C3A}</a:tableStyleId>
              </a:tblPr>
              <a:tblGrid>
                <a:gridCol w="3309266">
                  <a:extLst>
                    <a:ext uri="{9D8B030D-6E8A-4147-A177-3AD203B41FA5}">
                      <a16:colId xmlns:a16="http://schemas.microsoft.com/office/drawing/2014/main" val="2923840619"/>
                    </a:ext>
                  </a:extLst>
                </a:gridCol>
                <a:gridCol w="2402154">
                  <a:extLst>
                    <a:ext uri="{9D8B030D-6E8A-4147-A177-3AD203B41FA5}">
                      <a16:colId xmlns:a16="http://schemas.microsoft.com/office/drawing/2014/main" val="3550144421"/>
                    </a:ext>
                  </a:extLst>
                </a:gridCol>
                <a:gridCol w="2057942">
                  <a:extLst>
                    <a:ext uri="{9D8B030D-6E8A-4147-A177-3AD203B41FA5}">
                      <a16:colId xmlns:a16="http://schemas.microsoft.com/office/drawing/2014/main" val="4263026180"/>
                    </a:ext>
                  </a:extLst>
                </a:gridCol>
              </a:tblGrid>
              <a:tr h="1108342">
                <a:tc>
                  <a:txBody>
                    <a:bodyPr/>
                    <a:lstStyle/>
                    <a:p>
                      <a:pPr algn="ctr"/>
                      <a:r>
                        <a:rPr lang="en-US" sz="2400" b="1" dirty="0">
                          <a:effectLst>
                            <a:outerShdw blurRad="38100" dist="38100" dir="2700000" algn="tl">
                              <a:srgbClr val="000000">
                                <a:alpha val="43137"/>
                              </a:srgbClr>
                            </a:outerShdw>
                          </a:effectLst>
                          <a:latin typeface="+mn-lt"/>
                          <a:ea typeface="Cambria" panose="02040503050406030204" pitchFamily="18" charset="0"/>
                        </a:rPr>
                        <a:t>Category</a:t>
                      </a:r>
                    </a:p>
                  </a:txBody>
                  <a:tcPr anchor="ctr">
                    <a:solidFill>
                      <a:schemeClr val="accent1">
                        <a:lumMod val="50000"/>
                      </a:schemeClr>
                    </a:solidFill>
                  </a:tcPr>
                </a:tc>
                <a:tc>
                  <a:txBody>
                    <a:bodyPr/>
                    <a:lstStyle/>
                    <a:p>
                      <a:pPr algn="ctr"/>
                      <a:r>
                        <a:rPr lang="en-US" sz="2400" b="1" dirty="0">
                          <a:effectLst>
                            <a:outerShdw blurRad="38100" dist="38100" dir="2700000" algn="tl">
                              <a:srgbClr val="000000">
                                <a:alpha val="43137"/>
                              </a:srgbClr>
                            </a:outerShdw>
                          </a:effectLst>
                          <a:latin typeface="+mn-lt"/>
                          <a:ea typeface="Cambria" panose="02040503050406030204" pitchFamily="18" charset="0"/>
                        </a:rPr>
                        <a:t>FY2022</a:t>
                      </a:r>
                    </a:p>
                    <a:p>
                      <a:pPr algn="ctr"/>
                      <a:r>
                        <a:rPr lang="en-US" sz="2400" b="1" dirty="0">
                          <a:effectLst>
                            <a:outerShdw blurRad="38100" dist="38100" dir="2700000" algn="tl">
                              <a:srgbClr val="000000">
                                <a:alpha val="43137"/>
                              </a:srgbClr>
                            </a:outerShdw>
                          </a:effectLst>
                          <a:latin typeface="+mn-lt"/>
                          <a:ea typeface="Cambria" panose="02040503050406030204" pitchFamily="18" charset="0"/>
                        </a:rPr>
                        <a:t>Amount  </a:t>
                      </a:r>
                    </a:p>
                  </a:txBody>
                  <a:tcPr anchor="ctr">
                    <a:solidFill>
                      <a:schemeClr val="accent1">
                        <a:lumMod val="50000"/>
                      </a:schemeClr>
                    </a:solidFill>
                  </a:tcPr>
                </a:tc>
                <a:tc>
                  <a:txBody>
                    <a:bodyPr/>
                    <a:lstStyle/>
                    <a:p>
                      <a:pPr algn="ctr"/>
                      <a:r>
                        <a:rPr lang="en-US"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Percent of</a:t>
                      </a:r>
                      <a:r>
                        <a:rPr lang="en-US" sz="2400" b="1" baseline="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Total</a:t>
                      </a:r>
                      <a:endParaRPr lang="en-US" sz="2400"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txBody>
                  <a:tcPr anchor="ctr">
                    <a:solidFill>
                      <a:schemeClr val="accent1">
                        <a:lumMod val="50000"/>
                      </a:schemeClr>
                    </a:solidFill>
                  </a:tcPr>
                </a:tc>
                <a:extLst>
                  <a:ext uri="{0D108BD9-81ED-4DB2-BD59-A6C34878D82A}">
                    <a16:rowId xmlns:a16="http://schemas.microsoft.com/office/drawing/2014/main" val="1586142021"/>
                  </a:ext>
                </a:extLst>
              </a:tr>
              <a:tr h="615826">
                <a:tc>
                  <a:txBody>
                    <a:bodyPr/>
                    <a:lstStyle/>
                    <a:p>
                      <a:r>
                        <a:rPr lang="en-US" sz="2400" b="1" dirty="0">
                          <a:latin typeface="+mn-lt"/>
                          <a:ea typeface="Cambria" panose="02040503050406030204" pitchFamily="18" charset="0"/>
                        </a:rPr>
                        <a:t>Salaries &amp; Benefits</a:t>
                      </a:r>
                    </a:p>
                  </a:txBody>
                  <a:tcPr/>
                </a:tc>
                <a:tc>
                  <a:txBody>
                    <a:bodyPr/>
                    <a:lstStyle/>
                    <a:p>
                      <a:pPr algn="r"/>
                      <a:r>
                        <a:rPr lang="en-US" sz="2400" b="1" dirty="0">
                          <a:latin typeface="+mn-lt"/>
                          <a:ea typeface="Cambria" panose="02040503050406030204" pitchFamily="18" charset="0"/>
                        </a:rPr>
                        <a:t>$2,889.2</a:t>
                      </a:r>
                      <a:r>
                        <a:rPr lang="en-US" sz="2400" b="1" baseline="0" dirty="0">
                          <a:latin typeface="+mn-lt"/>
                          <a:ea typeface="Cambria" panose="02040503050406030204" pitchFamily="18" charset="0"/>
                        </a:rPr>
                        <a:t> M</a:t>
                      </a:r>
                      <a:endParaRPr lang="en-US" sz="2400" b="1" dirty="0">
                        <a:latin typeface="+mn-lt"/>
                        <a:ea typeface="Cambria" panose="02040503050406030204" pitchFamily="18" charset="0"/>
                      </a:endParaRPr>
                    </a:p>
                  </a:txBody>
                  <a:tcPr/>
                </a:tc>
                <a:tc>
                  <a:txBody>
                    <a:bodyPr/>
                    <a:lstStyle/>
                    <a:p>
                      <a:pPr algn="r"/>
                      <a:r>
                        <a:rPr lang="en-US" sz="2400" b="1" dirty="0">
                          <a:latin typeface="+mn-lt"/>
                          <a:ea typeface="Cambria" panose="02040503050406030204" pitchFamily="18" charset="0"/>
                        </a:rPr>
                        <a:t>50.1%</a:t>
                      </a:r>
                    </a:p>
                  </a:txBody>
                  <a:tcPr/>
                </a:tc>
                <a:extLst>
                  <a:ext uri="{0D108BD9-81ED-4DB2-BD59-A6C34878D82A}">
                    <a16:rowId xmlns:a16="http://schemas.microsoft.com/office/drawing/2014/main" val="2271464409"/>
                  </a:ext>
                </a:extLst>
              </a:tr>
              <a:tr h="776358">
                <a:tc>
                  <a:txBody>
                    <a:bodyPr/>
                    <a:lstStyle/>
                    <a:p>
                      <a:r>
                        <a:rPr lang="en-US" sz="2400" b="1" dirty="0">
                          <a:latin typeface="+mn-lt"/>
                          <a:ea typeface="Cambria" panose="02040503050406030204" pitchFamily="18" charset="0"/>
                        </a:rPr>
                        <a:t>Supplies,</a:t>
                      </a:r>
                      <a:r>
                        <a:rPr lang="en-US" sz="2400" b="1" baseline="0" dirty="0">
                          <a:latin typeface="+mn-lt"/>
                          <a:ea typeface="Cambria" panose="02040503050406030204" pitchFamily="18" charset="0"/>
                        </a:rPr>
                        <a:t> Services, Equipment</a:t>
                      </a:r>
                      <a:endParaRPr lang="en-US" sz="2400" b="1" dirty="0">
                        <a:latin typeface="+mn-lt"/>
                        <a:ea typeface="Cambria" panose="02040503050406030204" pitchFamily="18" charset="0"/>
                      </a:endParaRPr>
                    </a:p>
                  </a:txBody>
                  <a:tcPr/>
                </a:tc>
                <a:tc>
                  <a:txBody>
                    <a:bodyPr/>
                    <a:lstStyle/>
                    <a:p>
                      <a:pPr algn="r"/>
                      <a:r>
                        <a:rPr lang="en-US" sz="2400" b="1" dirty="0">
                          <a:latin typeface="+mn-lt"/>
                          <a:ea typeface="Cambria" panose="02040503050406030204" pitchFamily="18" charset="0"/>
                        </a:rPr>
                        <a:t>$1,917.0 M</a:t>
                      </a:r>
                    </a:p>
                  </a:txBody>
                  <a:tcPr/>
                </a:tc>
                <a:tc>
                  <a:txBody>
                    <a:bodyPr/>
                    <a:lstStyle/>
                    <a:p>
                      <a:pPr algn="r"/>
                      <a:r>
                        <a:rPr lang="en-US" sz="2400" b="1" dirty="0">
                          <a:latin typeface="+mn-lt"/>
                          <a:ea typeface="Cambria" panose="02040503050406030204" pitchFamily="18" charset="0"/>
                        </a:rPr>
                        <a:t>33.2%</a:t>
                      </a:r>
                    </a:p>
                  </a:txBody>
                  <a:tcPr/>
                </a:tc>
                <a:extLst>
                  <a:ext uri="{0D108BD9-81ED-4DB2-BD59-A6C34878D82A}">
                    <a16:rowId xmlns:a16="http://schemas.microsoft.com/office/drawing/2014/main" val="630535700"/>
                  </a:ext>
                </a:extLst>
              </a:tr>
              <a:tr h="615826">
                <a:tc>
                  <a:txBody>
                    <a:bodyPr/>
                    <a:lstStyle/>
                    <a:p>
                      <a:r>
                        <a:rPr lang="en-US" sz="2400" b="1" dirty="0">
                          <a:latin typeface="+mn-lt"/>
                          <a:ea typeface="Cambria" panose="02040503050406030204" pitchFamily="18" charset="0"/>
                        </a:rPr>
                        <a:t>Scholarships</a:t>
                      </a:r>
                    </a:p>
                  </a:txBody>
                  <a:tcPr/>
                </a:tc>
                <a:tc>
                  <a:txBody>
                    <a:bodyPr/>
                    <a:lstStyle/>
                    <a:p>
                      <a:pPr algn="r"/>
                      <a:r>
                        <a:rPr lang="en-US" sz="2400" b="1" dirty="0">
                          <a:latin typeface="+mn-lt"/>
                          <a:ea typeface="Cambria" panose="02040503050406030204" pitchFamily="18" charset="0"/>
                        </a:rPr>
                        <a:t>$448.2 M </a:t>
                      </a:r>
                    </a:p>
                  </a:txBody>
                  <a:tcPr/>
                </a:tc>
                <a:tc>
                  <a:txBody>
                    <a:bodyPr/>
                    <a:lstStyle/>
                    <a:p>
                      <a:pPr algn="r"/>
                      <a:r>
                        <a:rPr lang="en-US" sz="2400" b="1" dirty="0">
                          <a:latin typeface="+mn-lt"/>
                          <a:ea typeface="Cambria" panose="02040503050406030204" pitchFamily="18" charset="0"/>
                        </a:rPr>
                        <a:t>7.8%</a:t>
                      </a:r>
                    </a:p>
                  </a:txBody>
                  <a:tcPr/>
                </a:tc>
                <a:extLst>
                  <a:ext uri="{0D108BD9-81ED-4DB2-BD59-A6C34878D82A}">
                    <a16:rowId xmlns:a16="http://schemas.microsoft.com/office/drawing/2014/main" val="303797636"/>
                  </a:ext>
                </a:extLst>
              </a:tr>
              <a:tr h="615826">
                <a:tc>
                  <a:txBody>
                    <a:bodyPr/>
                    <a:lstStyle/>
                    <a:p>
                      <a:r>
                        <a:rPr lang="en-US" sz="2400" b="1" dirty="0">
                          <a:latin typeface="+mn-lt"/>
                          <a:ea typeface="Cambria" panose="02040503050406030204" pitchFamily="18" charset="0"/>
                        </a:rPr>
                        <a:t>Utilities/Maintenance</a:t>
                      </a:r>
                    </a:p>
                  </a:txBody>
                  <a:tcPr/>
                </a:tc>
                <a:tc>
                  <a:txBody>
                    <a:bodyPr/>
                    <a:lstStyle/>
                    <a:p>
                      <a:pPr algn="r"/>
                      <a:r>
                        <a:rPr lang="en-US" sz="2400" b="1" dirty="0">
                          <a:latin typeface="+mn-lt"/>
                          <a:ea typeface="Cambria" panose="02040503050406030204" pitchFamily="18" charset="0"/>
                        </a:rPr>
                        <a:t>$255.0 M</a:t>
                      </a:r>
                    </a:p>
                  </a:txBody>
                  <a:tcPr/>
                </a:tc>
                <a:tc>
                  <a:txBody>
                    <a:bodyPr/>
                    <a:lstStyle/>
                    <a:p>
                      <a:pPr algn="r"/>
                      <a:r>
                        <a:rPr lang="en-US" sz="2400" b="1" dirty="0">
                          <a:latin typeface="+mn-lt"/>
                          <a:ea typeface="Cambria" panose="02040503050406030204" pitchFamily="18" charset="0"/>
                        </a:rPr>
                        <a:t>4.4%</a:t>
                      </a:r>
                    </a:p>
                  </a:txBody>
                  <a:tcPr/>
                </a:tc>
                <a:extLst>
                  <a:ext uri="{0D108BD9-81ED-4DB2-BD59-A6C34878D82A}">
                    <a16:rowId xmlns:a16="http://schemas.microsoft.com/office/drawing/2014/main" val="3919859177"/>
                  </a:ext>
                </a:extLst>
              </a:tr>
              <a:tr h="615826">
                <a:tc>
                  <a:txBody>
                    <a:bodyPr/>
                    <a:lstStyle/>
                    <a:p>
                      <a:r>
                        <a:rPr lang="en-US" sz="2400" b="1" dirty="0">
                          <a:latin typeface="+mn-lt"/>
                          <a:ea typeface="Cambria" panose="02040503050406030204" pitchFamily="18" charset="0"/>
                        </a:rPr>
                        <a:t>Debt</a:t>
                      </a:r>
                      <a:r>
                        <a:rPr lang="en-US" sz="2400" b="1" baseline="0" dirty="0">
                          <a:latin typeface="+mn-lt"/>
                          <a:ea typeface="Cambria" panose="02040503050406030204" pitchFamily="18" charset="0"/>
                        </a:rPr>
                        <a:t> Service</a:t>
                      </a:r>
                      <a:endParaRPr lang="en-US" sz="2400" b="1" dirty="0">
                        <a:latin typeface="+mn-lt"/>
                        <a:ea typeface="Cambria" panose="02040503050406030204" pitchFamily="18" charset="0"/>
                      </a:endParaRPr>
                    </a:p>
                  </a:txBody>
                  <a:tcPr/>
                </a:tc>
                <a:tc>
                  <a:txBody>
                    <a:bodyPr/>
                    <a:lstStyle/>
                    <a:p>
                      <a:pPr algn="r"/>
                      <a:r>
                        <a:rPr lang="en-US" sz="2400" b="1" dirty="0">
                          <a:latin typeface="+mn-lt"/>
                          <a:ea typeface="Cambria" panose="02040503050406030204" pitchFamily="18" charset="0"/>
                        </a:rPr>
                        <a:t>$126.2 M</a:t>
                      </a:r>
                    </a:p>
                  </a:txBody>
                  <a:tcPr/>
                </a:tc>
                <a:tc>
                  <a:txBody>
                    <a:bodyPr/>
                    <a:lstStyle/>
                    <a:p>
                      <a:pPr algn="r"/>
                      <a:r>
                        <a:rPr lang="en-US" sz="2400" b="1" dirty="0">
                          <a:latin typeface="+mn-lt"/>
                          <a:ea typeface="Cambria" panose="02040503050406030204" pitchFamily="18" charset="0"/>
                        </a:rPr>
                        <a:t>2.2%</a:t>
                      </a:r>
                    </a:p>
                  </a:txBody>
                  <a:tcPr/>
                </a:tc>
                <a:extLst>
                  <a:ext uri="{0D108BD9-81ED-4DB2-BD59-A6C34878D82A}">
                    <a16:rowId xmlns:a16="http://schemas.microsoft.com/office/drawing/2014/main" val="215039111"/>
                  </a:ext>
                </a:extLst>
              </a:tr>
              <a:tr h="615826">
                <a:tc>
                  <a:txBody>
                    <a:bodyPr/>
                    <a:lstStyle/>
                    <a:p>
                      <a:r>
                        <a:rPr lang="en-US" sz="2400" b="1" dirty="0">
                          <a:latin typeface="+mn-lt"/>
                          <a:ea typeface="Cambria" panose="02040503050406030204" pitchFamily="18" charset="0"/>
                        </a:rPr>
                        <a:t>Transfer</a:t>
                      </a:r>
                      <a:r>
                        <a:rPr lang="en-US" sz="2400" b="1" baseline="0" dirty="0">
                          <a:latin typeface="+mn-lt"/>
                          <a:ea typeface="Cambria" panose="02040503050406030204" pitchFamily="18" charset="0"/>
                        </a:rPr>
                        <a:t> to Capital</a:t>
                      </a:r>
                      <a:endParaRPr lang="en-US" sz="2400" b="1" dirty="0">
                        <a:latin typeface="+mn-lt"/>
                        <a:ea typeface="Cambria" panose="02040503050406030204" pitchFamily="18" charset="0"/>
                      </a:endParaRPr>
                    </a:p>
                  </a:txBody>
                  <a:tcPr/>
                </a:tc>
                <a:tc>
                  <a:txBody>
                    <a:bodyPr/>
                    <a:lstStyle/>
                    <a:p>
                      <a:pPr algn="r"/>
                      <a:r>
                        <a:rPr lang="en-US" sz="2400" b="1" dirty="0">
                          <a:latin typeface="+mn-lt"/>
                          <a:ea typeface="Cambria" panose="02040503050406030204" pitchFamily="18" charset="0"/>
                        </a:rPr>
                        <a:t>$131.6 M</a:t>
                      </a:r>
                    </a:p>
                  </a:txBody>
                  <a:tcPr/>
                </a:tc>
                <a:tc>
                  <a:txBody>
                    <a:bodyPr/>
                    <a:lstStyle/>
                    <a:p>
                      <a:pPr algn="r"/>
                      <a:r>
                        <a:rPr lang="en-US" sz="2400" b="1" dirty="0">
                          <a:latin typeface="+mn-lt"/>
                          <a:ea typeface="Cambria" panose="02040503050406030204" pitchFamily="18" charset="0"/>
                        </a:rPr>
                        <a:t>2.3%</a:t>
                      </a:r>
                    </a:p>
                  </a:txBody>
                  <a:tcPr/>
                </a:tc>
                <a:extLst>
                  <a:ext uri="{0D108BD9-81ED-4DB2-BD59-A6C34878D82A}">
                    <a16:rowId xmlns:a16="http://schemas.microsoft.com/office/drawing/2014/main" val="360166702"/>
                  </a:ext>
                </a:extLst>
              </a:tr>
            </a:tbl>
          </a:graphicData>
        </a:graphic>
      </p:graphicFrame>
    </p:spTree>
    <p:extLst>
      <p:ext uri="{BB962C8B-B14F-4D97-AF65-F5344CB8AC3E}">
        <p14:creationId xmlns:p14="http://schemas.microsoft.com/office/powerpoint/2010/main" val="3281759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2ECA27-FB4D-41DE-8AAE-6F9AE11E6FA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4061012" cy="6858000"/>
          </a:xfrm>
          <a:prstGeom prst="rect">
            <a:avLst/>
          </a:prstGeom>
        </p:spPr>
      </p:pic>
      <p:sp>
        <p:nvSpPr>
          <p:cNvPr id="3" name="Title 2">
            <a:extLst>
              <a:ext uri="{FF2B5EF4-FFF2-40B4-BE49-F238E27FC236}">
                <a16:creationId xmlns:a16="http://schemas.microsoft.com/office/drawing/2014/main" id="{5151195D-80AC-BC47-84E5-37E0A155A725}"/>
              </a:ext>
            </a:extLst>
          </p:cNvPr>
          <p:cNvSpPr>
            <a:spLocks noGrp="1"/>
          </p:cNvSpPr>
          <p:nvPr>
            <p:ph type="title" idx="4294967295"/>
          </p:nvPr>
        </p:nvSpPr>
        <p:spPr>
          <a:xfrm>
            <a:off x="6345936" y="2766218"/>
            <a:ext cx="3858768" cy="1325563"/>
          </a:xfrm>
        </p:spPr>
        <p:txBody>
          <a:bodyPr anchor="ctr"/>
          <a:lstStyle/>
          <a:p>
            <a:pPr algn="ctr"/>
            <a:r>
              <a:rPr lang="en-US" b="1" dirty="0">
                <a:latin typeface="Arial Black" panose="020B0A04020102020204" pitchFamily="34" charset="0"/>
              </a:rPr>
              <a:t>Questions</a:t>
            </a:r>
            <a:endParaRPr lang="en-US" dirty="0"/>
          </a:p>
        </p:txBody>
      </p:sp>
    </p:spTree>
    <p:extLst>
      <p:ext uri="{BB962C8B-B14F-4D97-AF65-F5344CB8AC3E}">
        <p14:creationId xmlns:p14="http://schemas.microsoft.com/office/powerpoint/2010/main" val="182473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lasses on top of a book">
            <a:extLst>
              <a:ext uri="{FF2B5EF4-FFF2-40B4-BE49-F238E27FC236}">
                <a16:creationId xmlns:a16="http://schemas.microsoft.com/office/drawing/2014/main" id="{3EC824ED-FEFE-4B7E-8A4B-24CC2CFAE167}"/>
              </a:ext>
            </a:extLst>
          </p:cNvPr>
          <p:cNvPicPr>
            <a:picLocks noChangeAspect="1"/>
          </p:cNvPicPr>
          <p:nvPr/>
        </p:nvPicPr>
        <p:blipFill rotWithShape="1">
          <a:blip r:embed="rId3"/>
          <a:srcRect r="6588"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3" name="Content Placeholder 5" descr="Enhance Academic Excellence and Priorities, &#10;Preserve Affordability for Students, &#10;Maintain Health and Safety for Students and Staff, &#10;Return to In-person/Hybrid Learning, &#10;Reopen Auxiliary Operations, &#10;Developed during times of  Considerable Uncertainty Resulting from the Pandemic.">
            <a:extLst>
              <a:ext uri="{FF2B5EF4-FFF2-40B4-BE49-F238E27FC236}">
                <a16:creationId xmlns:a16="http://schemas.microsoft.com/office/drawing/2014/main" id="{716D7E5C-096F-4419-A46B-E8950A778626}"/>
              </a:ext>
            </a:extLst>
          </p:cNvPr>
          <p:cNvGraphicFramePr>
            <a:graphicFrameLocks noGrp="1"/>
          </p:cNvGraphicFramePr>
          <p:nvPr>
            <p:ph idx="1"/>
          </p:nvPr>
        </p:nvGraphicFramePr>
        <p:xfrm>
          <a:off x="127919" y="2319118"/>
          <a:ext cx="4452571" cy="4271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2">
            <a:extLst>
              <a:ext uri="{FF2B5EF4-FFF2-40B4-BE49-F238E27FC236}">
                <a16:creationId xmlns:a16="http://schemas.microsoft.com/office/drawing/2014/main" id="{8DB8A1E5-A674-4762-88B4-B29D7568B5E9}"/>
              </a:ext>
            </a:extLst>
          </p:cNvPr>
          <p:cNvSpPr>
            <a:spLocks noGrp="1"/>
          </p:cNvSpPr>
          <p:nvPr>
            <p:ph type="title"/>
          </p:nvPr>
        </p:nvSpPr>
        <p:spPr>
          <a:xfrm>
            <a:off x="207818" y="152062"/>
            <a:ext cx="5056573" cy="1899912"/>
          </a:xfrm>
        </p:spPr>
        <p:txBody>
          <a:bodyPr vert="horz" lIns="91440" tIns="45720" rIns="91440" bIns="45720" rtlCol="0" anchor="ctr">
            <a:normAutofit/>
          </a:bodyPr>
          <a:lstStyle/>
          <a:p>
            <a:r>
              <a:rPr lang="en-US" sz="4000" b="1" dirty="0">
                <a:latin typeface="Arial Black" panose="020B0A04020102020204" pitchFamily="34" charset="0"/>
              </a:rPr>
              <a:t>Budget Development Framework</a:t>
            </a:r>
          </a:p>
        </p:txBody>
      </p:sp>
    </p:spTree>
    <p:extLst>
      <p:ext uri="{BB962C8B-B14F-4D97-AF65-F5344CB8AC3E}">
        <p14:creationId xmlns:p14="http://schemas.microsoft.com/office/powerpoint/2010/main" val="2787782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extBox 2" descr="Consolidation of Budgets Developed by Individual Colleges and Units,&#10;Follows Legislative Audit Guidelines and&#10;Includes Pandemic Related Expenses.&#10;">
            <a:extLst>
              <a:ext uri="{FF2B5EF4-FFF2-40B4-BE49-F238E27FC236}">
                <a16:creationId xmlns:a16="http://schemas.microsoft.com/office/drawing/2014/main" id="{85B946B3-F24A-4902-939D-4F42CF81666E}"/>
              </a:ext>
            </a:extLst>
          </p:cNvPr>
          <p:cNvGraphicFramePr/>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746F48D-BC3F-4F50-8D9F-F337B4E956E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432481" y="6532521"/>
            <a:ext cx="3040743" cy="217196"/>
          </a:xfrm>
          <a:prstGeom prst="rect">
            <a:avLst/>
          </a:prstGeom>
        </p:spPr>
      </p:pic>
      <p:sp>
        <p:nvSpPr>
          <p:cNvPr id="7" name="Title 6">
            <a:extLst>
              <a:ext uri="{FF2B5EF4-FFF2-40B4-BE49-F238E27FC236}">
                <a16:creationId xmlns:a16="http://schemas.microsoft.com/office/drawing/2014/main" id="{A75781C2-7EF0-C745-91C3-F0A6B85387CA}"/>
              </a:ext>
            </a:extLst>
          </p:cNvPr>
          <p:cNvSpPr>
            <a:spLocks noGrp="1"/>
          </p:cNvSpPr>
          <p:nvPr>
            <p:ph type="title" idx="4294967295"/>
          </p:nvPr>
        </p:nvSpPr>
        <p:spPr>
          <a:xfrm>
            <a:off x="838200" y="365125"/>
            <a:ext cx="10515600" cy="1463675"/>
          </a:xfrm>
        </p:spPr>
        <p:txBody>
          <a:bodyPr anchor="ctr"/>
          <a:lstStyle/>
          <a:p>
            <a:pPr rtl="0" eaLnBrk="1" latinLnBrk="0" hangingPunct="1"/>
            <a:r>
              <a:rPr lang="en-US" sz="3600" kern="1200" dirty="0">
                <a:solidFill>
                  <a:srgbClr val="FFFFFF"/>
                </a:solidFill>
                <a:effectLst/>
                <a:latin typeface="Arial Black" panose="020B0604020202020204" pitchFamily="34" charset="0"/>
                <a:ea typeface="+mn-ea"/>
                <a:cs typeface="+mn-cs"/>
              </a:rPr>
              <a:t>FY2022 Budget Development</a:t>
            </a:r>
            <a:endParaRPr lang="en-IN" dirty="0">
              <a:effectLst/>
            </a:endParaRPr>
          </a:p>
        </p:txBody>
      </p:sp>
    </p:spTree>
    <p:extLst>
      <p:ext uri="{BB962C8B-B14F-4D97-AF65-F5344CB8AC3E}">
        <p14:creationId xmlns:p14="http://schemas.microsoft.com/office/powerpoint/2010/main" val="3292551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75B875-3881-6F4B-AFC9-193E879C4164}"/>
              </a:ext>
            </a:extLst>
          </p:cNvPr>
          <p:cNvSpPr>
            <a:spLocks noGrp="1"/>
          </p:cNvSpPr>
          <p:nvPr>
            <p:ph type="title" idx="4294967295"/>
          </p:nvPr>
        </p:nvSpPr>
        <p:spPr>
          <a:xfrm>
            <a:off x="3621024" y="548640"/>
            <a:ext cx="7732776" cy="1142048"/>
          </a:xfrm>
        </p:spPr>
        <p:txBody>
          <a:bodyPr anchor="t"/>
          <a:lstStyle/>
          <a:p>
            <a:pPr algn="ctr" rtl="0" eaLnBrk="1" latinLnBrk="0" hangingPunct="1"/>
            <a:r>
              <a:rPr lang="en-US" sz="4000" kern="1200" dirty="0">
                <a:solidFill>
                  <a:srgbClr val="000000"/>
                </a:solidFill>
                <a:effectLst/>
                <a:latin typeface="Arial Black" panose="020B0604020202020204" pitchFamily="34" charset="0"/>
                <a:ea typeface="+mn-ea"/>
                <a:cs typeface="+mn-cs"/>
              </a:rPr>
              <a:t>FY2022 vs FY2021</a:t>
            </a:r>
            <a:endParaRPr lang="en-IN" dirty="0">
              <a:effectLst/>
            </a:endParaRPr>
          </a:p>
        </p:txBody>
      </p:sp>
      <p:graphicFrame>
        <p:nvGraphicFramePr>
          <p:cNvPr id="8" name="TextBox 2" descr="FY2021: For a total budget including payments on behalf $7.18 Billion, FY2022: 446.7 Million, or +6.6% increase from FY2021.">
            <a:extLst>
              <a:ext uri="{FF2B5EF4-FFF2-40B4-BE49-F238E27FC236}">
                <a16:creationId xmlns:a16="http://schemas.microsoft.com/office/drawing/2014/main" id="{957CE338-C2E8-4F0E-AE41-7A86B9E6C26C}"/>
              </a:ext>
            </a:extLst>
          </p:cNvPr>
          <p:cNvGraphicFramePr/>
          <p:nvPr/>
        </p:nvGraphicFramePr>
        <p:xfrm>
          <a:off x="2873829" y="1793150"/>
          <a:ext cx="9239513" cy="1938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TextBox 2" descr="FY2021: Total Budget Excluding Payments on Behalf $5.77 Billion, FY2022: 436.2 Million, or +8.2% increase from FY2021.">
            <a:extLst>
              <a:ext uri="{FF2B5EF4-FFF2-40B4-BE49-F238E27FC236}">
                <a16:creationId xmlns:a16="http://schemas.microsoft.com/office/drawing/2014/main" id="{26A2CD75-8AAB-4A2F-8D1C-6F269DA672DC}"/>
              </a:ext>
            </a:extLst>
          </p:cNvPr>
          <p:cNvGraphicFramePr/>
          <p:nvPr/>
        </p:nvGraphicFramePr>
        <p:xfrm>
          <a:off x="2873828" y="4232056"/>
          <a:ext cx="9239513" cy="19389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03E24810-67BE-422E-B677-80B908C6574E}"/>
              </a:ext>
              <a:ext uri="{C183D7F6-B498-43B3-948B-1728B52AA6E4}">
                <adec:decorative xmlns:adec="http://schemas.microsoft.com/office/drawing/2017/decorative" val="1"/>
              </a:ext>
            </a:extLst>
          </p:cNvPr>
          <p:cNvPicPr>
            <a:picLocks noChangeAspect="1"/>
          </p:cNvPicPr>
          <p:nvPr/>
        </p:nvPicPr>
        <p:blipFill rotWithShape="1">
          <a:blip r:embed="rId13">
            <a:extLst>
              <a:ext uri="{28A0092B-C50C-407E-A947-70E740481C1C}">
                <a14:useLocalDpi xmlns:a14="http://schemas.microsoft.com/office/drawing/2010/main" val="0"/>
              </a:ext>
            </a:extLst>
          </a:blip>
          <a:srcRect l="5268" r="11275"/>
          <a:stretch/>
        </p:blipFill>
        <p:spPr>
          <a:xfrm>
            <a:off x="0" y="197577"/>
            <a:ext cx="2873829" cy="6251713"/>
          </a:xfrm>
          <a:prstGeom prst="rect">
            <a:avLst/>
          </a:prstGeom>
        </p:spPr>
      </p:pic>
    </p:spTree>
    <p:extLst>
      <p:ext uri="{BB962C8B-B14F-4D97-AF65-F5344CB8AC3E}">
        <p14:creationId xmlns:p14="http://schemas.microsoft.com/office/powerpoint/2010/main" val="399627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958B0D4-3E49-F642-8640-D96DEF231C3B}"/>
              </a:ext>
            </a:extLst>
          </p:cNvPr>
          <p:cNvSpPr>
            <a:spLocks noGrp="1"/>
          </p:cNvSpPr>
          <p:nvPr>
            <p:ph type="title" idx="4294967295"/>
          </p:nvPr>
        </p:nvSpPr>
        <p:spPr>
          <a:xfrm>
            <a:off x="4331368" y="365125"/>
            <a:ext cx="7022432" cy="1024763"/>
          </a:xfrm>
        </p:spPr>
        <p:txBody>
          <a:bodyPr>
            <a:normAutofit fontScale="90000"/>
          </a:bodyPr>
          <a:lstStyle/>
          <a:p>
            <a:pPr algn="ctr" rtl="0" eaLnBrk="1" latinLnBrk="0" hangingPunct="1"/>
            <a:r>
              <a:rPr lang="en-US" sz="3600" kern="1200" dirty="0">
                <a:solidFill>
                  <a:srgbClr val="000000"/>
                </a:solidFill>
                <a:effectLst/>
                <a:latin typeface="Arial Black" panose="020B0604020202020204" pitchFamily="34" charset="0"/>
                <a:ea typeface="+mn-ea"/>
                <a:cs typeface="+mn-cs"/>
              </a:rPr>
              <a:t>FY2021 and FY2022</a:t>
            </a:r>
            <a:br>
              <a:rPr lang="en-US" sz="3600" kern="1200" dirty="0">
                <a:solidFill>
                  <a:srgbClr val="000000"/>
                </a:solidFill>
                <a:effectLst/>
                <a:latin typeface="Arial Black" panose="020B0604020202020204" pitchFamily="34" charset="0"/>
                <a:ea typeface="+mn-ea"/>
                <a:cs typeface="+mn-cs"/>
              </a:rPr>
            </a:br>
            <a:r>
              <a:rPr lang="en-US" sz="3600" kern="1200" dirty="0">
                <a:solidFill>
                  <a:srgbClr val="000000"/>
                </a:solidFill>
                <a:effectLst/>
                <a:latin typeface="Arial Black" panose="020B0604020202020204" pitchFamily="34" charset="0"/>
                <a:ea typeface="+mn-ea"/>
                <a:cs typeface="+mn-cs"/>
              </a:rPr>
              <a:t>Comparisons</a:t>
            </a:r>
            <a:endParaRPr lang="en-IN" dirty="0">
              <a:effectLst/>
            </a:endParaRPr>
          </a:p>
        </p:txBody>
      </p:sp>
      <p:sp>
        <p:nvSpPr>
          <p:cNvPr id="3" name="TextBox 2">
            <a:extLst>
              <a:ext uri="{FF2B5EF4-FFF2-40B4-BE49-F238E27FC236}">
                <a16:creationId xmlns:a16="http://schemas.microsoft.com/office/drawing/2014/main" id="{D4F599C5-5952-47EB-B918-8756ACB2E8B5}"/>
              </a:ext>
            </a:extLst>
          </p:cNvPr>
          <p:cNvSpPr txBox="1"/>
          <p:nvPr/>
        </p:nvSpPr>
        <p:spPr>
          <a:xfrm>
            <a:off x="4331368" y="1569447"/>
            <a:ext cx="7382494" cy="4401205"/>
          </a:xfrm>
          <a:prstGeom prst="rect">
            <a:avLst/>
          </a:prstGeom>
          <a:solidFill>
            <a:schemeClr val="accent1">
              <a:lumMod val="20000"/>
              <a:lumOff val="8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FY2021 Budget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Supplemented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One-Time Use of Institutional Reserves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to Cover Pandemic Related Expenses and Revenue Shortfalls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FY2022 Budget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Cambria" panose="02040503050406030204" pitchFamily="18" charset="0"/>
                <a:cs typeface="+mn-cs"/>
              </a:rPr>
              <a:t>Reflects Return to In-Person Operations and the Related Growth in Tuition &amp; Fees, Housing, Dining, and Other Student Services Operations</a:t>
            </a:r>
          </a:p>
        </p:txBody>
      </p:sp>
      <p:pic>
        <p:nvPicPr>
          <p:cNvPr id="2" name="Picture 1" descr="Covid-19 spike protein">
            <a:extLst>
              <a:ext uri="{FF2B5EF4-FFF2-40B4-BE49-F238E27FC236}">
                <a16:creationId xmlns:a16="http://schemas.microsoft.com/office/drawing/2014/main" id="{F0753F1E-4D14-4AE2-BBD9-5D9429A56481}"/>
              </a:ext>
            </a:extLst>
          </p:cNvPr>
          <p:cNvPicPr>
            <a:picLocks noChangeAspect="1"/>
          </p:cNvPicPr>
          <p:nvPr/>
        </p:nvPicPr>
        <p:blipFill rotWithShape="1">
          <a:blip r:embed="rId3">
            <a:alphaModFix amt="17000"/>
          </a:blip>
          <a:srcRect l="22678" r="18876"/>
          <a:stretch/>
        </p:blipFill>
        <p:spPr>
          <a:xfrm>
            <a:off x="85922" y="887348"/>
            <a:ext cx="5897278" cy="6074848"/>
          </a:xfrm>
          <a:prstGeom prst="rect">
            <a:avLst/>
          </a:prstGeom>
        </p:spPr>
      </p:pic>
    </p:spTree>
    <p:extLst>
      <p:ext uri="{BB962C8B-B14F-4D97-AF65-F5344CB8AC3E}">
        <p14:creationId xmlns:p14="http://schemas.microsoft.com/office/powerpoint/2010/main" val="4144173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099"/>
            <a:ext cx="12192000" cy="1325563"/>
          </a:xfrm>
        </p:spPr>
        <p:txBody>
          <a:bodyPr>
            <a:normAutofit/>
          </a:bodyPr>
          <a:lstStyle/>
          <a:p>
            <a:pPr algn="ctr"/>
            <a:r>
              <a:rPr lang="en-US" sz="3600" dirty="0">
                <a:latin typeface="Arial Black" panose="020B0A04020102020204" pitchFamily="34" charset="0"/>
              </a:rPr>
              <a:t>Budget Comprises Four Types of Funds</a:t>
            </a:r>
          </a:p>
        </p:txBody>
      </p:sp>
      <p:sp>
        <p:nvSpPr>
          <p:cNvPr id="8" name="TextBox 7"/>
          <p:cNvSpPr txBox="1"/>
          <p:nvPr/>
        </p:nvSpPr>
        <p:spPr>
          <a:xfrm>
            <a:off x="994058" y="1208873"/>
            <a:ext cx="10577804" cy="523220"/>
          </a:xfrm>
          <a:prstGeom prst="rect">
            <a:avLst/>
          </a:prstGeom>
          <a:solidFill>
            <a:schemeClr val="tx2"/>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Black" panose="020B0A04020102020204" pitchFamily="34" charset="0"/>
                <a:ea typeface="Cambria" panose="02040503050406030204" pitchFamily="18" charset="0"/>
                <a:cs typeface="+mn-cs"/>
              </a:rPr>
              <a:t>Total FY22 Budget: $7,184 Million</a:t>
            </a:r>
          </a:p>
        </p:txBody>
      </p:sp>
      <p:graphicFrame>
        <p:nvGraphicFramePr>
          <p:cNvPr id="9" name="Chart 8" descr="Figures are in million dollars.&#10;&#10;General Operating Fund at $2,499.0,&#10;Payments on behalf at $1,416.5,&#10;Hospital fund at $893.4,&#10;Restricted fund at $2,374.8.">
            <a:extLst>
              <a:ext uri="{FF2B5EF4-FFF2-40B4-BE49-F238E27FC236}">
                <a16:creationId xmlns:a16="http://schemas.microsoft.com/office/drawing/2014/main" id="{46925128-34FF-4326-AE3E-0AF851B9894A}"/>
              </a:ext>
            </a:extLst>
          </p:cNvPr>
          <p:cNvGraphicFramePr>
            <a:graphicFrameLocks/>
          </p:cNvGraphicFramePr>
          <p:nvPr/>
        </p:nvGraphicFramePr>
        <p:xfrm>
          <a:off x="2299194" y="1788957"/>
          <a:ext cx="7683006" cy="460980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A52D6B21-8A3E-4623-8901-D7E89FFC3CDC}"/>
              </a:ext>
            </a:extLst>
          </p:cNvPr>
          <p:cNvSpPr txBox="1"/>
          <p:nvPr/>
        </p:nvSpPr>
        <p:spPr>
          <a:xfrm>
            <a:off x="8598262" y="3971622"/>
            <a:ext cx="12945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Millions</a:t>
            </a:r>
          </a:p>
        </p:txBody>
      </p:sp>
    </p:spTree>
    <p:extLst>
      <p:ext uri="{BB962C8B-B14F-4D97-AF65-F5344CB8AC3E}">
        <p14:creationId xmlns:p14="http://schemas.microsoft.com/office/powerpoint/2010/main" val="1261253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15FE0C-44CA-5A4F-A5C4-A45858A40072}"/>
              </a:ext>
            </a:extLst>
          </p:cNvPr>
          <p:cNvSpPr>
            <a:spLocks noGrp="1"/>
          </p:cNvSpPr>
          <p:nvPr>
            <p:ph type="title" idx="4294967295"/>
          </p:nvPr>
        </p:nvSpPr>
        <p:spPr>
          <a:xfrm>
            <a:off x="838200" y="365126"/>
            <a:ext cx="10515600" cy="400110"/>
          </a:xfrm>
        </p:spPr>
        <p:txBody>
          <a:bodyPr>
            <a:normAutofit fontScale="90000"/>
          </a:bodyPr>
          <a:lstStyle/>
          <a:p>
            <a:pPr algn="ctr" rtl="0" eaLnBrk="1" latinLnBrk="0" hangingPunct="1"/>
            <a:r>
              <a:rPr lang="en-US" sz="3600" kern="1200" dirty="0">
                <a:solidFill>
                  <a:srgbClr val="000000"/>
                </a:solidFill>
                <a:effectLst/>
                <a:latin typeface="Arial Black" panose="020B0604020202020204" pitchFamily="34" charset="0"/>
                <a:ea typeface="+mn-ea"/>
                <a:cs typeface="+mn-cs"/>
              </a:rPr>
              <a:t>Diversified Sources of Revenue</a:t>
            </a:r>
            <a:endParaRPr lang="en-IN" dirty="0">
              <a:effectLst/>
            </a:endParaRPr>
          </a:p>
        </p:txBody>
      </p:sp>
      <p:graphicFrame>
        <p:nvGraphicFramePr>
          <p:cNvPr id="2" name="Content Placeholder 3" descr="Tuition at 24%,&#10;Hospital/MSP at 20%,&#10;Sponsored programs at 17%,&#10;Aux./Dept. at 15%,&#10;State at 11%,&#10;Institutional Funds at 9%,&#10;Gifts/Endow Inc. at 3%,&#10;Other at 1%.&#10;&#10;Total of $5,767 million, excludes payment on behalf"/>
          <p:cNvGraphicFramePr>
            <a:graphicFrameLocks/>
          </p:cNvGraphicFramePr>
          <p:nvPr/>
        </p:nvGraphicFramePr>
        <p:xfrm>
          <a:off x="521110" y="226143"/>
          <a:ext cx="10638503" cy="596028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8396747" y="3545189"/>
            <a:ext cx="3645180" cy="13849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mbria" panose="02040503050406030204" pitchFamily="18" charset="0"/>
                <a:cs typeface="+mn-cs"/>
              </a:rPr>
              <a:t>Total $5,767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7E6E6">
                    <a:lumMod val="10000"/>
                  </a:srgbClr>
                </a:solidFill>
                <a:effectLst/>
                <a:uLnTx/>
                <a:uFillTx/>
                <a:latin typeface="Calibri" panose="020F0502020204030204"/>
                <a:ea typeface="Cambria" panose="02040503050406030204" pitchFamily="18" charset="0"/>
                <a:cs typeface="+mn-cs"/>
              </a:rPr>
              <a:t>Excludes Payment on Behalf</a:t>
            </a:r>
          </a:p>
        </p:txBody>
      </p:sp>
      <p:sp>
        <p:nvSpPr>
          <p:cNvPr id="6" name="TextBox 5"/>
          <p:cNvSpPr txBox="1"/>
          <p:nvPr/>
        </p:nvSpPr>
        <p:spPr>
          <a:xfrm>
            <a:off x="1506081" y="6047742"/>
            <a:ext cx="9518468" cy="400110"/>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Cambria" panose="02040503050406030204" pitchFamily="18" charset="0"/>
                <a:cs typeface="+mn-cs"/>
              </a:rPr>
              <a:t>Institutional Funds includes cost recovery, royalties, allowances, and misc. income</a:t>
            </a:r>
          </a:p>
        </p:txBody>
      </p:sp>
    </p:spTree>
    <p:extLst>
      <p:ext uri="{BB962C8B-B14F-4D97-AF65-F5344CB8AC3E}">
        <p14:creationId xmlns:p14="http://schemas.microsoft.com/office/powerpoint/2010/main" val="711023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EC46-CCD8-4DA2-9C4B-EBA0AF14DA2A}"/>
              </a:ext>
            </a:extLst>
          </p:cNvPr>
          <p:cNvSpPr>
            <a:spLocks noGrp="1"/>
          </p:cNvSpPr>
          <p:nvPr>
            <p:ph type="title"/>
          </p:nvPr>
        </p:nvSpPr>
        <p:spPr>
          <a:xfrm>
            <a:off x="43665" y="0"/>
            <a:ext cx="12148335" cy="1218759"/>
          </a:xfrm>
        </p:spPr>
        <p:txBody>
          <a:bodyPr vert="horz" lIns="91440" tIns="45720" rIns="91440" bIns="45720" rtlCol="0" anchor="b">
            <a:noAutofit/>
          </a:bodyPr>
          <a:lstStyle/>
          <a:p>
            <a:pPr algn="ctr"/>
            <a:r>
              <a:rPr lang="en-US" b="1" kern="1200" dirty="0">
                <a:solidFill>
                  <a:schemeClr val="tx1"/>
                </a:solidFill>
                <a:latin typeface="Arial Black" panose="020B0A04020102020204" pitchFamily="34" charset="0"/>
              </a:rPr>
              <a:t>Budget Revenue Increases</a:t>
            </a:r>
            <a:br>
              <a:rPr lang="en-US" b="1" kern="1200" dirty="0">
                <a:solidFill>
                  <a:schemeClr val="tx1"/>
                </a:solidFill>
                <a:latin typeface="Arial Black" panose="020B0A04020102020204" pitchFamily="34" charset="0"/>
              </a:rPr>
            </a:br>
            <a:r>
              <a:rPr lang="en-US" sz="3200" b="1" kern="1200" dirty="0">
                <a:solidFill>
                  <a:schemeClr val="tx1"/>
                </a:solidFill>
                <a:latin typeface="Arial Black" panose="020B0A04020102020204" pitchFamily="34" charset="0"/>
              </a:rPr>
              <a:t>FY2022 vs FY2021 </a:t>
            </a:r>
            <a:r>
              <a:rPr lang="en-US" sz="3200" kern="1200" dirty="0">
                <a:solidFill>
                  <a:schemeClr val="tx1"/>
                </a:solidFill>
                <a:latin typeface="+mj-lt"/>
                <a:ea typeface="+mj-ea"/>
                <a:cs typeface="+mj-cs"/>
              </a:rPr>
              <a:t> </a:t>
            </a:r>
          </a:p>
        </p:txBody>
      </p:sp>
      <p:graphicFrame>
        <p:nvGraphicFramePr>
          <p:cNvPr id="3" name="Chart 2" descr="Figures are in million dollars.&#10;&#10;Restricted funs at $269.5,&#10;Tuition and Fees at $68.1,&#10;Indirect Cost Recovery (ICR) at $33.0,&#10;Hospital funds at $31.9,&#10;Administrative allowance at $13.0,&#10;State appropriation at $9.2&#10;and other operating funds at $11.3.">
            <a:extLst>
              <a:ext uri="{FF2B5EF4-FFF2-40B4-BE49-F238E27FC236}">
                <a16:creationId xmlns:a16="http://schemas.microsoft.com/office/drawing/2014/main" id="{0143C9A3-BF01-B148-8020-9F8B9089C930}"/>
              </a:ext>
            </a:extLst>
          </p:cNvPr>
          <p:cNvGraphicFramePr>
            <a:graphicFrameLocks/>
          </p:cNvGraphicFramePr>
          <p:nvPr/>
        </p:nvGraphicFramePr>
        <p:xfrm>
          <a:off x="601579" y="1218759"/>
          <a:ext cx="10395284" cy="491734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CD11E650-D048-48DB-8BA6-D2052DF8DE1D}"/>
              </a:ext>
            </a:extLst>
          </p:cNvPr>
          <p:cNvSpPr txBox="1"/>
          <p:nvPr/>
        </p:nvSpPr>
        <p:spPr>
          <a:xfrm flipH="1">
            <a:off x="4125328" y="5639241"/>
            <a:ext cx="3347786" cy="369332"/>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Millions</a:t>
            </a:r>
          </a:p>
        </p:txBody>
      </p:sp>
      <p:cxnSp>
        <p:nvCxnSpPr>
          <p:cNvPr id="6" name="Straight Connector 5">
            <a:extLst>
              <a:ext uri="{FF2B5EF4-FFF2-40B4-BE49-F238E27FC236}">
                <a16:creationId xmlns:a16="http://schemas.microsoft.com/office/drawing/2014/main" id="{A0475C6E-EE7F-4AE9-A853-EA03BDD6E711}"/>
              </a:ext>
              <a:ext uri="{C183D7F6-B498-43B3-948B-1728B52AA6E4}">
                <adec:decorative xmlns:adec="http://schemas.microsoft.com/office/drawing/2017/decorative" val="1"/>
              </a:ext>
            </a:extLst>
          </p:cNvPr>
          <p:cNvCxnSpPr/>
          <p:nvPr/>
        </p:nvCxnSpPr>
        <p:spPr>
          <a:xfrm>
            <a:off x="4987636" y="1607127"/>
            <a:ext cx="83128" cy="1754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97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8796" y="-114829"/>
            <a:ext cx="8235004" cy="1325563"/>
          </a:xfrm>
        </p:spPr>
        <p:txBody>
          <a:bodyPr>
            <a:normAutofit/>
          </a:bodyPr>
          <a:lstStyle/>
          <a:p>
            <a:pPr algn="ctr"/>
            <a:r>
              <a:rPr lang="en-US" sz="3600" dirty="0">
                <a:latin typeface="Arial Black" panose="020B0A04020102020204" pitchFamily="34" charset="0"/>
              </a:rPr>
              <a:t>Restricted Funds </a:t>
            </a:r>
          </a:p>
        </p:txBody>
      </p:sp>
      <p:graphicFrame>
        <p:nvGraphicFramePr>
          <p:cNvPr id="4" name="Table 3"/>
          <p:cNvGraphicFramePr>
            <a:graphicFrameLocks noGrp="1"/>
          </p:cNvGraphicFramePr>
          <p:nvPr/>
        </p:nvGraphicFramePr>
        <p:xfrm>
          <a:off x="3118796" y="1684755"/>
          <a:ext cx="8566746" cy="3566160"/>
        </p:xfrm>
        <a:graphic>
          <a:graphicData uri="http://schemas.openxmlformats.org/drawingml/2006/table">
            <a:tbl>
              <a:tblPr firstRow="1" bandRow="1">
                <a:tableStyleId>{3B4B98B0-60AC-42C2-AFA5-B58CD77FA1E5}</a:tableStyleId>
              </a:tblPr>
              <a:tblGrid>
                <a:gridCol w="3428566">
                  <a:extLst>
                    <a:ext uri="{9D8B030D-6E8A-4147-A177-3AD203B41FA5}">
                      <a16:colId xmlns:a16="http://schemas.microsoft.com/office/drawing/2014/main" val="2756336799"/>
                    </a:ext>
                  </a:extLst>
                </a:gridCol>
                <a:gridCol w="2569090">
                  <a:extLst>
                    <a:ext uri="{9D8B030D-6E8A-4147-A177-3AD203B41FA5}">
                      <a16:colId xmlns:a16="http://schemas.microsoft.com/office/drawing/2014/main" val="3553349617"/>
                    </a:ext>
                  </a:extLst>
                </a:gridCol>
                <a:gridCol w="2569090">
                  <a:extLst>
                    <a:ext uri="{9D8B030D-6E8A-4147-A177-3AD203B41FA5}">
                      <a16:colId xmlns:a16="http://schemas.microsoft.com/office/drawing/2014/main" val="2059838454"/>
                    </a:ext>
                  </a:extLst>
                </a:gridCol>
              </a:tblGrid>
              <a:tr h="323996">
                <a:tc>
                  <a:txBody>
                    <a:bodyPr/>
                    <a:lstStyle/>
                    <a:p>
                      <a:pPr algn="ctr"/>
                      <a:r>
                        <a:rPr lang="en-US" sz="2400" b="1" dirty="0">
                          <a:latin typeface="Arial Black" panose="020B0A04020102020204" pitchFamily="34" charset="0"/>
                          <a:ea typeface="Cambria" panose="02040503050406030204" pitchFamily="18" charset="0"/>
                        </a:rPr>
                        <a:t>Fund Type</a:t>
                      </a:r>
                    </a:p>
                  </a:txBody>
                  <a:tcPr anchor="ctr"/>
                </a:tc>
                <a:tc>
                  <a:txBody>
                    <a:bodyPr/>
                    <a:lstStyle/>
                    <a:p>
                      <a:pPr algn="r"/>
                      <a:r>
                        <a:rPr lang="en-US" sz="2400" b="1" dirty="0">
                          <a:latin typeface="Arial Black" panose="020B0A04020102020204" pitchFamily="34" charset="0"/>
                          <a:ea typeface="Cambria" panose="02040503050406030204" pitchFamily="18" charset="0"/>
                        </a:rPr>
                        <a:t>FY22 Budget</a:t>
                      </a:r>
                    </a:p>
                  </a:txBody>
                  <a:tcPr anchor="ctr"/>
                </a:tc>
                <a:tc>
                  <a:txBody>
                    <a:bodyPr/>
                    <a:lstStyle/>
                    <a:p>
                      <a:pPr algn="ctr"/>
                      <a:r>
                        <a:rPr lang="en-US" sz="2400" b="1" dirty="0">
                          <a:latin typeface="Arial Black" panose="020B0A04020102020204" pitchFamily="34" charset="0"/>
                          <a:ea typeface="Cambria" panose="02040503050406030204" pitchFamily="18" charset="0"/>
                        </a:rPr>
                        <a:t>Change from FY21</a:t>
                      </a:r>
                    </a:p>
                  </a:txBody>
                  <a:tcPr anchor="ctr"/>
                </a:tc>
                <a:extLst>
                  <a:ext uri="{0D108BD9-81ED-4DB2-BD59-A6C34878D82A}">
                    <a16:rowId xmlns:a16="http://schemas.microsoft.com/office/drawing/2014/main" val="1066892357"/>
                  </a:ext>
                </a:extLst>
              </a:tr>
              <a:tr h="370840">
                <a:tc>
                  <a:txBody>
                    <a:bodyPr/>
                    <a:lstStyle/>
                    <a:p>
                      <a:r>
                        <a:rPr lang="en-US" sz="2400" b="1" dirty="0">
                          <a:latin typeface="+mn-lt"/>
                          <a:ea typeface="Cambria" panose="02040503050406030204" pitchFamily="18" charset="0"/>
                        </a:rPr>
                        <a:t>Sponsored Programs</a:t>
                      </a:r>
                    </a:p>
                  </a:txBody>
                  <a:tcPr/>
                </a:tc>
                <a:tc>
                  <a:txBody>
                    <a:bodyPr/>
                    <a:lstStyle/>
                    <a:p>
                      <a:pPr algn="r"/>
                      <a:r>
                        <a:rPr lang="en-US" sz="2400" b="1" dirty="0">
                          <a:latin typeface="+mn-lt"/>
                          <a:ea typeface="Cambria" panose="02040503050406030204" pitchFamily="18" charset="0"/>
                        </a:rPr>
                        <a:t>$975.7 M</a:t>
                      </a:r>
                    </a:p>
                  </a:txBody>
                  <a:tcPr/>
                </a:tc>
                <a:tc>
                  <a:txBody>
                    <a:bodyPr/>
                    <a:lstStyle/>
                    <a:p>
                      <a:pPr algn="r"/>
                      <a:r>
                        <a:rPr lang="en-US" sz="2400" b="1" dirty="0">
                          <a:latin typeface="+mn-lt"/>
                          <a:ea typeface="Cambria" panose="02040503050406030204" pitchFamily="18" charset="0"/>
                        </a:rPr>
                        <a:t>+13.4%</a:t>
                      </a:r>
                    </a:p>
                  </a:txBody>
                  <a:tcPr/>
                </a:tc>
                <a:extLst>
                  <a:ext uri="{0D108BD9-81ED-4DB2-BD59-A6C34878D82A}">
                    <a16:rowId xmlns:a16="http://schemas.microsoft.com/office/drawing/2014/main" val="597543128"/>
                  </a:ext>
                </a:extLst>
              </a:tr>
              <a:tr h="370840">
                <a:tc>
                  <a:txBody>
                    <a:bodyPr/>
                    <a:lstStyle/>
                    <a:p>
                      <a:r>
                        <a:rPr lang="en-US" sz="2400" b="1" dirty="0">
                          <a:latin typeface="+mn-lt"/>
                          <a:ea typeface="Cambria" panose="02040503050406030204" pitchFamily="18" charset="0"/>
                        </a:rPr>
                        <a:t>Gift &amp; Endowment </a:t>
                      </a:r>
                    </a:p>
                  </a:txBody>
                  <a:tcPr/>
                </a:tc>
                <a:tc>
                  <a:txBody>
                    <a:bodyPr/>
                    <a:lstStyle/>
                    <a:p>
                      <a:pPr algn="r"/>
                      <a:r>
                        <a:rPr lang="en-US" sz="2400" b="1" dirty="0">
                          <a:latin typeface="+mn-lt"/>
                          <a:ea typeface="Cambria" panose="02040503050406030204" pitchFamily="18" charset="0"/>
                        </a:rPr>
                        <a:t>$183.5 M</a:t>
                      </a:r>
                    </a:p>
                  </a:txBody>
                  <a:tcPr/>
                </a:tc>
                <a:tc>
                  <a:txBody>
                    <a:bodyPr/>
                    <a:lstStyle/>
                    <a:p>
                      <a:pPr algn="r"/>
                      <a:r>
                        <a:rPr lang="en-US" sz="2400" b="1" dirty="0">
                          <a:latin typeface="+mn-lt"/>
                          <a:ea typeface="Cambria" panose="02040503050406030204" pitchFamily="18" charset="0"/>
                        </a:rPr>
                        <a:t>-2.9%</a:t>
                      </a:r>
                    </a:p>
                  </a:txBody>
                  <a:tcPr/>
                </a:tc>
                <a:extLst>
                  <a:ext uri="{0D108BD9-81ED-4DB2-BD59-A6C34878D82A}">
                    <a16:rowId xmlns:a16="http://schemas.microsoft.com/office/drawing/2014/main" val="3820182645"/>
                  </a:ext>
                </a:extLst>
              </a:tr>
              <a:tr h="370840">
                <a:tc>
                  <a:txBody>
                    <a:bodyPr/>
                    <a:lstStyle/>
                    <a:p>
                      <a:r>
                        <a:rPr lang="en-US" sz="2400" b="1" dirty="0">
                          <a:latin typeface="+mn-lt"/>
                          <a:ea typeface="Cambria" panose="02040503050406030204" pitchFamily="18" charset="0"/>
                        </a:rPr>
                        <a:t>Auxiliaries</a:t>
                      </a:r>
                    </a:p>
                  </a:txBody>
                  <a:tcPr/>
                </a:tc>
                <a:tc>
                  <a:txBody>
                    <a:bodyPr/>
                    <a:lstStyle/>
                    <a:p>
                      <a:pPr algn="r"/>
                      <a:r>
                        <a:rPr lang="en-US" sz="2400" b="1" dirty="0">
                          <a:latin typeface="+mn-lt"/>
                          <a:ea typeface="Cambria" panose="02040503050406030204" pitchFamily="18" charset="0"/>
                        </a:rPr>
                        <a:t>$885.4 M</a:t>
                      </a:r>
                    </a:p>
                  </a:txBody>
                  <a:tcPr/>
                </a:tc>
                <a:tc>
                  <a:txBody>
                    <a:bodyPr/>
                    <a:lstStyle/>
                    <a:p>
                      <a:pPr algn="r"/>
                      <a:r>
                        <a:rPr lang="en-US" sz="2400" b="1" dirty="0">
                          <a:latin typeface="+mn-lt"/>
                          <a:ea typeface="Cambria" panose="02040503050406030204" pitchFamily="18" charset="0"/>
                        </a:rPr>
                        <a:t>+22.5%</a:t>
                      </a:r>
                    </a:p>
                  </a:txBody>
                  <a:tcPr/>
                </a:tc>
                <a:extLst>
                  <a:ext uri="{0D108BD9-81ED-4DB2-BD59-A6C34878D82A}">
                    <a16:rowId xmlns:a16="http://schemas.microsoft.com/office/drawing/2014/main" val="4161176369"/>
                  </a:ext>
                </a:extLst>
              </a:tr>
              <a:tr h="370840">
                <a:tc>
                  <a:txBody>
                    <a:bodyPr/>
                    <a:lstStyle/>
                    <a:p>
                      <a:r>
                        <a:rPr lang="en-US" sz="2400" b="1" dirty="0">
                          <a:latin typeface="+mn-lt"/>
                          <a:ea typeface="Cambria" panose="02040503050406030204" pitchFamily="18" charset="0"/>
                        </a:rPr>
                        <a:t>Service Plans</a:t>
                      </a:r>
                    </a:p>
                  </a:txBody>
                  <a:tcPr/>
                </a:tc>
                <a:tc>
                  <a:txBody>
                    <a:bodyPr/>
                    <a:lstStyle/>
                    <a:p>
                      <a:pPr algn="r"/>
                      <a:r>
                        <a:rPr lang="en-US" sz="2400" b="1" dirty="0">
                          <a:latin typeface="+mn-lt"/>
                          <a:ea typeface="Cambria" panose="02040503050406030204" pitchFamily="18" charset="0"/>
                        </a:rPr>
                        <a:t>$266.2 M</a:t>
                      </a:r>
                    </a:p>
                  </a:txBody>
                  <a:tcPr/>
                </a:tc>
                <a:tc>
                  <a:txBody>
                    <a:bodyPr/>
                    <a:lstStyle/>
                    <a:p>
                      <a:pPr algn="r"/>
                      <a:r>
                        <a:rPr lang="en-US" sz="2400" b="1" dirty="0">
                          <a:latin typeface="+mn-lt"/>
                          <a:ea typeface="Cambria" panose="02040503050406030204" pitchFamily="18" charset="0"/>
                        </a:rPr>
                        <a:t>-6.1%</a:t>
                      </a:r>
                    </a:p>
                  </a:txBody>
                  <a:tcPr/>
                </a:tc>
                <a:extLst>
                  <a:ext uri="{0D108BD9-81ED-4DB2-BD59-A6C34878D82A}">
                    <a16:rowId xmlns:a16="http://schemas.microsoft.com/office/drawing/2014/main" val="3682322426"/>
                  </a:ext>
                </a:extLst>
              </a:tr>
              <a:tr h="370840">
                <a:tc>
                  <a:txBody>
                    <a:bodyPr/>
                    <a:lstStyle/>
                    <a:p>
                      <a:r>
                        <a:rPr lang="en-US" sz="2400" b="1" dirty="0">
                          <a:latin typeface="+mn-lt"/>
                          <a:ea typeface="Cambria" panose="02040503050406030204" pitchFamily="18" charset="0"/>
                        </a:rPr>
                        <a:t>Other </a:t>
                      </a:r>
                    </a:p>
                  </a:txBody>
                  <a:tcPr>
                    <a:lnB w="12700" cap="flat" cmpd="sng" algn="ctr">
                      <a:solidFill>
                        <a:schemeClr val="tx1"/>
                      </a:solidFill>
                      <a:prstDash val="solid"/>
                      <a:round/>
                      <a:headEnd type="none" w="med" len="med"/>
                      <a:tailEnd type="none" w="med" len="med"/>
                    </a:lnB>
                  </a:tcPr>
                </a:tc>
                <a:tc>
                  <a:txBody>
                    <a:bodyPr/>
                    <a:lstStyle/>
                    <a:p>
                      <a:pPr algn="r"/>
                      <a:r>
                        <a:rPr lang="en-US" sz="2400" b="1" dirty="0">
                          <a:latin typeface="+mn-lt"/>
                          <a:ea typeface="Cambria" panose="02040503050406030204" pitchFamily="18" charset="0"/>
                        </a:rPr>
                        <a:t>$64.0 M</a:t>
                      </a:r>
                    </a:p>
                  </a:txBody>
                  <a:tcPr>
                    <a:lnB w="12700" cap="flat" cmpd="sng" algn="ctr">
                      <a:solidFill>
                        <a:schemeClr val="tx1"/>
                      </a:solidFill>
                      <a:prstDash val="solid"/>
                      <a:round/>
                      <a:headEnd type="none" w="med" len="med"/>
                      <a:tailEnd type="none" w="med" len="med"/>
                    </a:lnB>
                  </a:tcPr>
                </a:tc>
                <a:tc>
                  <a:txBody>
                    <a:bodyPr/>
                    <a:lstStyle/>
                    <a:p>
                      <a:pPr algn="r"/>
                      <a:r>
                        <a:rPr lang="en-US" sz="2400" b="1" dirty="0">
                          <a:latin typeface="+mn-lt"/>
                          <a:ea typeface="Cambria" panose="02040503050406030204" pitchFamily="18" charset="0"/>
                        </a:rPr>
                        <a:t>+28.8</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0833437"/>
                  </a:ext>
                </a:extLst>
              </a:tr>
              <a:tr h="370840">
                <a:tc>
                  <a:txBody>
                    <a:bodyPr/>
                    <a:lstStyle/>
                    <a:p>
                      <a:r>
                        <a:rPr lang="en-US" sz="2400" b="1" dirty="0">
                          <a:solidFill>
                            <a:schemeClr val="tx1"/>
                          </a:solidFill>
                          <a:latin typeface="+mn-lt"/>
                          <a:ea typeface="Cambria" panose="02040503050406030204" pitchFamily="18" charset="0"/>
                        </a:rPr>
                        <a:t>Total</a:t>
                      </a:r>
                    </a:p>
                  </a:txBody>
                  <a:tcPr>
                    <a:lnT w="12700" cap="flat" cmpd="sng" algn="ctr">
                      <a:solidFill>
                        <a:schemeClr val="tx1"/>
                      </a:solidFill>
                      <a:prstDash val="solid"/>
                      <a:round/>
                      <a:headEnd type="none" w="med" len="med"/>
                      <a:tailEnd type="none" w="med" len="med"/>
                    </a:lnT>
                  </a:tcPr>
                </a:tc>
                <a:tc>
                  <a:txBody>
                    <a:bodyPr/>
                    <a:lstStyle/>
                    <a:p>
                      <a:pPr algn="r"/>
                      <a:r>
                        <a:rPr lang="en-US" sz="2400" b="1" dirty="0">
                          <a:solidFill>
                            <a:schemeClr val="tx1"/>
                          </a:solidFill>
                          <a:latin typeface="+mn-lt"/>
                          <a:ea typeface="Cambria" panose="02040503050406030204" pitchFamily="18" charset="0"/>
                        </a:rPr>
                        <a:t>$2,374.8 M</a:t>
                      </a:r>
                    </a:p>
                  </a:txBody>
                  <a:tcPr>
                    <a:lnT w="12700" cap="flat" cmpd="sng" algn="ctr">
                      <a:solidFill>
                        <a:schemeClr val="tx1"/>
                      </a:solidFill>
                      <a:prstDash val="solid"/>
                      <a:round/>
                      <a:headEnd type="none" w="med" len="med"/>
                      <a:tailEnd type="none" w="med" len="med"/>
                    </a:lnT>
                  </a:tcPr>
                </a:tc>
                <a:tc>
                  <a:txBody>
                    <a:bodyPr/>
                    <a:lstStyle/>
                    <a:p>
                      <a:pPr algn="r"/>
                      <a:r>
                        <a:rPr lang="en-US" sz="2400" b="1" dirty="0">
                          <a:solidFill>
                            <a:schemeClr val="tx1"/>
                          </a:solidFill>
                          <a:latin typeface="+mn-lt"/>
                          <a:ea typeface="Cambria" panose="02040503050406030204" pitchFamily="18" charset="0"/>
                        </a:rPr>
                        <a:t>+12.8%</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28965170"/>
                  </a:ext>
                </a:extLst>
              </a:tr>
            </a:tbl>
          </a:graphicData>
        </a:graphic>
      </p:graphicFrame>
      <p:sp>
        <p:nvSpPr>
          <p:cNvPr id="7" name="TextBox 6">
            <a:extLst>
              <a:ext uri="{FF2B5EF4-FFF2-40B4-BE49-F238E27FC236}">
                <a16:creationId xmlns:a16="http://schemas.microsoft.com/office/drawing/2014/main" id="{AC64709D-E777-457F-8B9A-0B5112BFF5DE}"/>
              </a:ext>
            </a:extLst>
          </p:cNvPr>
          <p:cNvSpPr txBox="1"/>
          <p:nvPr/>
        </p:nvSpPr>
        <p:spPr>
          <a:xfrm>
            <a:off x="2873830" y="5572800"/>
            <a:ext cx="9268800" cy="46166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mbria" panose="02040503050406030204" pitchFamily="18" charset="0"/>
                <a:cs typeface="Arial" panose="020B0604020202020204" pitchFamily="34" charset="0"/>
              </a:rPr>
              <a:t>Sponsored Programs Account for 41% of Restricted Funds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268" r="11275"/>
          <a:stretch/>
        </p:blipFill>
        <p:spPr>
          <a:xfrm>
            <a:off x="0" y="606286"/>
            <a:ext cx="2873829" cy="6251713"/>
          </a:xfrm>
          <a:prstGeom prst="rect">
            <a:avLst/>
          </a:prstGeom>
        </p:spPr>
      </p:pic>
    </p:spTree>
    <p:extLst>
      <p:ext uri="{BB962C8B-B14F-4D97-AF65-F5344CB8AC3E}">
        <p14:creationId xmlns:p14="http://schemas.microsoft.com/office/powerpoint/2010/main" val="10500675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6116</TotalTime>
  <Words>893</Words>
  <Application>Microsoft Office PowerPoint</Application>
  <PresentationFormat>Widescreen</PresentationFormat>
  <Paragraphs>140</Paragraphs>
  <Slides>13</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vt:i4>
      </vt:variant>
    </vt:vector>
  </HeadingPairs>
  <TitlesOfParts>
    <vt:vector size="24" baseType="lpstr">
      <vt:lpstr>Arial</vt:lpstr>
      <vt:lpstr>Arial Black</vt:lpstr>
      <vt:lpstr>Avenir Book</vt:lpstr>
      <vt:lpstr>Bookman Old Style</vt:lpstr>
      <vt:lpstr>Calibri</vt:lpstr>
      <vt:lpstr>Calibri Light</vt:lpstr>
      <vt:lpstr>Cambria</vt:lpstr>
      <vt:lpstr>Georgia</vt:lpstr>
      <vt:lpstr>Tahoma</vt:lpstr>
      <vt:lpstr>Times New Roman</vt:lpstr>
      <vt:lpstr>2_Office Theme</vt:lpstr>
      <vt:lpstr>FY 2022 Operations Budget Summary</vt:lpstr>
      <vt:lpstr>Budget Development Framework</vt:lpstr>
      <vt:lpstr>FY2022 Budget Development</vt:lpstr>
      <vt:lpstr>FY2022 vs FY2021</vt:lpstr>
      <vt:lpstr>FY2021 and FY2022 Comparisons</vt:lpstr>
      <vt:lpstr>Budget Comprises Four Types of Funds</vt:lpstr>
      <vt:lpstr>Diversified Sources of Revenue</vt:lpstr>
      <vt:lpstr>Budget Revenue Increases FY2022 vs FY2021  </vt:lpstr>
      <vt:lpstr>Restricted Funds </vt:lpstr>
      <vt:lpstr>FY2022 – Budget By Unit</vt:lpstr>
      <vt:lpstr>FY2022 – Tuition By University</vt:lpstr>
      <vt:lpstr>Budget By Expense Category Total $5,767.2 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 2018 Operations Budget Summary</dc:title>
  <dc:creator>McMahon, Julie W</dc:creator>
  <cp:lastModifiedBy>Williams, Aubrie Lee</cp:lastModifiedBy>
  <cp:revision>374</cp:revision>
  <cp:lastPrinted>2018-01-08T15:13:25Z</cp:lastPrinted>
  <dcterms:created xsi:type="dcterms:W3CDTF">2017-10-30T13:40:34Z</dcterms:created>
  <dcterms:modified xsi:type="dcterms:W3CDTF">2021-11-04T18:31:45Z</dcterms:modified>
</cp:coreProperties>
</file>