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21"/>
  </p:notesMasterIdLst>
  <p:handoutMasterIdLst>
    <p:handoutMasterId r:id="rId22"/>
  </p:handoutMasterIdLst>
  <p:sldIdLst>
    <p:sldId id="272" r:id="rId2"/>
    <p:sldId id="276" r:id="rId3"/>
    <p:sldId id="294" r:id="rId4"/>
    <p:sldId id="295" r:id="rId5"/>
    <p:sldId id="265" r:id="rId6"/>
    <p:sldId id="277" r:id="rId7"/>
    <p:sldId id="278" r:id="rId8"/>
    <p:sldId id="279" r:id="rId9"/>
    <p:sldId id="282" r:id="rId10"/>
    <p:sldId id="283" r:id="rId11"/>
    <p:sldId id="280" r:id="rId12"/>
    <p:sldId id="270" r:id="rId13"/>
    <p:sldId id="286" r:id="rId14"/>
    <p:sldId id="289" r:id="rId15"/>
    <p:sldId id="290" r:id="rId16"/>
    <p:sldId id="291" r:id="rId17"/>
    <p:sldId id="292" r:id="rId18"/>
    <p:sldId id="293" r:id="rId19"/>
    <p:sldId id="296"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Ghosh, Avijit" initials="GA" lastIdx="0" clrIdx="1">
    <p:extLst>
      <p:ext uri="{19B8F6BF-5375-455C-9EA6-DF929625EA0E}">
        <p15:presenceInfo xmlns:p15="http://schemas.microsoft.com/office/powerpoint/2012/main" userId="S-1-5-21-2509641344-1052565914-3260824488-503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292"/>
    <a:srgbClr val="B2310E"/>
    <a:srgbClr val="FFFFFF"/>
    <a:srgbClr val="FFFFCC"/>
    <a:srgbClr val="4E83BE"/>
    <a:srgbClr val="FF9900"/>
    <a:srgbClr val="2051EC"/>
    <a:srgbClr val="994227"/>
    <a:srgbClr val="C000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18" autoAdjust="0"/>
    <p:restoredTop sz="86420" autoAdjust="0"/>
  </p:normalViewPr>
  <p:slideViewPr>
    <p:cSldViewPr snapToGrid="0" snapToObjects="1">
      <p:cViewPr varScale="1">
        <p:scale>
          <a:sx n="86" d="100"/>
          <a:sy n="86" d="100"/>
        </p:scale>
        <p:origin x="149" y="58"/>
      </p:cViewPr>
      <p:guideLst>
        <p:guide orient="horz" pos="2160"/>
        <p:guide pos="3816"/>
      </p:guideLst>
    </p:cSldViewPr>
  </p:slideViewPr>
  <p:outlineViewPr>
    <p:cViewPr>
      <p:scale>
        <a:sx n="33" d="100"/>
        <a:sy n="33" d="100"/>
      </p:scale>
      <p:origin x="0" y="-33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49" d="100"/>
          <a:sy n="49" d="100"/>
        </p:scale>
        <p:origin x="264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4"/>
            <a:ext cx="3038475" cy="466725"/>
          </a:xfrm>
          <a:prstGeom prst="rect">
            <a:avLst/>
          </a:prstGeom>
        </p:spPr>
        <p:txBody>
          <a:bodyPr vert="horz" lIns="91440" tIns="45720" rIns="91440" bIns="45720" rtlCol="0"/>
          <a:lstStyle>
            <a:lvl1pPr algn="r">
              <a:defRPr sz="1200"/>
            </a:lvl1pPr>
          </a:lstStyle>
          <a:p>
            <a:fld id="{32C0388E-48A4-49BA-8CC9-38580BCDF014}" type="datetimeFigureOut">
              <a:rPr lang="en-US" smtClean="0"/>
              <a:t>11/4/2021</a:t>
            </a:fld>
            <a:endParaRPr lang="en-US" dirty="0"/>
          </a:p>
        </p:txBody>
      </p:sp>
      <p:sp>
        <p:nvSpPr>
          <p:cNvPr id="4" name="Footer Placeholder 3"/>
          <p:cNvSpPr>
            <a:spLocks noGrp="1"/>
          </p:cNvSpPr>
          <p:nvPr>
            <p:ph type="ftr" sz="quarter" idx="2"/>
          </p:nvPr>
        </p:nvSpPr>
        <p:spPr>
          <a:xfrm>
            <a:off x="2" y="8829679"/>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9"/>
            <a:ext cx="3038475" cy="466725"/>
          </a:xfrm>
          <a:prstGeom prst="rect">
            <a:avLst/>
          </a:prstGeom>
        </p:spPr>
        <p:txBody>
          <a:bodyPr vert="horz" lIns="91440" tIns="45720" rIns="91440" bIns="45720" rtlCol="0" anchor="b"/>
          <a:lstStyle>
            <a:lvl1pPr algn="r">
              <a:defRPr sz="1200"/>
            </a:lvl1pPr>
          </a:lstStyle>
          <a:p>
            <a:fld id="{3ACA187E-DB58-4458-B3FC-A9524B6A5E4C}" type="slidenum">
              <a:rPr lang="en-US" smtClean="0"/>
              <a:t>‹#›</a:t>
            </a:fld>
            <a:endParaRPr lang="en-US" dirty="0"/>
          </a:p>
        </p:txBody>
      </p:sp>
    </p:spTree>
    <p:extLst>
      <p:ext uri="{BB962C8B-B14F-4D97-AF65-F5344CB8AC3E}">
        <p14:creationId xmlns:p14="http://schemas.microsoft.com/office/powerpoint/2010/main" val="20204486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3177" tIns="46588" rIns="93177" bIns="46588"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77" tIns="46588" rIns="93177" bIns="46588" rtlCol="0"/>
          <a:lstStyle>
            <a:lvl1pPr algn="r">
              <a:defRPr sz="1200"/>
            </a:lvl1pPr>
          </a:lstStyle>
          <a:p>
            <a:fld id="{D658232B-DE87-004F-8864-C6E7AB0A20D7}" type="datetimeFigureOut">
              <a:rPr lang="en-US" smtClean="0"/>
              <a:t>11/4/2021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8" rIns="93177" bIns="46588"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8" rIns="93177"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3037840" cy="466433"/>
          </a:xfrm>
          <a:prstGeom prst="rect">
            <a:avLst/>
          </a:prstGeom>
        </p:spPr>
        <p:txBody>
          <a:bodyPr vert="horz" lIns="93177" tIns="46588" rIns="93177"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71"/>
            <a:ext cx="3037840" cy="466433"/>
          </a:xfrm>
          <a:prstGeom prst="rect">
            <a:avLst/>
          </a:prstGeom>
        </p:spPr>
        <p:txBody>
          <a:bodyPr vert="horz" lIns="93177" tIns="46588" rIns="93177" bIns="46588" rtlCol="0" anchor="b"/>
          <a:lstStyle>
            <a:lvl1pPr algn="r">
              <a:defRPr sz="1200"/>
            </a:lvl1pPr>
          </a:lstStyle>
          <a:p>
            <a:fld id="{E8D42742-FF7F-AA4E-AE2D-B8A00F6F6A3D}" type="slidenum">
              <a:rPr lang="en-US" smtClean="0"/>
              <a:t>‹#›</a:t>
            </a:fld>
            <a:endParaRPr lang="en-US" dirty="0"/>
          </a:p>
        </p:txBody>
      </p:sp>
    </p:spTree>
    <p:extLst>
      <p:ext uri="{BB962C8B-B14F-4D97-AF65-F5344CB8AC3E}">
        <p14:creationId xmlns:p14="http://schemas.microsoft.com/office/powerpoint/2010/main" val="14911523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Thank you again, Chair Edwards, and good morning everyone.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Coupled with testing for those with exemptions from vaccinations as well requirements such as indoor masking requirements, positivity rates at our universities are well below the state’s 7-day rolling average, which stood at 4.4% as of last Sunday.</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Our 7-day averages are about half of 1 percent or less at each of our universities … 0.18% at UIUC, 0.53% at UIC and 0.09% at UIS.</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Across the system, we have seen just one blip … a brief surge of new cases during the first week of classes in Urbana, cases that surprisingly were mostly among the fully vaccinated.</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Even that surge pushed positivity rates to around 2 percent for only a day and 7-day averages remained under 1 percent, as they have since early September of 2020.</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Still, the virus and its variants have taught us to expect the unexpected. </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So we will stay on our toes, prepared to tweak or even overhaul our operations as needed to ensure the safety of our students and employees.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362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 typeface="+mj-lt"/>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The SHIELD testing protocol that has been a cornerstone of our safety over the last 19 months continues to expand around the world, thanks to the work of our SHIELD Illinois and Shield T3 teams.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339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Nearly 450 K-12 school districts in Illinois have signed up to use the saliva-based tests for the 2021-22 academic year, making tests available in more than 1,800 school buildings with over 950,000 students and 130,000 employees through funding provided by the state. </a:t>
            </a:r>
          </a:p>
          <a:p>
            <a:pPr marL="0" marR="0" lvl="0" indent="0">
              <a:lnSpc>
                <a:spcPct val="150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Others in Illinois using the tests include more than 75 universities and community colleges; the city of Chicago; the General Assembly; ADM,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Rivian</a:t>
            </a:r>
            <a:r>
              <a:rPr lang="en-US" sz="1800" dirty="0">
                <a:effectLst/>
                <a:latin typeface="Calibri" panose="020F0502020204030204" pitchFamily="34" charset="0"/>
                <a:ea typeface="Times New Roman" panose="02020603050405020304" pitchFamily="18" charset="0"/>
                <a:cs typeface="Calibri" panose="020F0502020204030204" pitchFamily="34" charset="0"/>
              </a:rPr>
              <a:t> and other employers; and community-based sites covering 70% of the state’s population, with more on the way.</a:t>
            </a:r>
          </a:p>
          <a:p>
            <a:pPr marL="0" marR="0" lvl="0" indent="0">
              <a:lnSpc>
                <a:spcPct val="150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Calibri" panose="020F0502020204030204" pitchFamily="34" charset="0"/>
              </a:rPr>
              <a:t>Our tests are also serving people across the country … from Maryland to California … and in nations such as New Zealand and the Philippines.</a:t>
            </a:r>
          </a:p>
          <a:p>
            <a:pPr marL="0" marR="0" lvl="0" indent="0">
              <a:lnSpc>
                <a:spcPct val="150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Calibri" panose="020F0502020204030204" pitchFamily="34" charset="0"/>
              </a:rPr>
              <a:t>The homegrown innovation is a source of pride not just for us but for every citizen of Illinois … a reflection of the power of their flagship university system and its commitment to their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5358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mn-lt"/>
                <a:ea typeface="Times New Roman" panose="02020603050405020304" pitchFamily="18" charset="0"/>
              </a:rPr>
              <a:t>Last month, I had the honor of presenting Presidential Medallions to 30 key leaders in the U of I System’s extraordinary response to the COVID-19 pandemic.</a:t>
            </a:r>
          </a:p>
          <a:p>
            <a:endParaRPr lang="en-US" dirty="0"/>
          </a:p>
        </p:txBody>
      </p:sp>
    </p:spTree>
    <p:extLst>
      <p:ext uri="{BB962C8B-B14F-4D97-AF65-F5344CB8AC3E}">
        <p14:creationId xmlns:p14="http://schemas.microsoft.com/office/powerpoint/2010/main" val="70654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mn-lt"/>
                <a:ea typeface="Times New Roman" panose="02020603050405020304" pitchFamily="18" charset="0"/>
              </a:rPr>
              <a:t>These remarkable colleagues led the development of UIUC’s breakthrough SHIELD test-and-trace system and the organizations created to share it around the world. </a:t>
            </a:r>
          </a:p>
          <a:p>
            <a:endParaRPr lang="en-US" dirty="0"/>
          </a:p>
        </p:txBody>
      </p:sp>
    </p:spTree>
    <p:extLst>
      <p:ext uri="{BB962C8B-B14F-4D97-AF65-F5344CB8AC3E}">
        <p14:creationId xmlns:p14="http://schemas.microsoft.com/office/powerpoint/2010/main" val="2484532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mn-lt"/>
                <a:ea typeface="Times New Roman" panose="02020603050405020304" pitchFamily="18" charset="0"/>
              </a:rPr>
              <a:t>Others were behind UIC’s clinical trials for vaccines and treatments, including the Moderna and Johnson &amp; Johnson vaccines, as well as mass-vaccination efforts at UIC that have gotten shots into tens of thousands of arms.</a:t>
            </a:r>
          </a:p>
          <a:p>
            <a:endParaRPr lang="en-US" dirty="0"/>
          </a:p>
        </p:txBody>
      </p:sp>
    </p:spTree>
    <p:extLst>
      <p:ext uri="{BB962C8B-B14F-4D97-AF65-F5344CB8AC3E}">
        <p14:creationId xmlns:p14="http://schemas.microsoft.com/office/powerpoint/2010/main" val="113284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The medallions are the highest honor my office can bestow and recognize individuals who bring distinction to the U of I System; enhancing and accelerating its ability to deliver on its life-changing missions. </a:t>
            </a:r>
          </a:p>
          <a:p>
            <a:endParaRPr lang="en-US" dirty="0"/>
          </a:p>
        </p:txBody>
      </p:sp>
    </p:spTree>
    <p:extLst>
      <p:ext uri="{BB962C8B-B14F-4D97-AF65-F5344CB8AC3E}">
        <p14:creationId xmlns:p14="http://schemas.microsoft.com/office/powerpoint/2010/main" val="3239413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8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They are the first I have awarded in my more than six years as president, and this marked just the 18</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600" dirty="0">
                <a:effectLst/>
                <a:latin typeface="Calibri" panose="020F0502020204030204" pitchFamily="34" charset="0"/>
                <a:ea typeface="Calibri" panose="020F0502020204030204" pitchFamily="34" charset="0"/>
                <a:cs typeface="Calibri" panose="020F0502020204030204" pitchFamily="34" charset="0"/>
              </a:rPr>
              <a:t> time the awards have been presented since the program was created nearly 40 years ago.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1025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I hope all of you are as proud of these incredible colleagues as I am. </a:t>
            </a:r>
          </a:p>
          <a:p>
            <a:pPr marL="0" marR="0" lvl="0" indent="0">
              <a:lnSpc>
                <a:spcPct val="150000"/>
              </a:lnSpc>
              <a:spcBef>
                <a:spcPts val="0"/>
              </a:spcBef>
              <a:spcAft>
                <a:spcPts val="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Their work, supported by hundreds and hundreds of dedicated faculty and staff across the system, has been literally lifesaving, and has demonstrated in real time what the U of I System means to the people of Illinois and beyond.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35061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My thanks again to all of them and to the board for its encouragement, its guidance and its service to our three remarkable universities.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7475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There is always something special about the start of the fall semester, watching wide-eyed new students explore our campuses for the first time and the happy reunions of old friends catching up after a summer apart.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8918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It is an annual snapshot of the very core of what we are all about … opening doors of opportunity that transform students’ lives, one by one, and collectively feed the pipeline of world-class talent that will move our state and nation forward.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8129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This year, our doors again opened wider than ever before.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4759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System-wide, enrollment grew to 94,500 students across our three universities.</a:t>
            </a:r>
          </a:p>
          <a:p>
            <a:pPr marL="0" marR="0" lvl="0" indent="0">
              <a:lnSpc>
                <a:spcPct val="150000"/>
              </a:lnSpc>
              <a:spcBef>
                <a:spcPts val="0"/>
              </a:spcBef>
              <a:spcAft>
                <a:spcPts val="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It is an all-time high for the ninth straight year, increasing nearly 5 percent over the fall of 2020 despite the continued pressures of a global pandemic.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2875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Urbana-Champaign also set a record, topping 56,000 students and welcoming its largest-ever freshman class of over 8,000.</a:t>
            </a:r>
          </a:p>
          <a:p>
            <a:pPr marL="0" marR="0" lvl="0" indent="0">
              <a:lnSpc>
                <a:spcPct val="150000"/>
              </a:lnSpc>
              <a:spcBef>
                <a:spcPts val="0"/>
              </a:spcBef>
              <a:spcAft>
                <a:spcPts val="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UIC grew to a record of more than 34,000 students, fueled by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18% increase in the number of first-year undergraduates.</a:t>
            </a:r>
          </a:p>
          <a:p>
            <a:pPr marL="0" marR="0" lvl="0" indent="0">
              <a:lnSpc>
                <a:spcPct val="150000"/>
              </a:lnSpc>
              <a:spcBef>
                <a:spcPts val="0"/>
              </a:spcBef>
              <a:spcAft>
                <a:spcPts val="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UIS saw a slight decline but encouraging increases in both on-campus and international students.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0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System-wide enrollment also topped an ambitious five-year goal that the Board of Trustees set in 2017 as part of our Strategic Framework.</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The high-aspiration target sought a nearly 15 percent increase from the 81,500 students enrolled that fall, seeking to add about 12,000 more and reach 93,600 students by our current fall semester.</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Actual enrollment grew 16 percent, giving more than eleven-hundred additional students the life-changing opportunities that a U of I education provides.</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The 13,000 students we have added over the last five years is like creating another state university the size of SIU-Carbondale, and equals the population of Illinois cities like Crestwood, Kewanee, Centralia and Effingham.</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Our continued growth has been a true team effort … a credit to the hard work of our admissions staff, to the faculty and staff who drive our academic excellence, to the dedication of our university and system leadership, and to our commitment to student affordability and success, including an in-state tuition freeze in six of the last seven years. </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My thanks to all of them, and to the board for always challenging us to do more and supporting us along the way.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220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Our record crop of students across the system returned to a more traditional campus experience this fall, with most classes in-person again after a year of largely hybrid learning due to COVID.</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And just like last year, when we led the way thanks to our groundbreaking SHIELD testing protocol, no campuses in the nation are safer than ours.</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181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Symbol" panose="05050102010706020507" pitchFamily="18" charset="2"/>
              <a:buNone/>
              <a:tabLst/>
              <a:defRPr/>
            </a:pPr>
            <a:r>
              <a:rPr lang="en-US" sz="1600" dirty="0">
                <a:effectLst/>
                <a:latin typeface="Calibri" panose="020F0502020204030204" pitchFamily="34" charset="0"/>
                <a:ea typeface="Calibri" panose="020F0502020204030204" pitchFamily="34" charset="0"/>
                <a:cs typeface="Calibri" panose="020F0502020204030204" pitchFamily="34" charset="0"/>
              </a:rPr>
              <a:t>Students, faculty and staff have responded overwhelmingly to vaccination requirements that were put in place for the safety of our universities and the communities they call home.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Rates for students and employees who are fully vaccinated are far, far above national and state rates of just above 50%. </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In fact, on every campus, our fully vaccinated rates for students and employees top the U.S. and Illinois rates for people who have received even one dose.</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As of last Sunday, 91% of students and 81% of faculty and staff were fully vaccinated in Urbana-Champaign.</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At UIC, rates were 95% for students and 92% for faculty and staff.</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At UIS, rates were 94% for students and 92% for faculty and staff.</a:t>
            </a:r>
          </a:p>
          <a:p>
            <a:pPr marL="0" marR="0" lvl="0" indent="0">
              <a:lnSpc>
                <a:spcPct val="150000"/>
              </a:lnSpc>
              <a:spcBef>
                <a:spcPts val="0"/>
              </a:spcBef>
              <a:spcAft>
                <a:spcPts val="600"/>
              </a:spcAft>
              <a:buFont typeface="Symbol" panose="05050102010706020507" pitchFamily="18" charset="2"/>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r>
              <a:rPr lang="en-US" sz="1600" dirty="0">
                <a:effectLst/>
                <a:latin typeface="Calibri" panose="020F0502020204030204" pitchFamily="34" charset="0"/>
                <a:ea typeface="Calibri" panose="020F0502020204030204" pitchFamily="34" charset="0"/>
                <a:cs typeface="Calibri" panose="020F0502020204030204" pitchFamily="34" charset="0"/>
              </a:rPr>
              <a:t>I am so proud of all of them for their commitment to safety, to each other and to moving us beyond this global crisis that has gripped our lives for so long.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7183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B977B8-DE59-4919-8FFF-71522113DE5E}"/>
              </a:ext>
            </a:extLst>
          </p:cNvPr>
          <p:cNvSpPr txBox="1">
            <a:spLocks/>
          </p:cNvSpPr>
          <p:nvPr userDrawn="1"/>
        </p:nvSpPr>
        <p:spPr>
          <a:xfrm>
            <a:off x="745599" y="2139455"/>
            <a:ext cx="11065401" cy="2306637"/>
          </a:xfrm>
          <a:prstGeom prst="rect">
            <a:avLst/>
          </a:prstGeom>
        </p:spPr>
        <p:txBody>
          <a:bodyPr tIns="0" anchor="t" anchorCtr="0"/>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20" name="Picture 19" descr="A screenshot of a video game&#10;&#10;Description automatically generated with medium confidence">
            <a:extLst>
              <a:ext uri="{FF2B5EF4-FFF2-40B4-BE49-F238E27FC236}">
                <a16:creationId xmlns:a16="http://schemas.microsoft.com/office/drawing/2014/main" id="{C7CD69E4-D4DA-47F7-AE09-764FBAD605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4272818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158201659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236740361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27486377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182383720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30421016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119158698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20878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42582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70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p:spPr>
        <p:txBody>
          <a:bodyPr/>
          <a:lstStyle>
            <a:lvl1pPr algn="l">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15994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283159557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51860209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29647255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endParaRPr lang="en-US" dirty="0"/>
          </a:p>
        </p:txBody>
      </p:sp>
    </p:spTree>
    <p:extLst>
      <p:ext uri="{BB962C8B-B14F-4D97-AF65-F5344CB8AC3E}">
        <p14:creationId xmlns:p14="http://schemas.microsoft.com/office/powerpoint/2010/main" val="8059932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ABB3-B951-452A-96CC-6AD06ECDD5D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E6711B-82E6-42EF-9FAF-5C9BA0614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E2251-FBC0-4F54-8A7E-8A5BCC7D1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958B5-0621-4C82-A377-0B249FD5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886B0-E0DD-48D5-A075-A2373CE4B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CEED-5877-41EB-B52C-52BAA91466A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28EAC96-9575-448E-8C42-6A71A5C19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3C8AD-7627-4D33-91ED-3F3826A6661F}"/>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309994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72A3-7304-4196-B35D-87A18CB0B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FA8EBD-8DBC-47E8-82F7-CB8BAAAA44B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ACEB2F0-F935-4780-AD53-FDF627314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75D9-A11F-4307-BF4A-9B6EB561EF69}"/>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16653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2CA80-CDF7-49CE-9BBC-7C03504172F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42F5AC8-9A0C-460E-ABC5-759EC4EC6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A2632-7D3F-471D-A096-CA5D0C277494}"/>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27573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BDE63-1ACB-456F-8C26-F8B02DDEB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D79F2-908E-4ED1-9B3C-362E81798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40799-AF65-4642-A131-1E2AD82FD4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4BA6F4-70F7-4062-8540-3FE51F4FB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94582-8A6D-41B9-A8FA-DDD081A75156}"/>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631234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DB3E-474B-438D-BF1D-0E26FAD77D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C609E-AC1D-485B-B4E6-770FFE1E0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CCC3B-95BF-4BC5-8D78-98216A65D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B5113-833E-4DC5-92CD-00764991FD3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252BD32-2712-43B1-9E08-87490647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25DDC-1294-46C2-98C7-A939F12E364B}"/>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447927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F5DE-7992-4F36-9521-BC19B81FE0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F2BB0-CA41-4EC7-A1CB-8B428D47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FB24-E948-42B0-AAE8-DBFFA0513B9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DCE3285-1B16-4503-A760-018970AE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7D7D-1663-42E4-BEC0-8623F7DF4DE1}"/>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853004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DE98D-7714-4170-8769-5CA35B68840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D4CDC-EF72-4295-A8DF-45F453F5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B90-D44B-4A3A-A66E-911553D909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D720400-B3B0-4EE3-80DD-C9C814FF1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EA09-F695-4A00-852C-28C3AC92CEB0}"/>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880500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387687596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110622705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7929323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75493886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82402329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cxnSp>
        <p:nvCxnSpPr>
          <p:cNvPr id="6" name="Straight Connector 5">
            <a:extLst>
              <a:ext uri="{FF2B5EF4-FFF2-40B4-BE49-F238E27FC236}">
                <a16:creationId xmlns:a16="http://schemas.microsoft.com/office/drawing/2014/main" id="{F972B92D-2689-4E29-84F0-DC0C52DA9ABB}"/>
              </a:ext>
            </a:extLst>
          </p:cNvPr>
          <p:cNvCxnSpPr>
            <a:cxnSpLocks/>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E5EC016-F308-4FB7-863B-1C8611DAE4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242832073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385982"/>
            <a:ext cx="3702929" cy="267894"/>
          </a:xfrm>
          <a:prstGeom prst="rect">
            <a:avLst/>
          </a:prstGeom>
        </p:spPr>
      </p:pic>
    </p:spTree>
    <p:extLst>
      <p:ext uri="{BB962C8B-B14F-4D97-AF65-F5344CB8AC3E}">
        <p14:creationId xmlns:p14="http://schemas.microsoft.com/office/powerpoint/2010/main" val="404010060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21624650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Lst>
  <p:hf sldNum="0" hdr="0" ftr="0" dt="0"/>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1DE2C-D316-45C8-92A5-CADEDE3056F0}"/>
              </a:ext>
            </a:extLst>
          </p:cNvPr>
          <p:cNvSpPr txBox="1"/>
          <p:nvPr/>
        </p:nvSpPr>
        <p:spPr>
          <a:xfrm>
            <a:off x="716280" y="1905000"/>
            <a:ext cx="721871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3294B"/>
                </a:solidFill>
                <a:effectLst/>
                <a:uLnTx/>
                <a:uFillTx/>
                <a:latin typeface="Oswald SemiBold" pitchFamily="2" charset="0"/>
                <a:ea typeface="+mn-ea"/>
                <a:cs typeface="+mn-cs"/>
              </a:rPr>
              <a:t>REMARKS TO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3294B"/>
                </a:solidFill>
                <a:effectLst/>
                <a:uLnTx/>
                <a:uFillTx/>
                <a:latin typeface="Oswald SemiBold" pitchFamily="2" charset="0"/>
                <a:ea typeface="+mn-ea"/>
                <a:cs typeface="+mn-cs"/>
              </a:rPr>
              <a:t>BOARD OF TRUSTEES</a:t>
            </a:r>
          </a:p>
        </p:txBody>
      </p:sp>
      <p:sp>
        <p:nvSpPr>
          <p:cNvPr id="5" name="Rectangle 4">
            <a:extLst>
              <a:ext uri="{FF2B5EF4-FFF2-40B4-BE49-F238E27FC236}">
                <a16:creationId xmlns:a16="http://schemas.microsoft.com/office/drawing/2014/main" id="{F0F73E7D-D9A7-4DA9-BB33-B03E617E00E5}"/>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rPr>
              <a:t>President Tim Killeen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0455A4"/>
                </a:solidFill>
                <a:effectLst/>
                <a:uLnTx/>
                <a:uFillTx/>
                <a:latin typeface="Lato Black" panose="020F0A02020204030203" pitchFamily="34" charset="0"/>
                <a:ea typeface="+mn-ea"/>
                <a:cs typeface="+mn-cs"/>
              </a:rPr>
              <a:t>September 23, 2021</a:t>
            </a:r>
            <a:endParaRPr kumimoji="0" lang="en-US" sz="27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endParaRPr>
          </a:p>
        </p:txBody>
      </p:sp>
    </p:spTree>
    <p:extLst>
      <p:ext uri="{BB962C8B-B14F-4D97-AF65-F5344CB8AC3E}">
        <p14:creationId xmlns:p14="http://schemas.microsoft.com/office/powerpoint/2010/main" val="27271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0DC8-6C4D-4784-ABC2-CDEBE141756A}"/>
              </a:ext>
            </a:extLst>
          </p:cNvPr>
          <p:cNvSpPr>
            <a:spLocks noGrp="1"/>
          </p:cNvSpPr>
          <p:nvPr>
            <p:ph type="title"/>
          </p:nvPr>
        </p:nvSpPr>
        <p:spPr/>
        <p:txBody>
          <a:bodyPr/>
          <a:lstStyle/>
          <a:p>
            <a:r>
              <a:rPr lang="en-US" dirty="0"/>
              <a:t>POSITIVITY RATES</a:t>
            </a:r>
          </a:p>
        </p:txBody>
      </p:sp>
      <p:sp>
        <p:nvSpPr>
          <p:cNvPr id="7" name="Rectangle 6">
            <a:extLst>
              <a:ext uri="{FF2B5EF4-FFF2-40B4-BE49-F238E27FC236}">
                <a16:creationId xmlns:a16="http://schemas.microsoft.com/office/drawing/2014/main" id="{46142A94-C66D-4F15-9F9F-BC1CAD2FD5A9}"/>
              </a:ext>
            </a:extLst>
          </p:cNvPr>
          <p:cNvSpPr/>
          <p:nvPr/>
        </p:nvSpPr>
        <p:spPr>
          <a:xfrm>
            <a:off x="838200" y="185941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B3077C7-B96D-4995-BE14-549F08614884}"/>
              </a:ext>
            </a:extLst>
          </p:cNvPr>
          <p:cNvCxnSpPr/>
          <p:nvPr/>
        </p:nvCxnSpPr>
        <p:spPr>
          <a:xfrm>
            <a:off x="3024250" y="2820473"/>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A2C7D1-6105-4E46-BE24-2E215F21DFDA}"/>
              </a:ext>
            </a:extLst>
          </p:cNvPr>
          <p:cNvCxnSpPr/>
          <p:nvPr/>
        </p:nvCxnSpPr>
        <p:spPr>
          <a:xfrm>
            <a:off x="6096000" y="2820473"/>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108A30-E6CF-47CB-911B-9A9356519BF6}"/>
              </a:ext>
            </a:extLst>
          </p:cNvPr>
          <p:cNvCxnSpPr/>
          <p:nvPr/>
        </p:nvCxnSpPr>
        <p:spPr>
          <a:xfrm>
            <a:off x="9167750" y="2820473"/>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descr="A picture containing text, screenshot, display, vector graphics&#10;&#10;Description automatically generated">
            <a:extLst>
              <a:ext uri="{FF2B5EF4-FFF2-40B4-BE49-F238E27FC236}">
                <a16:creationId xmlns:a16="http://schemas.microsoft.com/office/drawing/2014/main" id="{7D8A33B8-237E-4C03-B50E-ECD8D8008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537" y="3221213"/>
            <a:ext cx="675676" cy="977636"/>
          </a:xfrm>
          <a:prstGeom prst="rect">
            <a:avLst/>
          </a:prstGeom>
        </p:spPr>
      </p:pic>
      <p:sp>
        <p:nvSpPr>
          <p:cNvPr id="22" name="TextBox 21">
            <a:extLst>
              <a:ext uri="{FF2B5EF4-FFF2-40B4-BE49-F238E27FC236}">
                <a16:creationId xmlns:a16="http://schemas.microsoft.com/office/drawing/2014/main" id="{196727BE-3837-4FB0-9B61-700F8F455DF7}"/>
              </a:ext>
            </a:extLst>
          </p:cNvPr>
          <p:cNvSpPr txBox="1"/>
          <p:nvPr/>
        </p:nvSpPr>
        <p:spPr>
          <a:xfrm>
            <a:off x="558245" y="4899681"/>
            <a:ext cx="2115677" cy="1015663"/>
          </a:xfrm>
          <a:prstGeom prst="rect">
            <a:avLst/>
          </a:prstGeom>
          <a:solidFill>
            <a:srgbClr val="E84A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0.18</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pic>
        <p:nvPicPr>
          <p:cNvPr id="8" name="Picture 7" descr="Logo&#10;&#10;Description automatically generated">
            <a:extLst>
              <a:ext uri="{FF2B5EF4-FFF2-40B4-BE49-F238E27FC236}">
                <a16:creationId xmlns:a16="http://schemas.microsoft.com/office/drawing/2014/main" id="{9EB42B90-6587-46D5-B6F5-DD99FCCCE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3006" y="3102913"/>
            <a:ext cx="1214236" cy="1214236"/>
          </a:xfrm>
          <a:prstGeom prst="rect">
            <a:avLst/>
          </a:prstGeom>
        </p:spPr>
      </p:pic>
      <p:sp>
        <p:nvSpPr>
          <p:cNvPr id="23" name="TextBox 22">
            <a:extLst>
              <a:ext uri="{FF2B5EF4-FFF2-40B4-BE49-F238E27FC236}">
                <a16:creationId xmlns:a16="http://schemas.microsoft.com/office/drawing/2014/main" id="{19B55E71-4F21-4044-924D-F726B686692B}"/>
              </a:ext>
            </a:extLst>
          </p:cNvPr>
          <p:cNvSpPr txBox="1"/>
          <p:nvPr/>
        </p:nvSpPr>
        <p:spPr>
          <a:xfrm>
            <a:off x="3629995" y="4899681"/>
            <a:ext cx="2115667" cy="1015663"/>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0.53</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pic>
        <p:nvPicPr>
          <p:cNvPr id="10" name="Picture 9" descr="Icon&#10;&#10;Description automatically generated">
            <a:extLst>
              <a:ext uri="{FF2B5EF4-FFF2-40B4-BE49-F238E27FC236}">
                <a16:creationId xmlns:a16="http://schemas.microsoft.com/office/drawing/2014/main" id="{0F6FD949-47C1-4107-B155-4EEBF64194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3563" y="2981989"/>
            <a:ext cx="816624" cy="1214236"/>
          </a:xfrm>
          <a:prstGeom prst="rect">
            <a:avLst/>
          </a:prstGeom>
        </p:spPr>
      </p:pic>
      <p:sp>
        <p:nvSpPr>
          <p:cNvPr id="25" name="TextBox 24">
            <a:extLst>
              <a:ext uri="{FF2B5EF4-FFF2-40B4-BE49-F238E27FC236}">
                <a16:creationId xmlns:a16="http://schemas.microsoft.com/office/drawing/2014/main" id="{871F209F-A7A4-4F04-B418-27B2991DB2EB}"/>
              </a:ext>
            </a:extLst>
          </p:cNvPr>
          <p:cNvSpPr txBox="1"/>
          <p:nvPr/>
        </p:nvSpPr>
        <p:spPr>
          <a:xfrm>
            <a:off x="6701745" y="4899681"/>
            <a:ext cx="2115681" cy="1015663"/>
          </a:xfrm>
          <a:prstGeom prst="rect">
            <a:avLst/>
          </a:prstGeom>
          <a:solidFill>
            <a:srgbClr val="003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0.09</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pic>
        <p:nvPicPr>
          <p:cNvPr id="16" name="Graphic 15">
            <a:extLst>
              <a:ext uri="{FF2B5EF4-FFF2-40B4-BE49-F238E27FC236}">
                <a16:creationId xmlns:a16="http://schemas.microsoft.com/office/drawing/2014/main" id="{DD0C5118-BAEA-4843-A170-F7ED8465D29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2176" y="3054069"/>
            <a:ext cx="742898" cy="1325563"/>
          </a:xfrm>
          <a:prstGeom prst="rect">
            <a:avLst/>
          </a:prstGeom>
        </p:spPr>
      </p:pic>
      <p:sp>
        <p:nvSpPr>
          <p:cNvPr id="31" name="TextBox 30">
            <a:extLst>
              <a:ext uri="{FF2B5EF4-FFF2-40B4-BE49-F238E27FC236}">
                <a16:creationId xmlns:a16="http://schemas.microsoft.com/office/drawing/2014/main" id="{004FA6CF-0E13-406F-A43F-EB5E980F28E1}"/>
              </a:ext>
            </a:extLst>
          </p:cNvPr>
          <p:cNvSpPr txBox="1"/>
          <p:nvPr/>
        </p:nvSpPr>
        <p:spPr>
          <a:xfrm>
            <a:off x="9773495" y="4899681"/>
            <a:ext cx="2115675" cy="1015663"/>
          </a:xfrm>
          <a:prstGeom prst="rect">
            <a:avLst/>
          </a:prstGeom>
          <a:solidFill>
            <a:srgbClr val="5E666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4.4</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Tree>
    <p:extLst>
      <p:ext uri="{BB962C8B-B14F-4D97-AF65-F5344CB8AC3E}">
        <p14:creationId xmlns:p14="http://schemas.microsoft.com/office/powerpoint/2010/main" val="169715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7B37E05-0640-419B-91EA-2EFAD210561C}"/>
              </a:ext>
            </a:extLst>
          </p:cNvPr>
          <p:cNvCxnSpPr>
            <a:cxnSpLocks/>
          </p:cNvCxnSpPr>
          <p:nvPr/>
        </p:nvCxnSpPr>
        <p:spPr>
          <a:xfrm>
            <a:off x="6096000" y="1735428"/>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descr="SHIELD Illinois Logo&#10;">
            <a:extLst>
              <a:ext uri="{FF2B5EF4-FFF2-40B4-BE49-F238E27FC236}">
                <a16:creationId xmlns:a16="http://schemas.microsoft.com/office/drawing/2014/main" id="{5528FB0A-BD97-4306-8448-916DAE59C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121" y="2179326"/>
            <a:ext cx="4373856" cy="2499348"/>
          </a:xfrm>
          <a:prstGeom prst="rect">
            <a:avLst/>
          </a:prstGeom>
        </p:spPr>
      </p:pic>
      <p:pic>
        <p:nvPicPr>
          <p:cNvPr id="9" name="Picture 8" descr="SHIELD T3 logo&#10;">
            <a:extLst>
              <a:ext uri="{FF2B5EF4-FFF2-40B4-BE49-F238E27FC236}">
                <a16:creationId xmlns:a16="http://schemas.microsoft.com/office/drawing/2014/main" id="{9766FEB5-10C7-430E-ABA1-699252D89BF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87024" y="2733959"/>
            <a:ext cx="5042600" cy="1390082"/>
          </a:xfrm>
          <a:prstGeom prst="rect">
            <a:avLst/>
          </a:prstGeom>
        </p:spPr>
      </p:pic>
    </p:spTree>
    <p:extLst>
      <p:ext uri="{BB962C8B-B14F-4D97-AF65-F5344CB8AC3E}">
        <p14:creationId xmlns:p14="http://schemas.microsoft.com/office/powerpoint/2010/main" val="382563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B8221-52D3-46D0-B9F8-F959956E9C6E}"/>
              </a:ext>
            </a:extLst>
          </p:cNvPr>
          <p:cNvSpPr>
            <a:spLocks noGrp="1"/>
          </p:cNvSpPr>
          <p:nvPr>
            <p:ph type="title"/>
          </p:nvPr>
        </p:nvSpPr>
        <p:spPr/>
        <p:txBody>
          <a:bodyPr/>
          <a:lstStyle/>
          <a:p>
            <a:pPr marL="0" marR="0" lvl="0" indent="0" defTabSz="914400" rtl="0" eaLnBrk="1" fontAlgn="auto" latinLnBrk="0" hangingPunct="1">
              <a:lnSpc>
                <a:spcPct val="90000"/>
              </a:lnSpc>
              <a:spcBef>
                <a:spcPct val="0"/>
              </a:spcBef>
              <a:spcAft>
                <a:spcPts val="0"/>
              </a:spcAft>
              <a:tabLst/>
              <a:defRPr/>
            </a:pPr>
            <a:r>
              <a:rPr lang="en-US" sz="4800" b="1" dirty="0">
                <a:solidFill>
                  <a:srgbClr val="13294B"/>
                </a:solidFill>
                <a:latin typeface="Oswald" pitchFamily="2" charset="0"/>
              </a:rPr>
              <a:t>SOME KEY STATS</a:t>
            </a:r>
          </a:p>
        </p:txBody>
      </p:sp>
      <p:sp>
        <p:nvSpPr>
          <p:cNvPr id="5" name="Content Placeholder 4">
            <a:extLst>
              <a:ext uri="{FF2B5EF4-FFF2-40B4-BE49-F238E27FC236}">
                <a16:creationId xmlns:a16="http://schemas.microsoft.com/office/drawing/2014/main" id="{EF19F380-F6E0-4AEE-A2A2-287AC6EBEDDB}"/>
              </a:ext>
            </a:extLst>
          </p:cNvPr>
          <p:cNvSpPr>
            <a:spLocks noGrp="1"/>
          </p:cNvSpPr>
          <p:nvPr>
            <p:ph sz="half" idx="1"/>
          </p:nvPr>
        </p:nvSpPr>
        <p:spPr>
          <a:xfrm>
            <a:off x="838200" y="2257063"/>
            <a:ext cx="10515600" cy="2988037"/>
          </a:xfrm>
        </p:spPr>
        <p:txBody>
          <a:bodyPr numCol="2">
            <a:noAutofit/>
          </a:bodyPr>
          <a:lstStyle/>
          <a:p>
            <a:pPr marL="274320" lvl="0" indent="-274320">
              <a:lnSpc>
                <a:spcPct val="100000"/>
              </a:lnSpc>
              <a:buFont typeface="Wingdings" panose="05000000000000000000" pitchFamily="2" charset="2"/>
              <a:buChar char="§"/>
              <a:defRPr/>
            </a:pPr>
            <a:r>
              <a:rPr lang="en-US" sz="2400" dirty="0">
                <a:solidFill>
                  <a:srgbClr val="0455A4"/>
                </a:solidFill>
              </a:rPr>
              <a:t>Nearly 450 K-12 schools districts in Illinois with over 1,800 schools</a:t>
            </a:r>
          </a:p>
          <a:p>
            <a:pPr marL="274320" lvl="0" indent="-274320">
              <a:lnSpc>
                <a:spcPct val="100000"/>
              </a:lnSpc>
              <a:buFont typeface="Wingdings" panose="05000000000000000000" pitchFamily="2" charset="2"/>
              <a:buChar char="§"/>
              <a:defRPr/>
            </a:pPr>
            <a:r>
              <a:rPr lang="en-US" sz="2400" dirty="0">
                <a:solidFill>
                  <a:srgbClr val="0455A4"/>
                </a:solidFill>
              </a:rPr>
              <a:t>More than 75 universities and community colleges</a:t>
            </a:r>
          </a:p>
          <a:p>
            <a:pPr marL="274320" lvl="0" indent="-274320">
              <a:lnSpc>
                <a:spcPct val="100000"/>
              </a:lnSpc>
              <a:buFont typeface="Wingdings" panose="05000000000000000000" pitchFamily="2" charset="2"/>
              <a:buChar char="§"/>
              <a:defRPr/>
            </a:pPr>
            <a:r>
              <a:rPr lang="en-US" sz="2400" dirty="0">
                <a:solidFill>
                  <a:srgbClr val="0455A4"/>
                </a:solidFill>
              </a:rPr>
              <a:t>The city of Chicago</a:t>
            </a:r>
          </a:p>
          <a:p>
            <a:pPr marL="274320" lvl="0" indent="-274320">
              <a:lnSpc>
                <a:spcPct val="100000"/>
              </a:lnSpc>
              <a:buFont typeface="Wingdings" panose="05000000000000000000" pitchFamily="2" charset="2"/>
              <a:buChar char="§"/>
              <a:defRPr/>
            </a:pPr>
            <a:r>
              <a:rPr lang="en-US" sz="2400" dirty="0">
                <a:solidFill>
                  <a:srgbClr val="0455A4"/>
                </a:solidFill>
              </a:rPr>
              <a:t>The Illinois General Assembly</a:t>
            </a:r>
          </a:p>
          <a:p>
            <a:pPr marL="274320" lvl="0" indent="-274320">
              <a:lnSpc>
                <a:spcPct val="100000"/>
              </a:lnSpc>
              <a:buFont typeface="Wingdings" panose="05000000000000000000" pitchFamily="2" charset="2"/>
              <a:buChar char="§"/>
              <a:defRPr/>
            </a:pPr>
            <a:r>
              <a:rPr lang="en-US" sz="2400" dirty="0">
                <a:solidFill>
                  <a:srgbClr val="0455A4"/>
                </a:solidFill>
              </a:rPr>
              <a:t>ADM, </a:t>
            </a:r>
            <a:r>
              <a:rPr lang="en-US" sz="2400" dirty="0" err="1">
                <a:solidFill>
                  <a:srgbClr val="0455A4"/>
                </a:solidFill>
              </a:rPr>
              <a:t>Rivian</a:t>
            </a:r>
            <a:r>
              <a:rPr lang="en-US" sz="2400" dirty="0">
                <a:solidFill>
                  <a:srgbClr val="0455A4"/>
                </a:solidFill>
              </a:rPr>
              <a:t> and other employers</a:t>
            </a:r>
          </a:p>
          <a:p>
            <a:pPr marL="274320" lvl="0" indent="-274320">
              <a:lnSpc>
                <a:spcPct val="100000"/>
              </a:lnSpc>
              <a:buFont typeface="Wingdings" panose="05000000000000000000" pitchFamily="2" charset="2"/>
              <a:buChar char="§"/>
              <a:defRPr/>
            </a:pPr>
            <a:r>
              <a:rPr lang="en-US" sz="2400" dirty="0">
                <a:solidFill>
                  <a:srgbClr val="0455A4"/>
                </a:solidFill>
              </a:rPr>
              <a:t>Community based sites covering 70% of the state’s population</a:t>
            </a:r>
          </a:p>
          <a:p>
            <a:pPr marL="274320" lvl="0" indent="-274320">
              <a:lnSpc>
                <a:spcPct val="100000"/>
              </a:lnSpc>
              <a:buFont typeface="Wingdings" panose="05000000000000000000" pitchFamily="2" charset="2"/>
              <a:buChar char="§"/>
              <a:defRPr/>
            </a:pPr>
            <a:r>
              <a:rPr lang="en-US" sz="2400" dirty="0">
                <a:solidFill>
                  <a:srgbClr val="0455A4"/>
                </a:solidFill>
              </a:rPr>
              <a:t>Cities and towns across the country and around the world</a:t>
            </a:r>
          </a:p>
          <a:p>
            <a:pPr marL="274320" lvl="0" indent="-274320">
              <a:lnSpc>
                <a:spcPct val="100000"/>
              </a:lnSpc>
              <a:buFont typeface="Wingdings" panose="05000000000000000000" pitchFamily="2" charset="2"/>
              <a:buChar char="§"/>
              <a:defRPr/>
            </a:pPr>
            <a:endParaRPr lang="en-US" sz="2400" dirty="0">
              <a:solidFill>
                <a:srgbClr val="0455A4"/>
              </a:solidFill>
            </a:endParaRPr>
          </a:p>
        </p:txBody>
      </p:sp>
      <p:sp>
        <p:nvSpPr>
          <p:cNvPr id="6" name="Rectangle 5">
            <a:extLst>
              <a:ext uri="{FF2B5EF4-FFF2-40B4-BE49-F238E27FC236}">
                <a16:creationId xmlns:a16="http://schemas.microsoft.com/office/drawing/2014/main" id="{A03569F9-4293-4F9A-8A8C-7EB41093A69C}"/>
              </a:ext>
            </a:extLst>
          </p:cNvPr>
          <p:cNvSpPr/>
          <p:nvPr/>
        </p:nvSpPr>
        <p:spPr>
          <a:xfrm>
            <a:off x="838200" y="185941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383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52084AA-759B-4593-9A08-928E12CA1DA7}"/>
              </a:ext>
            </a:extLst>
          </p:cNvPr>
          <p:cNvGrpSpPr/>
          <p:nvPr/>
        </p:nvGrpSpPr>
        <p:grpSpPr>
          <a:xfrm>
            <a:off x="838200" y="2834991"/>
            <a:ext cx="10515600" cy="2569841"/>
            <a:chOff x="838200" y="2152820"/>
            <a:chExt cx="10515600" cy="2569841"/>
          </a:xfrm>
        </p:grpSpPr>
        <p:pic>
          <p:nvPicPr>
            <p:cNvPr id="4" name="Picture 3" descr="A person wearing glasses&#10;&#10;Description automatically generated with low confidence">
              <a:extLst>
                <a:ext uri="{FF2B5EF4-FFF2-40B4-BE49-F238E27FC236}">
                  <a16:creationId xmlns:a16="http://schemas.microsoft.com/office/drawing/2014/main" id="{F76EF22C-0493-4C8C-9C05-132A586BC2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0029" y="2153008"/>
              <a:ext cx="1712975" cy="2569464"/>
            </a:xfrm>
            <a:prstGeom prst="rect">
              <a:avLst/>
            </a:prstGeom>
          </p:spPr>
        </p:pic>
        <p:pic>
          <p:nvPicPr>
            <p:cNvPr id="5" name="Picture 4" descr="A person standing under a tree&#10;&#10;Description automatically generated with low confidence">
              <a:extLst>
                <a:ext uri="{FF2B5EF4-FFF2-40B4-BE49-F238E27FC236}">
                  <a16:creationId xmlns:a16="http://schemas.microsoft.com/office/drawing/2014/main" id="{351FD109-5B45-4A92-80DC-8222944C5A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4659" y="2152820"/>
              <a:ext cx="1713227" cy="2569841"/>
            </a:xfrm>
            <a:prstGeom prst="rect">
              <a:avLst/>
            </a:prstGeom>
          </p:spPr>
        </p:pic>
        <p:pic>
          <p:nvPicPr>
            <p:cNvPr id="6" name="Picture 5" descr="A person standing under a tree&#10;&#10;Description automatically generated with medium confidence">
              <a:extLst>
                <a:ext uri="{FF2B5EF4-FFF2-40B4-BE49-F238E27FC236}">
                  <a16:creationId xmlns:a16="http://schemas.microsoft.com/office/drawing/2014/main" id="{A04A1771-4019-411B-835C-06AE4D1E72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0573" y="2152820"/>
              <a:ext cx="1713227" cy="2569841"/>
            </a:xfrm>
            <a:prstGeom prst="rect">
              <a:avLst/>
            </a:prstGeom>
          </p:spPr>
        </p:pic>
        <p:pic>
          <p:nvPicPr>
            <p:cNvPr id="7" name="Picture 6" descr="A picture containing tree, person, outdoor, person&#10;&#10;Description automatically generated">
              <a:extLst>
                <a:ext uri="{FF2B5EF4-FFF2-40B4-BE49-F238E27FC236}">
                  <a16:creationId xmlns:a16="http://schemas.microsoft.com/office/drawing/2014/main" id="{2723173C-5AF8-4AD5-9BD3-57353EFFC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4114" y="2152820"/>
              <a:ext cx="1713227" cy="2569841"/>
            </a:xfrm>
            <a:prstGeom prst="rect">
              <a:avLst/>
            </a:prstGeom>
          </p:spPr>
        </p:pic>
        <p:pic>
          <p:nvPicPr>
            <p:cNvPr id="8" name="Picture 7" descr="A person wearing a suit and tie&#10;&#10;Description automatically generated with medium confidence">
              <a:extLst>
                <a:ext uri="{FF2B5EF4-FFF2-40B4-BE49-F238E27FC236}">
                  <a16:creationId xmlns:a16="http://schemas.microsoft.com/office/drawing/2014/main" id="{4FF4A08A-0D71-431F-B8E6-06B6DC7DC7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8200" y="2152820"/>
              <a:ext cx="1713227" cy="2569841"/>
            </a:xfrm>
            <a:prstGeom prst="rect">
              <a:avLst/>
            </a:prstGeom>
          </p:spPr>
        </p:pic>
      </p:grpSp>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a:ln>
                  <a:noFill/>
                </a:ln>
                <a:solidFill>
                  <a:srgbClr val="E8E9EA"/>
                </a:solidFill>
                <a:effectLst/>
                <a:uLnTx/>
                <a:uFillTx/>
                <a:latin typeface="Oswald" pitchFamily="2" charset="0"/>
                <a:ea typeface="+mj-ea"/>
                <a:cs typeface="+mj-cs"/>
              </a:rPr>
              <a:t>Medallion ceremony</a:t>
            </a:r>
            <a:endPar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endParaRP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49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a:ln>
                  <a:noFill/>
                </a:ln>
                <a:solidFill>
                  <a:srgbClr val="E8E9EA"/>
                </a:solidFill>
                <a:effectLst/>
                <a:uLnTx/>
                <a:uFillTx/>
                <a:latin typeface="Oswald" pitchFamily="2" charset="0"/>
                <a:ea typeface="+mj-ea"/>
                <a:cs typeface="+mj-cs"/>
              </a:rPr>
              <a:t>Medallion ceremony</a:t>
            </a:r>
            <a:endPar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endParaRP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1A7A6BFB-7820-4BFC-8068-4E0643C38A44}"/>
              </a:ext>
            </a:extLst>
          </p:cNvPr>
          <p:cNvGrpSpPr/>
          <p:nvPr/>
        </p:nvGrpSpPr>
        <p:grpSpPr>
          <a:xfrm>
            <a:off x="838451" y="2835179"/>
            <a:ext cx="10515223" cy="2569464"/>
            <a:chOff x="838451" y="10701"/>
            <a:chExt cx="10515223" cy="2569464"/>
          </a:xfrm>
        </p:grpSpPr>
        <p:pic>
          <p:nvPicPr>
            <p:cNvPr id="20" name="Picture 19" descr="A picture containing outdoor, grass, tree, person&#10;&#10;Description automatically generated">
              <a:extLst>
                <a:ext uri="{FF2B5EF4-FFF2-40B4-BE49-F238E27FC236}">
                  <a16:creationId xmlns:a16="http://schemas.microsoft.com/office/drawing/2014/main" id="{723F9915-5A42-444C-8EAA-11AD75F5CE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451" y="10701"/>
              <a:ext cx="1712975" cy="2569464"/>
            </a:xfrm>
            <a:prstGeom prst="rect">
              <a:avLst/>
            </a:prstGeom>
          </p:spPr>
        </p:pic>
        <p:pic>
          <p:nvPicPr>
            <p:cNvPr id="21" name="Picture 20" descr="A person smiling for the camera&#10;&#10;Description automatically generated with low confidence">
              <a:extLst>
                <a:ext uri="{FF2B5EF4-FFF2-40B4-BE49-F238E27FC236}">
                  <a16:creationId xmlns:a16="http://schemas.microsoft.com/office/drawing/2014/main" id="{A3C08B9F-8332-411B-8E52-8299DD5AC5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639" y="10701"/>
              <a:ext cx="1712976" cy="2569464"/>
            </a:xfrm>
            <a:prstGeom prst="rect">
              <a:avLst/>
            </a:prstGeom>
          </p:spPr>
        </p:pic>
        <p:pic>
          <p:nvPicPr>
            <p:cNvPr id="22" name="Picture 21" descr="A person standing under a tree&#10;&#10;Description automatically generated with low confidence">
              <a:extLst>
                <a:ext uri="{FF2B5EF4-FFF2-40B4-BE49-F238E27FC236}">
                  <a16:creationId xmlns:a16="http://schemas.microsoft.com/office/drawing/2014/main" id="{2932DDD1-201B-4DDB-BD0F-E789BAD99A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5963" y="10701"/>
              <a:ext cx="1712976" cy="2569464"/>
            </a:xfrm>
            <a:prstGeom prst="rect">
              <a:avLst/>
            </a:prstGeom>
          </p:spPr>
        </p:pic>
        <p:pic>
          <p:nvPicPr>
            <p:cNvPr id="23" name="Picture 22" descr="A person wearing glasses&#10;&#10;Description automatically generated with low confidence">
              <a:extLst>
                <a:ext uri="{FF2B5EF4-FFF2-40B4-BE49-F238E27FC236}">
                  <a16:creationId xmlns:a16="http://schemas.microsoft.com/office/drawing/2014/main" id="{5398BFDC-1B29-4879-834A-62C17B8EF2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70594" y="10701"/>
              <a:ext cx="1712976" cy="2569464"/>
            </a:xfrm>
            <a:prstGeom prst="rect">
              <a:avLst/>
            </a:prstGeom>
          </p:spPr>
        </p:pic>
        <p:pic>
          <p:nvPicPr>
            <p:cNvPr id="24" name="Picture 23" descr="A picture containing tree, grass, outdoor, sky&#10;&#10;Description automatically generated">
              <a:extLst>
                <a:ext uri="{FF2B5EF4-FFF2-40B4-BE49-F238E27FC236}">
                  <a16:creationId xmlns:a16="http://schemas.microsoft.com/office/drawing/2014/main" id="{2921F640-C8AA-4DF6-81E5-C309F3E611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40698" y="10701"/>
              <a:ext cx="1712976" cy="2569464"/>
            </a:xfrm>
            <a:prstGeom prst="rect">
              <a:avLst/>
            </a:prstGeom>
          </p:spPr>
        </p:pic>
      </p:grpSp>
    </p:spTree>
    <p:extLst>
      <p:ext uri="{BB962C8B-B14F-4D97-AF65-F5344CB8AC3E}">
        <p14:creationId xmlns:p14="http://schemas.microsoft.com/office/powerpoint/2010/main" val="142162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a:ln>
                  <a:noFill/>
                </a:ln>
                <a:solidFill>
                  <a:srgbClr val="E8E9EA"/>
                </a:solidFill>
                <a:effectLst/>
                <a:uLnTx/>
                <a:uFillTx/>
                <a:latin typeface="Oswald" pitchFamily="2" charset="0"/>
                <a:ea typeface="+mj-ea"/>
                <a:cs typeface="+mj-cs"/>
              </a:rPr>
              <a:t>Medallion ceremony</a:t>
            </a:r>
            <a:endPar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endParaRP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665AF15-2493-41FA-9F2C-A676FBA0FDCC}"/>
              </a:ext>
            </a:extLst>
          </p:cNvPr>
          <p:cNvGrpSpPr/>
          <p:nvPr/>
        </p:nvGrpSpPr>
        <p:grpSpPr>
          <a:xfrm>
            <a:off x="854555" y="2815771"/>
            <a:ext cx="10482964" cy="2588872"/>
            <a:chOff x="854555" y="2815771"/>
            <a:chExt cx="10482964" cy="2588872"/>
          </a:xfrm>
        </p:grpSpPr>
        <p:pic>
          <p:nvPicPr>
            <p:cNvPr id="17" name="Picture 16" descr="A person smiling for the camera&#10;&#10;Description automatically generated with low confidence">
              <a:extLst>
                <a:ext uri="{FF2B5EF4-FFF2-40B4-BE49-F238E27FC236}">
                  <a16:creationId xmlns:a16="http://schemas.microsoft.com/office/drawing/2014/main" id="{B4E6DE81-A9F8-4E95-A143-AD0B3A5FF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588" y="2815771"/>
              <a:ext cx="1772930" cy="2569464"/>
            </a:xfrm>
            <a:prstGeom prst="rect">
              <a:avLst/>
            </a:prstGeom>
          </p:spPr>
        </p:pic>
        <p:pic>
          <p:nvPicPr>
            <p:cNvPr id="18" name="Picture 17" descr="A person in a suit and tie&#10;&#10;Description automatically generated with low confidence">
              <a:extLst>
                <a:ext uri="{FF2B5EF4-FFF2-40B4-BE49-F238E27FC236}">
                  <a16:creationId xmlns:a16="http://schemas.microsoft.com/office/drawing/2014/main" id="{D5421CA5-130A-4645-BBD0-F7C230DD8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6749" y="2815771"/>
              <a:ext cx="1712976" cy="2569464"/>
            </a:xfrm>
            <a:prstGeom prst="rect">
              <a:avLst/>
            </a:prstGeom>
          </p:spPr>
        </p:pic>
        <p:pic>
          <p:nvPicPr>
            <p:cNvPr id="25" name="Picture 24" descr="A person standing under a tree&#10;&#10;Description automatically generated with low confidence">
              <a:extLst>
                <a:ext uri="{FF2B5EF4-FFF2-40B4-BE49-F238E27FC236}">
                  <a16:creationId xmlns:a16="http://schemas.microsoft.com/office/drawing/2014/main" id="{CF1C0704-D2F4-47BD-B206-743B19F8AF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4543" y="2835179"/>
              <a:ext cx="1712976" cy="2569464"/>
            </a:xfrm>
            <a:prstGeom prst="rect">
              <a:avLst/>
            </a:prstGeom>
          </p:spPr>
        </p:pic>
        <p:pic>
          <p:nvPicPr>
            <p:cNvPr id="26" name="Picture 25" descr="A person smiling for the camera&#10;&#10;Description automatically generated with low confidence">
              <a:extLst>
                <a:ext uri="{FF2B5EF4-FFF2-40B4-BE49-F238E27FC236}">
                  <a16:creationId xmlns:a16="http://schemas.microsoft.com/office/drawing/2014/main" id="{F7EDFA57-8550-4E19-9110-F1D2F641BB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2469" y="2815771"/>
              <a:ext cx="1712976" cy="2569464"/>
            </a:xfrm>
            <a:prstGeom prst="rect">
              <a:avLst/>
            </a:prstGeom>
          </p:spPr>
        </p:pic>
        <p:pic>
          <p:nvPicPr>
            <p:cNvPr id="27" name="Picture 26" descr="A person wearing a medal&#10;&#10;Description automatically generated with low confidence">
              <a:extLst>
                <a:ext uri="{FF2B5EF4-FFF2-40B4-BE49-F238E27FC236}">
                  <a16:creationId xmlns:a16="http://schemas.microsoft.com/office/drawing/2014/main" id="{05BD7123-CBB3-482D-AC1D-A86B4E56DA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4555" y="2835179"/>
              <a:ext cx="1712976" cy="2569464"/>
            </a:xfrm>
            <a:prstGeom prst="rect">
              <a:avLst/>
            </a:prstGeom>
          </p:spPr>
        </p:pic>
      </p:grpSp>
    </p:spTree>
    <p:extLst>
      <p:ext uri="{BB962C8B-B14F-4D97-AF65-F5344CB8AC3E}">
        <p14:creationId xmlns:p14="http://schemas.microsoft.com/office/powerpoint/2010/main" val="16587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a:ln>
                  <a:noFill/>
                </a:ln>
                <a:solidFill>
                  <a:srgbClr val="E8E9EA"/>
                </a:solidFill>
                <a:effectLst/>
                <a:uLnTx/>
                <a:uFillTx/>
                <a:latin typeface="Oswald" pitchFamily="2" charset="0"/>
                <a:ea typeface="+mj-ea"/>
                <a:cs typeface="+mj-cs"/>
              </a:rPr>
              <a:t>Medallion ceremony</a:t>
            </a:r>
            <a:endPar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endParaRP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icture containing person, tree, outdoor, person&#10;&#10;Description automatically generated">
            <a:extLst>
              <a:ext uri="{FF2B5EF4-FFF2-40B4-BE49-F238E27FC236}">
                <a16:creationId xmlns:a16="http://schemas.microsoft.com/office/drawing/2014/main" id="{306493E9-AD16-4D90-80B7-1BFD960D29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745" y="2815771"/>
            <a:ext cx="1712976" cy="2569464"/>
          </a:xfrm>
          <a:prstGeom prst="rect">
            <a:avLst/>
          </a:prstGeom>
        </p:spPr>
      </p:pic>
      <p:pic>
        <p:nvPicPr>
          <p:cNvPr id="20" name="Picture 19" descr="A person wearing glasses&#10;&#10;Description automatically generated with low confidence">
            <a:extLst>
              <a:ext uri="{FF2B5EF4-FFF2-40B4-BE49-F238E27FC236}">
                <a16:creationId xmlns:a16="http://schemas.microsoft.com/office/drawing/2014/main" id="{3F2B8FB5-FA59-455F-82BB-80F8EA23F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1926" y="2815771"/>
            <a:ext cx="1712976" cy="2569464"/>
          </a:xfrm>
          <a:prstGeom prst="rect">
            <a:avLst/>
          </a:prstGeom>
        </p:spPr>
      </p:pic>
      <p:pic>
        <p:nvPicPr>
          <p:cNvPr id="21" name="Picture 20" descr="A picture containing person, necktie, outdoor, tree&#10;&#10;Description automatically generated">
            <a:extLst>
              <a:ext uri="{FF2B5EF4-FFF2-40B4-BE49-F238E27FC236}">
                <a16:creationId xmlns:a16="http://schemas.microsoft.com/office/drawing/2014/main" id="{1871B5ED-3B54-44A8-91BD-524B7B88EA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6107" y="2815771"/>
            <a:ext cx="1712976" cy="2569464"/>
          </a:xfrm>
          <a:prstGeom prst="rect">
            <a:avLst/>
          </a:prstGeom>
        </p:spPr>
      </p:pic>
      <p:pic>
        <p:nvPicPr>
          <p:cNvPr id="22" name="Picture 21" descr="A picture containing tree, outdoor, person, sky&#10;&#10;Description automatically generated">
            <a:extLst>
              <a:ext uri="{FF2B5EF4-FFF2-40B4-BE49-F238E27FC236}">
                <a16:creationId xmlns:a16="http://schemas.microsoft.com/office/drawing/2014/main" id="{131E9BB4-4CC9-4264-B4F5-7C9EAABC2A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0288" y="2815771"/>
            <a:ext cx="1712976" cy="2569464"/>
          </a:xfrm>
          <a:prstGeom prst="rect">
            <a:avLst/>
          </a:prstGeom>
        </p:spPr>
      </p:pic>
      <p:pic>
        <p:nvPicPr>
          <p:cNvPr id="23" name="Picture 22" descr="A picture containing tree, outdoor, grass, person&#10;&#10;Description automatically generated">
            <a:extLst>
              <a:ext uri="{FF2B5EF4-FFF2-40B4-BE49-F238E27FC236}">
                <a16:creationId xmlns:a16="http://schemas.microsoft.com/office/drawing/2014/main" id="{5B571283-FA57-47A0-8ACE-6C4B9C2DDC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24469" y="2815771"/>
            <a:ext cx="1712976" cy="2569464"/>
          </a:xfrm>
          <a:prstGeom prst="rect">
            <a:avLst/>
          </a:prstGeom>
        </p:spPr>
      </p:pic>
    </p:spTree>
    <p:extLst>
      <p:ext uri="{BB962C8B-B14F-4D97-AF65-F5344CB8AC3E}">
        <p14:creationId xmlns:p14="http://schemas.microsoft.com/office/powerpoint/2010/main" val="2587701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rPr>
              <a:t>Medallion ceremony</a:t>
            </a: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8234C9F-473A-4A76-A83F-E0DA875785A8}"/>
              </a:ext>
            </a:extLst>
          </p:cNvPr>
          <p:cNvGrpSpPr/>
          <p:nvPr/>
        </p:nvGrpSpPr>
        <p:grpSpPr>
          <a:xfrm>
            <a:off x="854555" y="2815771"/>
            <a:ext cx="10482890" cy="2569464"/>
            <a:chOff x="854555" y="2815771"/>
            <a:chExt cx="10482890" cy="2569464"/>
          </a:xfrm>
        </p:grpSpPr>
        <p:pic>
          <p:nvPicPr>
            <p:cNvPr id="16" name="Picture 15" descr="A picture containing person, outdoor, tree, person&#10;&#10;Description automatically generated">
              <a:extLst>
                <a:ext uri="{FF2B5EF4-FFF2-40B4-BE49-F238E27FC236}">
                  <a16:creationId xmlns:a16="http://schemas.microsoft.com/office/drawing/2014/main" id="{EE3F8F0C-BBDF-4223-BE09-89C28D6C3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917" y="2815771"/>
              <a:ext cx="1712976" cy="2569464"/>
            </a:xfrm>
            <a:prstGeom prst="rect">
              <a:avLst/>
            </a:prstGeom>
          </p:spPr>
        </p:pic>
        <p:pic>
          <p:nvPicPr>
            <p:cNvPr id="17" name="Picture 16" descr="A person in a suit and tie&#10;&#10;Description automatically generated with low confidence">
              <a:extLst>
                <a:ext uri="{FF2B5EF4-FFF2-40B4-BE49-F238E27FC236}">
                  <a16:creationId xmlns:a16="http://schemas.microsoft.com/office/drawing/2014/main" id="{EFAB9962-412B-4F11-8F19-E0D82AFF40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23478" y="2815771"/>
              <a:ext cx="1712976" cy="2569464"/>
            </a:xfrm>
            <a:prstGeom prst="rect">
              <a:avLst/>
            </a:prstGeom>
          </p:spPr>
        </p:pic>
        <p:pic>
          <p:nvPicPr>
            <p:cNvPr id="18" name="Picture 17" descr="A person wearing a medal&#10;&#10;Description automatically generated with low confidence">
              <a:extLst>
                <a:ext uri="{FF2B5EF4-FFF2-40B4-BE49-F238E27FC236}">
                  <a16:creationId xmlns:a16="http://schemas.microsoft.com/office/drawing/2014/main" id="{071D6F2E-C5F6-45DB-BD61-795A829BF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4469" y="2815771"/>
              <a:ext cx="1712976" cy="2569464"/>
            </a:xfrm>
            <a:prstGeom prst="rect">
              <a:avLst/>
            </a:prstGeom>
          </p:spPr>
        </p:pic>
        <p:pic>
          <p:nvPicPr>
            <p:cNvPr id="24" name="Picture 23" descr="A person wearing a suit and tie&#10;&#10;Description automatically generated with low confidence">
              <a:extLst>
                <a:ext uri="{FF2B5EF4-FFF2-40B4-BE49-F238E27FC236}">
                  <a16:creationId xmlns:a16="http://schemas.microsoft.com/office/drawing/2014/main" id="{7330666C-99A1-466C-90AA-85794C4F2F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736" y="2815771"/>
              <a:ext cx="1712976" cy="2569464"/>
            </a:xfrm>
            <a:prstGeom prst="rect">
              <a:avLst/>
            </a:prstGeom>
          </p:spPr>
        </p:pic>
        <p:pic>
          <p:nvPicPr>
            <p:cNvPr id="25" name="Picture 24" descr="A picture containing tree, person, outdoor, grass&#10;&#10;Description automatically generated">
              <a:extLst>
                <a:ext uri="{FF2B5EF4-FFF2-40B4-BE49-F238E27FC236}">
                  <a16:creationId xmlns:a16="http://schemas.microsoft.com/office/drawing/2014/main" id="{970E8FA2-6D3B-4C07-9E5C-3C32971B7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4555" y="2815771"/>
              <a:ext cx="1712976" cy="2569464"/>
            </a:xfrm>
            <a:prstGeom prst="rect">
              <a:avLst/>
            </a:prstGeom>
          </p:spPr>
        </p:pic>
      </p:grpSp>
    </p:spTree>
    <p:extLst>
      <p:ext uri="{BB962C8B-B14F-4D97-AF65-F5344CB8AC3E}">
        <p14:creationId xmlns:p14="http://schemas.microsoft.com/office/powerpoint/2010/main" val="333212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7CB01658-1090-4C46-9FB8-27047451DEC0}"/>
              </a:ext>
            </a:extLst>
          </p:cNvPr>
          <p:cNvSpPr txBox="1">
            <a:spLocks/>
          </p:cNvSpPr>
          <p:nvPr/>
        </p:nvSpPr>
        <p:spPr>
          <a:xfrm>
            <a:off x="838200" y="861927"/>
            <a:ext cx="10003971"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300" normalizeH="0" baseline="0" noProof="0" dirty="0">
                <a:ln>
                  <a:noFill/>
                </a:ln>
                <a:solidFill>
                  <a:srgbClr val="E8E9EA"/>
                </a:solidFill>
                <a:effectLst/>
                <a:uLnTx/>
                <a:uFillTx/>
                <a:latin typeface="Oswald" pitchFamily="2" charset="0"/>
                <a:ea typeface="+mj-ea"/>
                <a:cs typeface="+mj-cs"/>
              </a:rPr>
              <a:t>Medallion ceremony</a:t>
            </a:r>
          </a:p>
        </p:txBody>
      </p:sp>
      <p:sp>
        <p:nvSpPr>
          <p:cNvPr id="12" name="Rectangle 11">
            <a:extLst>
              <a:ext uri="{FF2B5EF4-FFF2-40B4-BE49-F238E27FC236}">
                <a16:creationId xmlns:a16="http://schemas.microsoft.com/office/drawing/2014/main" id="{1F3D033B-9D43-4744-B1C1-B7AE7FC430D1}"/>
              </a:ext>
            </a:extLst>
          </p:cNvPr>
          <p:cNvSpPr/>
          <p:nvPr/>
        </p:nvSpPr>
        <p:spPr>
          <a:xfrm>
            <a:off x="838200" y="1886709"/>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2FC5E7E-A459-4598-BF72-D4C2D181D074}"/>
              </a:ext>
            </a:extLst>
          </p:cNvPr>
          <p:cNvGrpSpPr/>
          <p:nvPr/>
        </p:nvGrpSpPr>
        <p:grpSpPr>
          <a:xfrm>
            <a:off x="1943948" y="2815771"/>
            <a:ext cx="8304105" cy="2569464"/>
            <a:chOff x="3030823" y="2815771"/>
            <a:chExt cx="8304105" cy="2569464"/>
          </a:xfrm>
        </p:grpSpPr>
        <p:pic>
          <p:nvPicPr>
            <p:cNvPr id="10" name="Picture 9" descr="A person standing next to a tree&#10;&#10;Description automatically generated with medium confidence">
              <a:extLst>
                <a:ext uri="{FF2B5EF4-FFF2-40B4-BE49-F238E27FC236}">
                  <a16:creationId xmlns:a16="http://schemas.microsoft.com/office/drawing/2014/main" id="{41652BD5-54F2-493F-AB13-19F0DE76BC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823" y="2815771"/>
              <a:ext cx="1712976" cy="2569464"/>
            </a:xfrm>
            <a:prstGeom prst="rect">
              <a:avLst/>
            </a:prstGeom>
          </p:spPr>
        </p:pic>
        <p:pic>
          <p:nvPicPr>
            <p:cNvPr id="13" name="Picture 12" descr="A person standing next to a tree&#10;&#10;Description automatically generated with medium confidence">
              <a:extLst>
                <a:ext uri="{FF2B5EF4-FFF2-40B4-BE49-F238E27FC236}">
                  <a16:creationId xmlns:a16="http://schemas.microsoft.com/office/drawing/2014/main" id="{F9E9AD3C-A0D9-442C-BDC0-69CB8F9065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9297" y="2815771"/>
              <a:ext cx="1712976" cy="2569464"/>
            </a:xfrm>
            <a:prstGeom prst="rect">
              <a:avLst/>
            </a:prstGeom>
          </p:spPr>
        </p:pic>
        <p:pic>
          <p:nvPicPr>
            <p:cNvPr id="14" name="Picture 13" descr="A picture containing tree, outdoor, person, person&#10;&#10;Description automatically generated">
              <a:extLst>
                <a:ext uri="{FF2B5EF4-FFF2-40B4-BE49-F238E27FC236}">
                  <a16:creationId xmlns:a16="http://schemas.microsoft.com/office/drawing/2014/main" id="{FBC030EF-2DB2-4019-9E70-10895D2E52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3478" y="2815771"/>
              <a:ext cx="1712976" cy="2569464"/>
            </a:xfrm>
            <a:prstGeom prst="rect">
              <a:avLst/>
            </a:prstGeom>
          </p:spPr>
        </p:pic>
        <p:pic>
          <p:nvPicPr>
            <p:cNvPr id="15" name="Picture 14" descr="A person in a suit and tie&#10;&#10;Description automatically generated with low confidence">
              <a:extLst>
                <a:ext uri="{FF2B5EF4-FFF2-40B4-BE49-F238E27FC236}">
                  <a16:creationId xmlns:a16="http://schemas.microsoft.com/office/drawing/2014/main" id="{90BA787C-1A6E-48A5-BC4E-F6D92EC7ED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1952" y="2815771"/>
              <a:ext cx="1712976" cy="2569464"/>
            </a:xfrm>
            <a:prstGeom prst="rect">
              <a:avLst/>
            </a:prstGeom>
          </p:spPr>
        </p:pic>
      </p:grpSp>
    </p:spTree>
    <p:extLst>
      <p:ext uri="{BB962C8B-B14F-4D97-AF65-F5344CB8AC3E}">
        <p14:creationId xmlns:p14="http://schemas.microsoft.com/office/powerpoint/2010/main" val="122233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0465011-CCD2-43D2-8C5C-A109196BF574}"/>
              </a:ext>
            </a:extLst>
          </p:cNvPr>
          <p:cNvSpPr txBox="1">
            <a:spLocks/>
          </p:cNvSpPr>
          <p:nvPr/>
        </p:nvSpPr>
        <p:spPr>
          <a:xfrm>
            <a:off x="838200" y="2414956"/>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5000" b="1" i="0" u="none" strike="noStrike" kern="1200" cap="all" spc="300" normalizeH="0" baseline="0" noProof="0" dirty="0">
                <a:ln>
                  <a:noFill/>
                </a:ln>
                <a:solidFill>
                  <a:srgbClr val="E8E9EA"/>
                </a:solidFill>
                <a:effectLst/>
                <a:uLnTx/>
                <a:uFillTx/>
                <a:latin typeface="Oswald" pitchFamily="2" charset="0"/>
                <a:ea typeface="+mj-ea"/>
                <a:cs typeface="+mj-cs"/>
              </a:rPr>
              <a:t>THANK YOU</a:t>
            </a:r>
          </a:p>
        </p:txBody>
      </p:sp>
    </p:spTree>
    <p:extLst>
      <p:ext uri="{BB962C8B-B14F-4D97-AF65-F5344CB8AC3E}">
        <p14:creationId xmlns:p14="http://schemas.microsoft.com/office/powerpoint/2010/main" val="2748499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3CDA2F-9E95-4566-BF00-5A3CF83903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 r="-282"/>
          <a:stretch/>
        </p:blipFill>
        <p:spPr>
          <a:xfrm>
            <a:off x="99743" y="188472"/>
            <a:ext cx="12238483" cy="6669528"/>
          </a:xfrm>
          <a:prstGeom prst="rect">
            <a:avLst/>
          </a:prstGeom>
        </p:spPr>
      </p:pic>
    </p:spTree>
    <p:extLst>
      <p:ext uri="{BB962C8B-B14F-4D97-AF65-F5344CB8AC3E}">
        <p14:creationId xmlns:p14="http://schemas.microsoft.com/office/powerpoint/2010/main" val="2970082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6CEC6629-42A2-4350-AD3C-D3FF67D18BA7}"/>
              </a:ext>
            </a:extLst>
          </p:cNvPr>
          <p:cNvCxnSpPr/>
          <p:nvPr/>
        </p:nvCxnSpPr>
        <p:spPr>
          <a:xfrm>
            <a:off x="4233526" y="1790163"/>
            <a:ext cx="0" cy="3387144"/>
          </a:xfrm>
          <a:prstGeom prst="line">
            <a:avLst/>
          </a:prstGeom>
          <a:ln w="63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A9FC2CF-99D2-4C26-BDCE-F9853DF50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 r="-85" b="-1"/>
          <a:stretch/>
        </p:blipFill>
        <p:spPr>
          <a:xfrm>
            <a:off x="0" y="174171"/>
            <a:ext cx="12192000" cy="6683829"/>
          </a:xfrm>
          <a:prstGeom prst="rect">
            <a:avLst/>
          </a:prstGeom>
        </p:spPr>
      </p:pic>
    </p:spTree>
    <p:extLst>
      <p:ext uri="{BB962C8B-B14F-4D97-AF65-F5344CB8AC3E}">
        <p14:creationId xmlns:p14="http://schemas.microsoft.com/office/powerpoint/2010/main" val="178567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B5C13-A2F6-412D-BC3B-A2DA6B3912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74171"/>
            <a:ext cx="12192000" cy="6683829"/>
          </a:xfrm>
          <a:prstGeom prst="rect">
            <a:avLst/>
          </a:prstGeom>
        </p:spPr>
      </p:pic>
    </p:spTree>
    <p:extLst>
      <p:ext uri="{BB962C8B-B14F-4D97-AF65-F5344CB8AC3E}">
        <p14:creationId xmlns:p14="http://schemas.microsoft.com/office/powerpoint/2010/main" val="244962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B7BFA3-5CDE-4AD1-833E-AA71C1A87BB6}"/>
              </a:ext>
            </a:extLst>
          </p:cNvPr>
          <p:cNvSpPr txBox="1"/>
          <p:nvPr/>
        </p:nvSpPr>
        <p:spPr>
          <a:xfrm>
            <a:off x="592428" y="1371600"/>
            <a:ext cx="11011436" cy="4053417"/>
          </a:xfrm>
          <a:prstGeom prst="rect">
            <a:avLst/>
          </a:prstGeom>
          <a:noFill/>
        </p:spPr>
        <p:txBody>
          <a:bodyPr wrap="square">
            <a:spAutoFit/>
          </a:bodyPr>
          <a:lstStyle/>
          <a:p>
            <a:pPr marL="0" marR="0" lvl="0" indent="0" algn="ctr" defTabSz="1289050" rtl="0" eaLnBrk="1" fontAlgn="auto" latinLnBrk="0" hangingPunct="1">
              <a:lnSpc>
                <a:spcPct val="90000"/>
              </a:lnSpc>
              <a:spcBef>
                <a:spcPct val="0"/>
              </a:spcBef>
              <a:spcAft>
                <a:spcPts val="0"/>
              </a:spcAft>
              <a:buClrTx/>
              <a:buSzTx/>
              <a:buFontTx/>
              <a:buNone/>
              <a:tabLst/>
              <a:defRPr/>
            </a:pPr>
            <a:r>
              <a:rPr kumimoji="0" lang="en-US" sz="27000" b="0" i="0" u="none" strike="noStrike" kern="1200" cap="none" spc="-100" normalizeH="0" baseline="0" noProof="0" dirty="0">
                <a:ln>
                  <a:noFill/>
                </a:ln>
                <a:solidFill>
                  <a:srgbClr val="E8E9EA"/>
                </a:solidFill>
                <a:effectLst/>
                <a:uLnTx/>
                <a:uFillTx/>
                <a:latin typeface="Oswald SemiBold" pitchFamily="2" charset="0"/>
                <a:ea typeface="Avenir Book" charset="0"/>
                <a:cs typeface="Avenir Book" charset="0"/>
              </a:rPr>
              <a:t>94,500</a:t>
            </a:r>
          </a:p>
          <a:p>
            <a:pPr marL="0" marR="0" lvl="0" indent="0" algn="ctr" defTabSz="128905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E8E9EA"/>
                </a:solidFill>
                <a:effectLst/>
                <a:uLnTx/>
                <a:uFillTx/>
                <a:latin typeface="Lato Black" panose="020F0A02020204030203" pitchFamily="34" charset="0"/>
                <a:ea typeface="Calibri" panose="020F0502020204030204" pitchFamily="34" charset="0"/>
                <a:cs typeface="Times New Roman" panose="02020603050405020304" pitchFamily="18" charset="0"/>
              </a:rPr>
              <a:t>Up nearly 5%</a:t>
            </a:r>
          </a:p>
        </p:txBody>
      </p:sp>
    </p:spTree>
    <p:extLst>
      <p:ext uri="{BB962C8B-B14F-4D97-AF65-F5344CB8AC3E}">
        <p14:creationId xmlns:p14="http://schemas.microsoft.com/office/powerpoint/2010/main" val="3848497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4">
            <a:extLst>
              <a:ext uri="{FF2B5EF4-FFF2-40B4-BE49-F238E27FC236}">
                <a16:creationId xmlns:a16="http://schemas.microsoft.com/office/drawing/2014/main" id="{E8D36657-8F55-4893-8EEC-9F1E8F1C4064}"/>
              </a:ext>
            </a:extLst>
          </p:cNvPr>
          <p:cNvGraphicFramePr>
            <a:graphicFrameLocks noGrp="1"/>
          </p:cNvGraphicFramePr>
          <p:nvPr/>
        </p:nvGraphicFramePr>
        <p:xfrm>
          <a:off x="822454" y="3759771"/>
          <a:ext cx="2943094" cy="2043732"/>
        </p:xfrm>
        <a:graphic>
          <a:graphicData uri="http://schemas.openxmlformats.org/drawingml/2006/table">
            <a:tbl>
              <a:tblPr firstRow="1" bandRow="1">
                <a:tableStyleId>{5C22544A-7EE6-4342-B048-85BDC9FD1C3A}</a:tableStyleId>
              </a:tblPr>
              <a:tblGrid>
                <a:gridCol w="1471547">
                  <a:extLst>
                    <a:ext uri="{9D8B030D-6E8A-4147-A177-3AD203B41FA5}">
                      <a16:colId xmlns:a16="http://schemas.microsoft.com/office/drawing/2014/main" val="3642047324"/>
                    </a:ext>
                  </a:extLst>
                </a:gridCol>
                <a:gridCol w="1471547">
                  <a:extLst>
                    <a:ext uri="{9D8B030D-6E8A-4147-A177-3AD203B41FA5}">
                      <a16:colId xmlns:a16="http://schemas.microsoft.com/office/drawing/2014/main" val="2010817210"/>
                    </a:ext>
                  </a:extLst>
                </a:gridCol>
              </a:tblGrid>
              <a:tr h="681244">
                <a:tc>
                  <a:txBody>
                    <a:bodyPr/>
                    <a:lstStyle/>
                    <a:p>
                      <a:pPr algn="ctr"/>
                      <a:r>
                        <a:rPr lang="en-US" sz="2100" dirty="0">
                          <a:solidFill>
                            <a:srgbClr val="13294B"/>
                          </a:solidFill>
                          <a:latin typeface="Lato Black" panose="020F0A02020204030203" pitchFamily="34" charset="0"/>
                        </a:rPr>
                        <a:t>Fall 2021</a:t>
                      </a:r>
                    </a:p>
                  </a:txBody>
                  <a:tcPr anchor="ctr">
                    <a:lnL w="12700" cmpd="sng">
                      <a:noFill/>
                    </a:lnL>
                    <a:lnR w="12700" cap="flat" cmpd="sng" algn="ctr">
                      <a:solidFill>
                        <a:srgbClr val="13294B"/>
                      </a:solidFill>
                      <a:prstDash val="solid"/>
                      <a:round/>
                      <a:headEnd type="none" w="med" len="med"/>
                      <a:tailEnd type="none" w="med" len="med"/>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effectLst/>
                          <a:latin typeface="Lato Black" panose="020F0A02020204030203" pitchFamily="34" charset="0"/>
                          <a:ea typeface="Calibri" panose="020F0502020204030204" pitchFamily="34" charset="0"/>
                        </a:rPr>
                        <a:t>56,299</a:t>
                      </a:r>
                      <a:endParaRPr lang="en-US" sz="2100" dirty="0">
                        <a:solidFill>
                          <a:srgbClr val="13294B"/>
                        </a:solidFill>
                        <a:latin typeface="Lato Black" panose="020F0A02020204030203" pitchFamily="34" charset="0"/>
                      </a:endParaRPr>
                    </a:p>
                  </a:txBody>
                  <a:tcPr anchor="ctr">
                    <a:lnL w="12700" cap="flat" cmpd="sng" algn="ctr">
                      <a:solidFill>
                        <a:srgbClr val="13294B"/>
                      </a:solidFill>
                      <a:prstDash val="solid"/>
                      <a:round/>
                      <a:headEnd type="none" w="med" len="med"/>
                      <a:tailEnd type="none" w="med" len="med"/>
                    </a:lnL>
                    <a:lnR w="12700" cmpd="sng">
                      <a:noFill/>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1678"/>
                  </a:ext>
                </a:extLst>
              </a:tr>
              <a:tr h="6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solidFill>
                            <a:srgbClr val="13294B"/>
                          </a:solidFill>
                          <a:latin typeface="Lato Black" panose="020F0A02020204030203" pitchFamily="34" charset="0"/>
                        </a:rPr>
                        <a:t>Fall 2020</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latin typeface="Lato Black" panose="020F0A02020204030203" pitchFamily="34" charset="0"/>
                        </a:rPr>
                        <a:t>52,331</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408274"/>
                  </a:ext>
                </a:extLst>
              </a:tr>
              <a:tr h="681244">
                <a:tc>
                  <a:txBody>
                    <a:bodyPr/>
                    <a:lstStyle/>
                    <a:p>
                      <a:pPr algn="ctr"/>
                      <a:r>
                        <a:rPr lang="en-US" sz="2100" dirty="0">
                          <a:solidFill>
                            <a:srgbClr val="13294B"/>
                          </a:solidFill>
                          <a:latin typeface="Lato Black" panose="020F0A02020204030203" pitchFamily="34" charset="0"/>
                        </a:rPr>
                        <a:t>Change</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bg1"/>
                          </a:solidFill>
                          <a:latin typeface="Lato Black" panose="020F0A02020204030203" pitchFamily="34" charset="0"/>
                        </a:rPr>
                        <a:t>+7.5%</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4A27"/>
                    </a:solidFill>
                  </a:tcPr>
                </a:tc>
                <a:extLst>
                  <a:ext uri="{0D108BD9-81ED-4DB2-BD59-A6C34878D82A}">
                    <a16:rowId xmlns:a16="http://schemas.microsoft.com/office/drawing/2014/main" val="130588971"/>
                  </a:ext>
                </a:extLst>
              </a:tr>
            </a:tbl>
          </a:graphicData>
        </a:graphic>
      </p:graphicFrame>
      <p:graphicFrame>
        <p:nvGraphicFramePr>
          <p:cNvPr id="10" name="Table 24">
            <a:extLst>
              <a:ext uri="{FF2B5EF4-FFF2-40B4-BE49-F238E27FC236}">
                <a16:creationId xmlns:a16="http://schemas.microsoft.com/office/drawing/2014/main" id="{63C42052-03BB-4968-B1C2-4AFB3867DCAE}"/>
              </a:ext>
            </a:extLst>
          </p:cNvPr>
          <p:cNvGraphicFramePr>
            <a:graphicFrameLocks noGrp="1"/>
          </p:cNvGraphicFramePr>
          <p:nvPr/>
        </p:nvGraphicFramePr>
        <p:xfrm>
          <a:off x="4624453" y="3759771"/>
          <a:ext cx="2943094" cy="2043732"/>
        </p:xfrm>
        <a:graphic>
          <a:graphicData uri="http://schemas.openxmlformats.org/drawingml/2006/table">
            <a:tbl>
              <a:tblPr firstRow="1" bandRow="1">
                <a:tableStyleId>{5C22544A-7EE6-4342-B048-85BDC9FD1C3A}</a:tableStyleId>
              </a:tblPr>
              <a:tblGrid>
                <a:gridCol w="1471547">
                  <a:extLst>
                    <a:ext uri="{9D8B030D-6E8A-4147-A177-3AD203B41FA5}">
                      <a16:colId xmlns:a16="http://schemas.microsoft.com/office/drawing/2014/main" val="3642047324"/>
                    </a:ext>
                  </a:extLst>
                </a:gridCol>
                <a:gridCol w="1471547">
                  <a:extLst>
                    <a:ext uri="{9D8B030D-6E8A-4147-A177-3AD203B41FA5}">
                      <a16:colId xmlns:a16="http://schemas.microsoft.com/office/drawing/2014/main" val="2010817210"/>
                    </a:ext>
                  </a:extLst>
                </a:gridCol>
              </a:tblGrid>
              <a:tr h="681244">
                <a:tc>
                  <a:txBody>
                    <a:bodyPr/>
                    <a:lstStyle/>
                    <a:p>
                      <a:pPr algn="ctr"/>
                      <a:r>
                        <a:rPr lang="en-US" sz="2100" dirty="0">
                          <a:solidFill>
                            <a:srgbClr val="13294B"/>
                          </a:solidFill>
                          <a:latin typeface="Lato Black" panose="020F0A02020204030203" pitchFamily="34" charset="0"/>
                        </a:rPr>
                        <a:t>Fall 2021</a:t>
                      </a:r>
                    </a:p>
                  </a:txBody>
                  <a:tcPr anchor="ctr">
                    <a:lnL w="12700" cmpd="sng">
                      <a:noFill/>
                    </a:lnL>
                    <a:lnR w="12700" cap="flat" cmpd="sng" algn="ctr">
                      <a:solidFill>
                        <a:srgbClr val="13294B"/>
                      </a:solidFill>
                      <a:prstDash val="solid"/>
                      <a:round/>
                      <a:headEnd type="none" w="med" len="med"/>
                      <a:tailEnd type="none" w="med" len="med"/>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effectLst/>
                          <a:latin typeface="Lato Black" panose="020F0A02020204030203" pitchFamily="34" charset="0"/>
                          <a:ea typeface="Calibri" panose="020F0502020204030204" pitchFamily="34" charset="0"/>
                        </a:rPr>
                        <a:t>34,199</a:t>
                      </a:r>
                      <a:endParaRPr lang="en-US" sz="2100" dirty="0">
                        <a:solidFill>
                          <a:srgbClr val="13294B"/>
                        </a:solidFill>
                        <a:latin typeface="Lato Black" panose="020F0A02020204030203" pitchFamily="34" charset="0"/>
                      </a:endParaRPr>
                    </a:p>
                  </a:txBody>
                  <a:tcPr anchor="ctr">
                    <a:lnL w="12700" cap="flat" cmpd="sng" algn="ctr">
                      <a:solidFill>
                        <a:srgbClr val="13294B"/>
                      </a:solidFill>
                      <a:prstDash val="solid"/>
                      <a:round/>
                      <a:headEnd type="none" w="med" len="med"/>
                      <a:tailEnd type="none" w="med" len="med"/>
                    </a:lnL>
                    <a:lnR w="12700" cmpd="sng">
                      <a:noFill/>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1678"/>
                  </a:ext>
                </a:extLst>
              </a:tr>
              <a:tr h="6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solidFill>
                            <a:srgbClr val="13294B"/>
                          </a:solidFill>
                          <a:latin typeface="Lato Black" panose="020F0A02020204030203" pitchFamily="34" charset="0"/>
                        </a:rPr>
                        <a:t>Fall 2020</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latin typeface="Lato Black" panose="020F0A02020204030203" pitchFamily="34" charset="0"/>
                        </a:rPr>
                        <a:t>33,518</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408274"/>
                  </a:ext>
                </a:extLst>
              </a:tr>
              <a:tr h="681244">
                <a:tc>
                  <a:txBody>
                    <a:bodyPr/>
                    <a:lstStyle/>
                    <a:p>
                      <a:pPr algn="ctr"/>
                      <a:r>
                        <a:rPr lang="en-US" sz="2100" dirty="0">
                          <a:solidFill>
                            <a:srgbClr val="13294B"/>
                          </a:solidFill>
                          <a:latin typeface="Lato Black" panose="020F0A02020204030203" pitchFamily="34" charset="0"/>
                        </a:rPr>
                        <a:t>Change</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bg1"/>
                          </a:solidFill>
                          <a:latin typeface="Lato Black" panose="020F0A02020204030203" pitchFamily="34" charset="0"/>
                        </a:rPr>
                        <a:t>+2%</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30588971"/>
                  </a:ext>
                </a:extLst>
              </a:tr>
            </a:tbl>
          </a:graphicData>
        </a:graphic>
      </p:graphicFrame>
      <p:graphicFrame>
        <p:nvGraphicFramePr>
          <p:cNvPr id="12" name="Table 24">
            <a:extLst>
              <a:ext uri="{FF2B5EF4-FFF2-40B4-BE49-F238E27FC236}">
                <a16:creationId xmlns:a16="http://schemas.microsoft.com/office/drawing/2014/main" id="{77D3A62F-69DF-4E0D-BB43-D48E68320593}"/>
              </a:ext>
            </a:extLst>
          </p:cNvPr>
          <p:cNvGraphicFramePr>
            <a:graphicFrameLocks noGrp="1"/>
          </p:cNvGraphicFramePr>
          <p:nvPr/>
        </p:nvGraphicFramePr>
        <p:xfrm>
          <a:off x="8426452" y="3759771"/>
          <a:ext cx="2943094" cy="2043732"/>
        </p:xfrm>
        <a:graphic>
          <a:graphicData uri="http://schemas.openxmlformats.org/drawingml/2006/table">
            <a:tbl>
              <a:tblPr firstRow="1" bandRow="1">
                <a:tableStyleId>{5C22544A-7EE6-4342-B048-85BDC9FD1C3A}</a:tableStyleId>
              </a:tblPr>
              <a:tblGrid>
                <a:gridCol w="1471547">
                  <a:extLst>
                    <a:ext uri="{9D8B030D-6E8A-4147-A177-3AD203B41FA5}">
                      <a16:colId xmlns:a16="http://schemas.microsoft.com/office/drawing/2014/main" val="3642047324"/>
                    </a:ext>
                  </a:extLst>
                </a:gridCol>
                <a:gridCol w="1471547">
                  <a:extLst>
                    <a:ext uri="{9D8B030D-6E8A-4147-A177-3AD203B41FA5}">
                      <a16:colId xmlns:a16="http://schemas.microsoft.com/office/drawing/2014/main" val="2010817210"/>
                    </a:ext>
                  </a:extLst>
                </a:gridCol>
              </a:tblGrid>
              <a:tr h="681244">
                <a:tc>
                  <a:txBody>
                    <a:bodyPr/>
                    <a:lstStyle/>
                    <a:p>
                      <a:pPr algn="ctr"/>
                      <a:r>
                        <a:rPr lang="en-US" sz="2100" dirty="0">
                          <a:solidFill>
                            <a:srgbClr val="13294B"/>
                          </a:solidFill>
                          <a:latin typeface="Lato Black" panose="020F0A02020204030203" pitchFamily="34" charset="0"/>
                        </a:rPr>
                        <a:t>Fall 2021</a:t>
                      </a:r>
                    </a:p>
                  </a:txBody>
                  <a:tcPr anchor="ctr">
                    <a:lnL w="12700" cmpd="sng">
                      <a:noFill/>
                    </a:lnL>
                    <a:lnR w="12700" cap="flat" cmpd="sng" algn="ctr">
                      <a:solidFill>
                        <a:srgbClr val="13294B"/>
                      </a:solidFill>
                      <a:prstDash val="solid"/>
                      <a:round/>
                      <a:headEnd type="none" w="med" len="med"/>
                      <a:tailEnd type="none" w="med" len="med"/>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effectLst/>
                          <a:latin typeface="Lato Black" panose="020F0A02020204030203" pitchFamily="34" charset="0"/>
                          <a:ea typeface="Calibri" panose="020F0502020204030204" pitchFamily="34" charset="0"/>
                        </a:rPr>
                        <a:t>3,944</a:t>
                      </a:r>
                      <a:endParaRPr lang="en-US" sz="2100" dirty="0">
                        <a:solidFill>
                          <a:srgbClr val="13294B"/>
                        </a:solidFill>
                        <a:latin typeface="Lato Black" panose="020F0A02020204030203" pitchFamily="34" charset="0"/>
                      </a:endParaRPr>
                    </a:p>
                  </a:txBody>
                  <a:tcPr anchor="ctr">
                    <a:lnL w="12700" cap="flat" cmpd="sng" algn="ctr">
                      <a:solidFill>
                        <a:srgbClr val="13294B"/>
                      </a:solidFill>
                      <a:prstDash val="solid"/>
                      <a:round/>
                      <a:headEnd type="none" w="med" len="med"/>
                      <a:tailEnd type="none" w="med" len="med"/>
                    </a:lnL>
                    <a:lnR w="12700" cmpd="sng">
                      <a:noFill/>
                    </a:lnR>
                    <a:lnT w="12700" cmpd="sng">
                      <a:noFill/>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1678"/>
                  </a:ext>
                </a:extLst>
              </a:tr>
              <a:tr h="6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solidFill>
                            <a:srgbClr val="13294B"/>
                          </a:solidFill>
                          <a:latin typeface="Lato Black" panose="020F0A02020204030203" pitchFamily="34" charset="0"/>
                        </a:rPr>
                        <a:t>Fall 2020</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dirty="0">
                          <a:solidFill>
                            <a:srgbClr val="13294B"/>
                          </a:solidFill>
                          <a:latin typeface="Lato Black" panose="020F0A02020204030203" pitchFamily="34" charset="0"/>
                        </a:rPr>
                        <a:t>4,146</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ap="flat" cmpd="sng" algn="ctr">
                      <a:solidFill>
                        <a:srgbClr val="13294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408274"/>
                  </a:ext>
                </a:extLst>
              </a:tr>
              <a:tr h="681244">
                <a:tc>
                  <a:txBody>
                    <a:bodyPr/>
                    <a:lstStyle/>
                    <a:p>
                      <a:pPr algn="ctr"/>
                      <a:r>
                        <a:rPr lang="en-US" sz="2100" dirty="0">
                          <a:solidFill>
                            <a:srgbClr val="13294B"/>
                          </a:solidFill>
                          <a:latin typeface="Lato Black" panose="020F0A02020204030203" pitchFamily="34" charset="0"/>
                        </a:rPr>
                        <a:t>Change</a:t>
                      </a:r>
                    </a:p>
                  </a:txBody>
                  <a:tcPr anchor="ctr">
                    <a:lnL w="12700" cmpd="sng">
                      <a:noFill/>
                    </a:lnL>
                    <a:lnR w="12700" cap="flat" cmpd="sng" algn="ctr">
                      <a:solidFill>
                        <a:srgbClr val="13294B"/>
                      </a:solidFill>
                      <a:prstDash val="solid"/>
                      <a:round/>
                      <a:headEnd type="none" w="med" len="med"/>
                      <a:tailEnd type="none" w="med" len="med"/>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bg1"/>
                          </a:solidFill>
                          <a:latin typeface="Lato Black" panose="020F0A02020204030203" pitchFamily="34" charset="0"/>
                        </a:rPr>
                        <a:t>-4.9%</a:t>
                      </a:r>
                    </a:p>
                  </a:txBody>
                  <a:tcPr anchor="ctr">
                    <a:lnL w="12700" cap="flat" cmpd="sng" algn="ctr">
                      <a:solidFill>
                        <a:srgbClr val="13294B"/>
                      </a:solidFill>
                      <a:prstDash val="solid"/>
                      <a:round/>
                      <a:headEnd type="none" w="med" len="med"/>
                      <a:tailEnd type="none" w="med" len="med"/>
                    </a:lnL>
                    <a:lnR w="12700" cmpd="sng">
                      <a:noFill/>
                    </a:lnR>
                    <a:lnT w="12700" cap="flat" cmpd="sng" algn="ctr">
                      <a:solidFill>
                        <a:srgbClr val="13294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366"/>
                    </a:solidFill>
                  </a:tcPr>
                </a:tc>
                <a:extLst>
                  <a:ext uri="{0D108BD9-81ED-4DB2-BD59-A6C34878D82A}">
                    <a16:rowId xmlns:a16="http://schemas.microsoft.com/office/drawing/2014/main" val="130588971"/>
                  </a:ext>
                </a:extLst>
              </a:tr>
            </a:tbl>
          </a:graphicData>
        </a:graphic>
      </p:graphicFrame>
      <p:sp>
        <p:nvSpPr>
          <p:cNvPr id="16" name="Title 1">
            <a:extLst>
              <a:ext uri="{FF2B5EF4-FFF2-40B4-BE49-F238E27FC236}">
                <a16:creationId xmlns:a16="http://schemas.microsoft.com/office/drawing/2014/main" id="{04A7FCD5-9E22-4532-9B67-2B2091772C0C}"/>
              </a:ext>
            </a:extLst>
          </p:cNvPr>
          <p:cNvSpPr>
            <a:spLocks noGrp="1"/>
          </p:cNvSpPr>
          <p:nvPr>
            <p:ph type="title"/>
          </p:nvPr>
        </p:nvSpPr>
        <p:spPr>
          <a:xfrm>
            <a:off x="838200" y="861927"/>
            <a:ext cx="10515600" cy="1325563"/>
          </a:xfrm>
        </p:spPr>
        <p:txBody>
          <a:bodyPr/>
          <a:lstStyle/>
          <a:p>
            <a:r>
              <a:rPr lang="en-US" dirty="0">
                <a:solidFill>
                  <a:srgbClr val="003366"/>
                </a:solidFill>
                <a:latin typeface="Oswald SemiBold" pitchFamily="2" charset="0"/>
              </a:rPr>
              <a:t>Enrollment</a:t>
            </a:r>
          </a:p>
        </p:txBody>
      </p:sp>
      <p:sp>
        <p:nvSpPr>
          <p:cNvPr id="17" name="Rectangle 16">
            <a:extLst>
              <a:ext uri="{FF2B5EF4-FFF2-40B4-BE49-F238E27FC236}">
                <a16:creationId xmlns:a16="http://schemas.microsoft.com/office/drawing/2014/main" id="{41A00B62-7056-4848-863C-F67A8A608A52}"/>
              </a:ext>
            </a:extLst>
          </p:cNvPr>
          <p:cNvSpPr/>
          <p:nvPr/>
        </p:nvSpPr>
        <p:spPr>
          <a:xfrm>
            <a:off x="838200" y="185941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Logo&#10;&#10;Description automatically generated">
            <a:extLst>
              <a:ext uri="{FF2B5EF4-FFF2-40B4-BE49-F238E27FC236}">
                <a16:creationId xmlns:a16="http://schemas.microsoft.com/office/drawing/2014/main" id="{FD42BB70-B9D2-4DAA-8529-1994DA028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8882" y="2227526"/>
            <a:ext cx="1214236" cy="1214236"/>
          </a:xfrm>
          <a:prstGeom prst="rect">
            <a:avLst/>
          </a:prstGeom>
        </p:spPr>
      </p:pic>
      <p:pic>
        <p:nvPicPr>
          <p:cNvPr id="20" name="Picture 19" descr="A picture containing text, screenshot, display, vector graphics&#10;&#10;Description automatically generated">
            <a:extLst>
              <a:ext uri="{FF2B5EF4-FFF2-40B4-BE49-F238E27FC236}">
                <a16:creationId xmlns:a16="http://schemas.microsoft.com/office/drawing/2014/main" id="{07DEADC7-8216-4D28-8828-EA9EFAF266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6163" y="2345826"/>
            <a:ext cx="675676" cy="977636"/>
          </a:xfrm>
          <a:prstGeom prst="rect">
            <a:avLst/>
          </a:prstGeom>
        </p:spPr>
      </p:pic>
      <p:pic>
        <p:nvPicPr>
          <p:cNvPr id="21" name="Picture 20" descr="Icon&#10;&#10;Description automatically generated">
            <a:extLst>
              <a:ext uri="{FF2B5EF4-FFF2-40B4-BE49-F238E27FC236}">
                <a16:creationId xmlns:a16="http://schemas.microsoft.com/office/drawing/2014/main" id="{BBA1E1D9-62D3-495F-87BB-8234273F8A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9687" y="2106602"/>
            <a:ext cx="816624" cy="1214236"/>
          </a:xfrm>
          <a:prstGeom prst="rect">
            <a:avLst/>
          </a:prstGeom>
        </p:spPr>
      </p:pic>
    </p:spTree>
    <p:extLst>
      <p:ext uri="{BB962C8B-B14F-4D97-AF65-F5344CB8AC3E}">
        <p14:creationId xmlns:p14="http://schemas.microsoft.com/office/powerpoint/2010/main" val="3230849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50D1ADF-81A8-4E0C-B570-3ABE55DE9017}"/>
              </a:ext>
            </a:extLst>
          </p:cNvPr>
          <p:cNvSpPr>
            <a:spLocks noGrp="1"/>
          </p:cNvSpPr>
          <p:nvPr>
            <p:ph type="title"/>
          </p:nvPr>
        </p:nvSpPr>
        <p:spPr>
          <a:xfrm>
            <a:off x="838200" y="861927"/>
            <a:ext cx="10515600" cy="1325563"/>
          </a:xfrm>
        </p:spPr>
        <p:txBody>
          <a:bodyPr/>
          <a:lstStyle/>
          <a:p>
            <a:r>
              <a:rPr lang="en-US" dirty="0">
                <a:solidFill>
                  <a:srgbClr val="003366"/>
                </a:solidFill>
                <a:latin typeface="Oswald SemiBold" pitchFamily="2" charset="0"/>
              </a:rPr>
              <a:t>Strategic Framework’s 5-year enrollment plan</a:t>
            </a:r>
          </a:p>
        </p:txBody>
      </p:sp>
      <p:sp>
        <p:nvSpPr>
          <p:cNvPr id="20" name="Freeform: Shape 19">
            <a:extLst>
              <a:ext uri="{FF2B5EF4-FFF2-40B4-BE49-F238E27FC236}">
                <a16:creationId xmlns:a16="http://schemas.microsoft.com/office/drawing/2014/main" id="{34DA6673-437C-4D7B-A822-4DFF34553960}"/>
              </a:ext>
            </a:extLst>
          </p:cNvPr>
          <p:cNvSpPr/>
          <p:nvPr/>
        </p:nvSpPr>
        <p:spPr>
          <a:xfrm>
            <a:off x="851991" y="3429000"/>
            <a:ext cx="2426060" cy="1915886"/>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003366"/>
          </a:solidFill>
          <a:ln w="38100">
            <a:solidFill>
              <a:srgbClr val="E8E9EA"/>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t>FALL 2017</a:t>
            </a:r>
            <a:b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br>
            <a:endPar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endParaRPr>
          </a:p>
          <a:p>
            <a:pPr marL="0" marR="0" lvl="0" indent="0" algn="ctr" defTabSz="128905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E8E9EA"/>
                </a:solidFill>
                <a:effectLst/>
                <a:uLnTx/>
                <a:uFillTx/>
                <a:latin typeface="Oswald SemiBold" pitchFamily="2" charset="0"/>
                <a:ea typeface="Avenir Book" charset="0"/>
                <a:cs typeface="Avenir Book" charset="0"/>
              </a:rPr>
              <a:t>81,499</a:t>
            </a:r>
          </a:p>
        </p:txBody>
      </p:sp>
      <p:sp>
        <p:nvSpPr>
          <p:cNvPr id="27" name="Freeform: Shape 26">
            <a:extLst>
              <a:ext uri="{FF2B5EF4-FFF2-40B4-BE49-F238E27FC236}">
                <a16:creationId xmlns:a16="http://schemas.microsoft.com/office/drawing/2014/main" id="{BF4A72A0-4B14-4816-81E3-DE21BC4B9870}"/>
              </a:ext>
            </a:extLst>
          </p:cNvPr>
          <p:cNvSpPr/>
          <p:nvPr/>
        </p:nvSpPr>
        <p:spPr>
          <a:xfrm>
            <a:off x="3585712" y="3429000"/>
            <a:ext cx="2424608" cy="1915886"/>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003366"/>
          </a:solidFill>
          <a:ln w="38100">
            <a:solidFill>
              <a:srgbClr val="E8E9EA"/>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t>2021 GOAL</a:t>
            </a:r>
            <a:b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br>
            <a:b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br>
            <a:r>
              <a:rPr kumimoji="0" lang="en-US" sz="5000" b="0" i="0" u="none" strike="noStrike" kern="1200" cap="none" spc="0" normalizeH="0" baseline="0" noProof="0" dirty="0">
                <a:ln>
                  <a:noFill/>
                </a:ln>
                <a:solidFill>
                  <a:srgbClr val="E8E9EA"/>
                </a:solidFill>
                <a:effectLst/>
                <a:uLnTx/>
                <a:uFillTx/>
                <a:latin typeface="Oswald SemiBold" pitchFamily="2" charset="0"/>
                <a:ea typeface="Avenir Book" charset="0"/>
                <a:cs typeface="Avenir Book" charset="0"/>
              </a:rPr>
              <a:t>93,600</a:t>
            </a:r>
          </a:p>
        </p:txBody>
      </p:sp>
      <p:sp>
        <p:nvSpPr>
          <p:cNvPr id="28" name="Freeform: Shape 27">
            <a:extLst>
              <a:ext uri="{FF2B5EF4-FFF2-40B4-BE49-F238E27FC236}">
                <a16:creationId xmlns:a16="http://schemas.microsoft.com/office/drawing/2014/main" id="{E5E154B3-069D-4DF8-A051-50F6E5A8B1A4}"/>
              </a:ext>
            </a:extLst>
          </p:cNvPr>
          <p:cNvSpPr/>
          <p:nvPr/>
        </p:nvSpPr>
        <p:spPr>
          <a:xfrm>
            <a:off x="6317981" y="3429000"/>
            <a:ext cx="2424608" cy="1915886"/>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solidFill>
            <a:srgbClr val="003366"/>
          </a:solidFill>
          <a:ln w="38100">
            <a:solidFill>
              <a:srgbClr val="E8E9EA"/>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t>2021 ACTUAL</a:t>
            </a:r>
            <a:b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br>
            <a:br>
              <a:rPr kumimoji="0" lang="en-US" sz="2400" b="0" i="0" u="none" strike="noStrike" kern="1200" cap="none" spc="0" normalizeH="0" baseline="0" noProof="0" dirty="0">
                <a:ln>
                  <a:noFill/>
                </a:ln>
                <a:solidFill>
                  <a:srgbClr val="E8E9EA"/>
                </a:solidFill>
                <a:effectLst/>
                <a:uLnTx/>
                <a:uFillTx/>
                <a:latin typeface="Lato Black" panose="020F0A02020204030203" pitchFamily="34" charset="0"/>
                <a:ea typeface="Avenir Book" charset="0"/>
                <a:cs typeface="Avenir Book" charset="0"/>
              </a:rPr>
            </a:br>
            <a:r>
              <a:rPr kumimoji="0" lang="en-US" sz="5000" b="0" i="0" u="none" strike="noStrike" kern="1200" cap="none" spc="0" normalizeH="0" baseline="0" noProof="0" dirty="0">
                <a:ln>
                  <a:noFill/>
                </a:ln>
                <a:solidFill>
                  <a:srgbClr val="E8E9EA"/>
                </a:solidFill>
                <a:effectLst/>
                <a:uLnTx/>
                <a:uFillTx/>
                <a:latin typeface="Oswald SemiBold" pitchFamily="2" charset="0"/>
                <a:ea typeface="Avenir Book" charset="0"/>
                <a:cs typeface="Avenir Book" charset="0"/>
              </a:rPr>
              <a:t>94,750</a:t>
            </a:r>
          </a:p>
        </p:txBody>
      </p:sp>
      <p:sp>
        <p:nvSpPr>
          <p:cNvPr id="29" name="Freeform: Shape 28">
            <a:extLst>
              <a:ext uri="{FF2B5EF4-FFF2-40B4-BE49-F238E27FC236}">
                <a16:creationId xmlns:a16="http://schemas.microsoft.com/office/drawing/2014/main" id="{F5D0D006-EBA6-46EC-9F60-17A0274F6DE7}"/>
              </a:ext>
            </a:extLst>
          </p:cNvPr>
          <p:cNvSpPr/>
          <p:nvPr/>
        </p:nvSpPr>
        <p:spPr>
          <a:xfrm>
            <a:off x="9050250" y="3429000"/>
            <a:ext cx="2424608" cy="1915886"/>
          </a:xfrm>
          <a:custGeom>
            <a:avLst/>
            <a:gdLst>
              <a:gd name="connsiteX0" fmla="*/ 0 w 3869531"/>
              <a:gd name="connsiteY0" fmla="*/ 0 h 2321718"/>
              <a:gd name="connsiteX1" fmla="*/ 3869531 w 3869531"/>
              <a:gd name="connsiteY1" fmla="*/ 0 h 2321718"/>
              <a:gd name="connsiteX2" fmla="*/ 3869531 w 3869531"/>
              <a:gd name="connsiteY2" fmla="*/ 2321718 h 2321718"/>
              <a:gd name="connsiteX3" fmla="*/ 0 w 3869531"/>
              <a:gd name="connsiteY3" fmla="*/ 2321718 h 2321718"/>
              <a:gd name="connsiteX4" fmla="*/ 0 w 3869531"/>
              <a:gd name="connsiteY4" fmla="*/ 0 h 23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531" h="2321718">
                <a:moveTo>
                  <a:pt x="0" y="0"/>
                </a:moveTo>
                <a:lnTo>
                  <a:pt x="3869531" y="0"/>
                </a:lnTo>
                <a:lnTo>
                  <a:pt x="3869531" y="2321718"/>
                </a:lnTo>
                <a:lnTo>
                  <a:pt x="0" y="2321718"/>
                </a:lnTo>
                <a:lnTo>
                  <a:pt x="0" y="0"/>
                </a:lnTo>
                <a:close/>
              </a:path>
            </a:pathLst>
          </a:custGeom>
          <a:noFill/>
          <a:ln w="38100">
            <a:solidFill>
              <a:srgbClr val="003366"/>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3366"/>
                </a:solidFill>
                <a:effectLst/>
                <a:uLnTx/>
                <a:uFillTx/>
                <a:latin typeface="Lato Black" panose="020F0A02020204030203" pitchFamily="34" charset="0"/>
                <a:ea typeface="Avenir Book" charset="0"/>
                <a:cs typeface="Avenir Book" charset="0"/>
              </a:rPr>
              <a:t>INCREASE</a:t>
            </a:r>
            <a:br>
              <a:rPr kumimoji="0" lang="en-US" sz="2400" b="0" i="0" u="none" strike="noStrike" kern="1200" cap="none" spc="0" normalizeH="0" baseline="0" noProof="0" dirty="0">
                <a:ln>
                  <a:noFill/>
                </a:ln>
                <a:solidFill>
                  <a:srgbClr val="003366"/>
                </a:solidFill>
                <a:effectLst/>
                <a:uLnTx/>
                <a:uFillTx/>
                <a:latin typeface="Lato Black" panose="020F0A02020204030203" pitchFamily="34" charset="0"/>
                <a:ea typeface="Avenir Book" charset="0"/>
                <a:cs typeface="Avenir Book" charset="0"/>
              </a:rPr>
            </a:br>
            <a:br>
              <a:rPr kumimoji="0" lang="en-US" sz="2400" b="0" i="0" u="none" strike="noStrike" kern="1200" cap="none" spc="0" normalizeH="0" baseline="0" noProof="0" dirty="0">
                <a:ln>
                  <a:noFill/>
                </a:ln>
                <a:solidFill>
                  <a:srgbClr val="003366"/>
                </a:solidFill>
                <a:effectLst/>
                <a:uLnTx/>
                <a:uFillTx/>
                <a:latin typeface="Lato Black" panose="020F0A02020204030203" pitchFamily="34" charset="0"/>
                <a:ea typeface="Avenir Book" charset="0"/>
                <a:cs typeface="Avenir Book" charset="0"/>
              </a:rPr>
            </a:br>
            <a:r>
              <a:rPr kumimoji="0" lang="en-US" sz="5000" b="0" i="0" u="none" strike="noStrike" kern="1200" cap="none" spc="0" normalizeH="0" baseline="0" noProof="0" dirty="0">
                <a:ln>
                  <a:noFill/>
                </a:ln>
                <a:solidFill>
                  <a:srgbClr val="003366"/>
                </a:solidFill>
                <a:effectLst/>
                <a:uLnTx/>
                <a:uFillTx/>
                <a:latin typeface="Oswald SemiBold" pitchFamily="2" charset="0"/>
                <a:ea typeface="Avenir Book" charset="0"/>
                <a:cs typeface="Avenir Book" charset="0"/>
              </a:rPr>
              <a:t>1,150</a:t>
            </a:r>
          </a:p>
        </p:txBody>
      </p:sp>
    </p:spTree>
    <p:extLst>
      <p:ext uri="{BB962C8B-B14F-4D97-AF65-F5344CB8AC3E}">
        <p14:creationId xmlns:p14="http://schemas.microsoft.com/office/powerpoint/2010/main" val="180539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nch of red flowers&#10;&#10;Description automatically generated with low confidence">
            <a:extLst>
              <a:ext uri="{FF2B5EF4-FFF2-40B4-BE49-F238E27FC236}">
                <a16:creationId xmlns:a16="http://schemas.microsoft.com/office/drawing/2014/main" id="{3ED7E3AD-00F4-4793-A651-759BE0D0CC9C}"/>
              </a:ext>
            </a:extLst>
          </p:cNvPr>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11634" y="167426"/>
            <a:ext cx="12215268" cy="6858002"/>
          </a:xfrm>
          <a:prstGeom prst="rect">
            <a:avLst/>
          </a:prstGeom>
        </p:spPr>
      </p:pic>
    </p:spTree>
    <p:extLst>
      <p:ext uri="{BB962C8B-B14F-4D97-AF65-F5344CB8AC3E}">
        <p14:creationId xmlns:p14="http://schemas.microsoft.com/office/powerpoint/2010/main" val="329516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0DC8-6C4D-4784-ABC2-CDEBE141756A}"/>
              </a:ext>
            </a:extLst>
          </p:cNvPr>
          <p:cNvSpPr>
            <a:spLocks noGrp="1"/>
          </p:cNvSpPr>
          <p:nvPr>
            <p:ph type="title"/>
          </p:nvPr>
        </p:nvSpPr>
        <p:spPr/>
        <p:txBody>
          <a:bodyPr/>
          <a:lstStyle/>
          <a:p>
            <a:r>
              <a:rPr lang="en-US" dirty="0"/>
              <a:t>Vaccination rates</a:t>
            </a:r>
          </a:p>
        </p:txBody>
      </p:sp>
      <p:sp>
        <p:nvSpPr>
          <p:cNvPr id="7" name="Rectangle 6">
            <a:extLst>
              <a:ext uri="{FF2B5EF4-FFF2-40B4-BE49-F238E27FC236}">
                <a16:creationId xmlns:a16="http://schemas.microsoft.com/office/drawing/2014/main" id="{46142A94-C66D-4F15-9F9F-BC1CAD2FD5A9}"/>
              </a:ext>
            </a:extLst>
          </p:cNvPr>
          <p:cNvSpPr/>
          <p:nvPr/>
        </p:nvSpPr>
        <p:spPr>
          <a:xfrm>
            <a:off x="838200" y="185941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9EB42B90-6587-46D5-B6F5-DD99FCCCE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6876" y="3118416"/>
            <a:ext cx="1214236" cy="1214236"/>
          </a:xfrm>
          <a:prstGeom prst="rect">
            <a:avLst/>
          </a:prstGeom>
        </p:spPr>
      </p:pic>
      <p:pic>
        <p:nvPicPr>
          <p:cNvPr id="9" name="Picture 8" descr="A picture containing text, screenshot, display, vector graphics&#10;&#10;Description automatically generated">
            <a:extLst>
              <a:ext uri="{FF2B5EF4-FFF2-40B4-BE49-F238E27FC236}">
                <a16:creationId xmlns:a16="http://schemas.microsoft.com/office/drawing/2014/main" id="{7D8A33B8-237E-4C03-B50E-ECD8D8008A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3569" y="3236716"/>
            <a:ext cx="675676" cy="977636"/>
          </a:xfrm>
          <a:prstGeom prst="rect">
            <a:avLst/>
          </a:prstGeom>
        </p:spPr>
      </p:pic>
      <p:pic>
        <p:nvPicPr>
          <p:cNvPr id="10" name="Picture 9" descr="Icon&#10;&#10;Description automatically generated">
            <a:extLst>
              <a:ext uri="{FF2B5EF4-FFF2-40B4-BE49-F238E27FC236}">
                <a16:creationId xmlns:a16="http://schemas.microsoft.com/office/drawing/2014/main" id="{0F6FD949-47C1-4107-B155-4EEBF64194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9687" y="2997492"/>
            <a:ext cx="816624" cy="1214236"/>
          </a:xfrm>
          <a:prstGeom prst="rect">
            <a:avLst/>
          </a:prstGeom>
        </p:spPr>
      </p:pic>
      <p:cxnSp>
        <p:nvCxnSpPr>
          <p:cNvPr id="12" name="Straight Connector 11">
            <a:extLst>
              <a:ext uri="{FF2B5EF4-FFF2-40B4-BE49-F238E27FC236}">
                <a16:creationId xmlns:a16="http://schemas.microsoft.com/office/drawing/2014/main" id="{DB3077C7-B96D-4995-BE14-549F08614884}"/>
              </a:ext>
            </a:extLst>
          </p:cNvPr>
          <p:cNvCxnSpPr/>
          <p:nvPr/>
        </p:nvCxnSpPr>
        <p:spPr>
          <a:xfrm>
            <a:off x="4091858" y="2820473"/>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A2C7D1-6105-4E46-BE24-2E215F21DFDA}"/>
              </a:ext>
            </a:extLst>
          </p:cNvPr>
          <p:cNvCxnSpPr/>
          <p:nvPr/>
        </p:nvCxnSpPr>
        <p:spPr>
          <a:xfrm>
            <a:off x="8316129" y="2820473"/>
            <a:ext cx="0" cy="3387144"/>
          </a:xfrm>
          <a:prstGeom prst="line">
            <a:avLst/>
          </a:prstGeom>
          <a:ln w="6350">
            <a:solidFill>
              <a:srgbClr val="0455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0E7650-2059-4DFD-81FF-3E936172AB01}"/>
              </a:ext>
            </a:extLst>
          </p:cNvPr>
          <p:cNvSpPr txBox="1"/>
          <p:nvPr/>
        </p:nvSpPr>
        <p:spPr>
          <a:xfrm>
            <a:off x="138262" y="4553878"/>
            <a:ext cx="1772179" cy="1015663"/>
          </a:xfrm>
          <a:prstGeom prst="rect">
            <a:avLst/>
          </a:prstGeom>
          <a:solidFill>
            <a:srgbClr val="E84A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91</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21" name="TextBox 20">
            <a:extLst>
              <a:ext uri="{FF2B5EF4-FFF2-40B4-BE49-F238E27FC236}">
                <a16:creationId xmlns:a16="http://schemas.microsoft.com/office/drawing/2014/main" id="{B81056E5-AF14-4E37-80DB-017111160445}"/>
              </a:ext>
            </a:extLst>
          </p:cNvPr>
          <p:cNvSpPr txBox="1"/>
          <p:nvPr/>
        </p:nvSpPr>
        <p:spPr>
          <a:xfrm>
            <a:off x="4259295" y="4601859"/>
            <a:ext cx="1772175" cy="1015663"/>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95</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22" name="TextBox 21">
            <a:extLst>
              <a:ext uri="{FF2B5EF4-FFF2-40B4-BE49-F238E27FC236}">
                <a16:creationId xmlns:a16="http://schemas.microsoft.com/office/drawing/2014/main" id="{A22396B1-669B-40DD-AD41-BF738D277D40}"/>
              </a:ext>
            </a:extLst>
          </p:cNvPr>
          <p:cNvSpPr txBox="1"/>
          <p:nvPr/>
        </p:nvSpPr>
        <p:spPr>
          <a:xfrm>
            <a:off x="8483565" y="4601858"/>
            <a:ext cx="1816478" cy="1015663"/>
          </a:xfrm>
          <a:prstGeom prst="rect">
            <a:avLst/>
          </a:prstGeom>
          <a:solidFill>
            <a:srgbClr val="003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94</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18" name="TextBox 17">
            <a:extLst>
              <a:ext uri="{FF2B5EF4-FFF2-40B4-BE49-F238E27FC236}">
                <a16:creationId xmlns:a16="http://schemas.microsoft.com/office/drawing/2014/main" id="{F92E471A-AD51-4677-9A78-193D3E95E7A1}"/>
              </a:ext>
            </a:extLst>
          </p:cNvPr>
          <p:cNvSpPr txBox="1"/>
          <p:nvPr/>
        </p:nvSpPr>
        <p:spPr>
          <a:xfrm>
            <a:off x="2077875" y="4553878"/>
            <a:ext cx="1772179" cy="1015663"/>
          </a:xfrm>
          <a:prstGeom prst="rect">
            <a:avLst/>
          </a:prstGeom>
          <a:solidFill>
            <a:srgbClr val="E84A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81</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19" name="TextBox 18">
            <a:extLst>
              <a:ext uri="{FF2B5EF4-FFF2-40B4-BE49-F238E27FC236}">
                <a16:creationId xmlns:a16="http://schemas.microsoft.com/office/drawing/2014/main" id="{6407D0AB-4EBD-4631-89D7-0E83215DD259}"/>
              </a:ext>
            </a:extLst>
          </p:cNvPr>
          <p:cNvSpPr txBox="1"/>
          <p:nvPr/>
        </p:nvSpPr>
        <p:spPr>
          <a:xfrm>
            <a:off x="6243208" y="4601857"/>
            <a:ext cx="1772175" cy="1015663"/>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92</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20" name="TextBox 19">
            <a:extLst>
              <a:ext uri="{FF2B5EF4-FFF2-40B4-BE49-F238E27FC236}">
                <a16:creationId xmlns:a16="http://schemas.microsoft.com/office/drawing/2014/main" id="{DADCEAA7-43CE-41AC-B088-C37034157A18}"/>
              </a:ext>
            </a:extLst>
          </p:cNvPr>
          <p:cNvSpPr txBox="1"/>
          <p:nvPr/>
        </p:nvSpPr>
        <p:spPr>
          <a:xfrm>
            <a:off x="10375522" y="4601857"/>
            <a:ext cx="1678216" cy="1015663"/>
          </a:xfrm>
          <a:prstGeom prst="rect">
            <a:avLst/>
          </a:prstGeom>
          <a:solidFill>
            <a:srgbClr val="0033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Oswald SemiBold" pitchFamily="2" charset="0"/>
                <a:ea typeface="+mn-ea"/>
                <a:cs typeface="+mn-cs"/>
              </a:rPr>
              <a:t>92</a:t>
            </a:r>
            <a:r>
              <a:rPr kumimoji="0" lang="en-US" sz="6000" b="1" i="0" u="none" strike="noStrike" kern="1200" cap="none" spc="0" normalizeH="0" baseline="30000" noProof="0" dirty="0">
                <a:ln>
                  <a:noFill/>
                </a:ln>
                <a:solidFill>
                  <a:prstClr val="white"/>
                </a:solidFill>
                <a:effectLst/>
                <a:uLnTx/>
                <a:uFillTx/>
                <a:latin typeface="Oswald SemiBold" pitchFamily="2" charset="0"/>
                <a:ea typeface="+mn-ea"/>
                <a:cs typeface="+mn-cs"/>
              </a:rPr>
              <a:t>%</a:t>
            </a:r>
          </a:p>
        </p:txBody>
      </p:sp>
      <p:sp>
        <p:nvSpPr>
          <p:cNvPr id="23" name="TextBox 22">
            <a:extLst>
              <a:ext uri="{FF2B5EF4-FFF2-40B4-BE49-F238E27FC236}">
                <a16:creationId xmlns:a16="http://schemas.microsoft.com/office/drawing/2014/main" id="{E750C4E0-1A2A-4F06-A5D8-2497B7CF802C}"/>
              </a:ext>
            </a:extLst>
          </p:cNvPr>
          <p:cNvSpPr txBox="1"/>
          <p:nvPr/>
        </p:nvSpPr>
        <p:spPr>
          <a:xfrm>
            <a:off x="158017" y="5702059"/>
            <a:ext cx="10176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Students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E9721C9-ED1A-4BFE-B837-6DD97EC9EE07}"/>
              </a:ext>
            </a:extLst>
          </p:cNvPr>
          <p:cNvSpPr txBox="1"/>
          <p:nvPr/>
        </p:nvSpPr>
        <p:spPr>
          <a:xfrm>
            <a:off x="4276802" y="5705718"/>
            <a:ext cx="1123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Students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A1894DF-7359-4128-8D31-FE75334CF304}"/>
              </a:ext>
            </a:extLst>
          </p:cNvPr>
          <p:cNvSpPr txBox="1"/>
          <p:nvPr/>
        </p:nvSpPr>
        <p:spPr>
          <a:xfrm>
            <a:off x="8414762" y="5702059"/>
            <a:ext cx="1314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Students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A17208D-C44E-419B-877B-D4B3C6A59A8E}"/>
              </a:ext>
            </a:extLst>
          </p:cNvPr>
          <p:cNvSpPr txBox="1"/>
          <p:nvPr/>
        </p:nvSpPr>
        <p:spPr>
          <a:xfrm>
            <a:off x="2000738" y="5695337"/>
            <a:ext cx="14588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Faculty/Staff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5261426-BB46-4B18-8971-C3841D48FCBF}"/>
              </a:ext>
            </a:extLst>
          </p:cNvPr>
          <p:cNvSpPr txBox="1"/>
          <p:nvPr/>
        </p:nvSpPr>
        <p:spPr>
          <a:xfrm>
            <a:off x="6187590" y="5705718"/>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Faculty/Staff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E8D6944-5AC5-44E2-ABE9-E2A0C7573F0D}"/>
              </a:ext>
            </a:extLst>
          </p:cNvPr>
          <p:cNvSpPr txBox="1"/>
          <p:nvPr/>
        </p:nvSpPr>
        <p:spPr>
          <a:xfrm>
            <a:off x="10371038" y="5695337"/>
            <a:ext cx="61395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55A4"/>
                </a:solidFill>
                <a:effectLst/>
                <a:uLnTx/>
                <a:uFillTx/>
                <a:latin typeface="Calibri" panose="020F0502020204030204"/>
                <a:ea typeface="+mn-ea"/>
                <a:cs typeface="+mn-cs"/>
              </a:rPr>
              <a:t>Faculty/Staff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37170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6116</TotalTime>
  <Words>1452</Words>
  <Application>Microsoft Office PowerPoint</Application>
  <PresentationFormat>Widescreen</PresentationFormat>
  <Paragraphs>131</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Lato</vt:lpstr>
      <vt:lpstr>Lato Black</vt:lpstr>
      <vt:lpstr>Oswald</vt:lpstr>
      <vt:lpstr>Oswald SemiBold</vt:lpstr>
      <vt:lpstr>Symbol</vt:lpstr>
      <vt:lpstr>Wingdings</vt:lpstr>
      <vt:lpstr>1_Office Theme</vt:lpstr>
      <vt:lpstr>PowerPoint Presentation</vt:lpstr>
      <vt:lpstr>PowerPoint Presentation</vt:lpstr>
      <vt:lpstr>PowerPoint Presentation</vt:lpstr>
      <vt:lpstr>PowerPoint Presentation</vt:lpstr>
      <vt:lpstr>PowerPoint Presentation</vt:lpstr>
      <vt:lpstr>Enrollment</vt:lpstr>
      <vt:lpstr>Strategic Framework’s 5-year enrollment plan</vt:lpstr>
      <vt:lpstr>PowerPoint Presentation</vt:lpstr>
      <vt:lpstr>Vaccination rates</vt:lpstr>
      <vt:lpstr>POSITIVITY RATES</vt:lpstr>
      <vt:lpstr>PowerPoint Presentation</vt:lpstr>
      <vt:lpstr>SOME KEY STATS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2018 Operations Budget Summary</dc:title>
  <dc:creator>McMahon, Julie W</dc:creator>
  <cp:lastModifiedBy>Williams, Aubrie Lee</cp:lastModifiedBy>
  <cp:revision>374</cp:revision>
  <cp:lastPrinted>2018-01-08T15:13:25Z</cp:lastPrinted>
  <dcterms:created xsi:type="dcterms:W3CDTF">2017-10-30T13:40:34Z</dcterms:created>
  <dcterms:modified xsi:type="dcterms:W3CDTF">2021-11-04T18:31:23Z</dcterms:modified>
</cp:coreProperties>
</file>